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1.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1" r:id="rId2"/>
  </p:sldMasterIdLst>
  <p:notesMasterIdLst>
    <p:notesMasterId r:id="rId30"/>
  </p:notesMasterIdLst>
  <p:sldIdLst>
    <p:sldId id="256" r:id="rId3"/>
    <p:sldId id="344" r:id="rId4"/>
    <p:sldId id="337" r:id="rId5"/>
    <p:sldId id="317" r:id="rId6"/>
    <p:sldId id="318" r:id="rId7"/>
    <p:sldId id="350" r:id="rId8"/>
    <p:sldId id="319" r:id="rId9"/>
    <p:sldId id="312" r:id="rId10"/>
    <p:sldId id="300" r:id="rId11"/>
    <p:sldId id="345" r:id="rId12"/>
    <p:sldId id="301" r:id="rId13"/>
    <p:sldId id="346" r:id="rId14"/>
    <p:sldId id="302" r:id="rId15"/>
    <p:sldId id="298" r:id="rId16"/>
    <p:sldId id="311" r:id="rId17"/>
    <p:sldId id="347" r:id="rId18"/>
    <p:sldId id="313" r:id="rId19"/>
    <p:sldId id="314" r:id="rId20"/>
    <p:sldId id="348" r:id="rId21"/>
    <p:sldId id="315" r:id="rId22"/>
    <p:sldId id="316" r:id="rId23"/>
    <p:sldId id="290" r:id="rId24"/>
    <p:sldId id="325" r:id="rId25"/>
    <p:sldId id="351" r:id="rId26"/>
    <p:sldId id="349" r:id="rId27"/>
    <p:sldId id="336" r:id="rId28"/>
    <p:sldId id="338"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F354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015" autoAdjust="0"/>
    <p:restoredTop sz="92819" autoAdjust="0"/>
  </p:normalViewPr>
  <p:slideViewPr>
    <p:cSldViewPr snapToGrid="0">
      <p:cViewPr>
        <p:scale>
          <a:sx n="64" d="100"/>
          <a:sy n="64" d="100"/>
        </p:scale>
        <p:origin x="858" y="18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notesMaster" Target="notesMasters/notesMaster1.xml"/><Relationship Id="rId8" Type="http://schemas.openxmlformats.org/officeDocument/2006/relationships/slide" Target="slides/slide6.xml"/></Relationships>
</file>

<file path=ppt/charts/_rels/chart1.xml.rels><?xml version="1.0" encoding="UTF-8" standalone="yes"?>
<Relationships xmlns="http://schemas.openxmlformats.org/package/2006/relationships"><Relationship Id="rId2" Type="http://schemas.openxmlformats.org/officeDocument/2006/relationships/oleObject" Target="file:///C:\Users\ajay.raja\Downloads\Windows%20%20Preference%20FY14%20Forecasts%20-%20US%20with%20scenarios%208-13-13.xlsx" TargetMode="External"/><Relationship Id="rId1" Type="http://schemas.openxmlformats.org/officeDocument/2006/relationships/themeOverride" Target="../theme/themeOverride1.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000" b="0" i="0" u="none" strike="noStrike" kern="1200" spc="0" baseline="0">
                <a:solidFill>
                  <a:schemeClr val="tx1"/>
                </a:solidFill>
                <a:latin typeface="+mn-lt"/>
                <a:ea typeface="+mn-ea"/>
                <a:cs typeface="+mn-cs"/>
              </a:defRPr>
            </a:pPr>
            <a:r>
              <a:rPr lang="en-IN" sz="1000" b="1" i="0" baseline="0" dirty="0">
                <a:solidFill>
                  <a:schemeClr val="tx1"/>
                </a:solidFill>
                <a:effectLst/>
              </a:rPr>
              <a:t>Actual vs. Predicted &amp; Forecast - Brand PI</a:t>
            </a:r>
            <a:endParaRPr lang="en-IN" sz="1000" dirty="0">
              <a:solidFill>
                <a:schemeClr val="tx1"/>
              </a:solidFill>
              <a:effectLst/>
            </a:endParaRPr>
          </a:p>
        </c:rich>
      </c:tx>
      <c:layout/>
      <c:overlay val="0"/>
      <c:spPr>
        <a:noFill/>
        <a:ln>
          <a:noFill/>
        </a:ln>
        <a:effectLst/>
      </c:spPr>
    </c:title>
    <c:autoTitleDeleted val="0"/>
    <c:plotArea>
      <c:layout/>
      <c:lineChart>
        <c:grouping val="standard"/>
        <c:varyColors val="0"/>
        <c:ser>
          <c:idx val="0"/>
          <c:order val="0"/>
          <c:tx>
            <c:strRef>
              <c:f>Backend!$AF$5</c:f>
              <c:strCache>
                <c:ptCount val="1"/>
                <c:pt idx="0">
                  <c:v>Predicted</c:v>
                </c:pt>
              </c:strCache>
            </c:strRef>
          </c:tx>
          <c:spPr>
            <a:ln w="28575" cap="rnd">
              <a:solidFill>
                <a:schemeClr val="accent1"/>
              </a:solidFill>
              <a:round/>
            </a:ln>
            <a:effectLst/>
          </c:spPr>
          <c:marker>
            <c:symbol val="none"/>
          </c:marker>
          <c:cat>
            <c:numRef>
              <c:f>Backend!$B$6:$B$96</c:f>
              <c:numCache>
                <c:formatCode>d\-mmm</c:formatCode>
                <c:ptCount val="91"/>
                <c:pt idx="0">
                  <c:v>41186</c:v>
                </c:pt>
                <c:pt idx="1">
                  <c:v>41193</c:v>
                </c:pt>
                <c:pt idx="2">
                  <c:v>41200</c:v>
                </c:pt>
                <c:pt idx="3">
                  <c:v>41207</c:v>
                </c:pt>
                <c:pt idx="4">
                  <c:v>41214</c:v>
                </c:pt>
                <c:pt idx="5">
                  <c:v>41221</c:v>
                </c:pt>
                <c:pt idx="6">
                  <c:v>41228</c:v>
                </c:pt>
                <c:pt idx="7">
                  <c:v>41235</c:v>
                </c:pt>
                <c:pt idx="8">
                  <c:v>41242</c:v>
                </c:pt>
                <c:pt idx="9">
                  <c:v>41249</c:v>
                </c:pt>
                <c:pt idx="10">
                  <c:v>41256</c:v>
                </c:pt>
                <c:pt idx="11">
                  <c:v>41263</c:v>
                </c:pt>
                <c:pt idx="12">
                  <c:v>41270</c:v>
                </c:pt>
                <c:pt idx="13">
                  <c:v>41277</c:v>
                </c:pt>
                <c:pt idx="14">
                  <c:v>41284</c:v>
                </c:pt>
                <c:pt idx="15">
                  <c:v>41291</c:v>
                </c:pt>
                <c:pt idx="16">
                  <c:v>41298</c:v>
                </c:pt>
                <c:pt idx="17">
                  <c:v>41305</c:v>
                </c:pt>
                <c:pt idx="18">
                  <c:v>41312</c:v>
                </c:pt>
                <c:pt idx="19">
                  <c:v>41319</c:v>
                </c:pt>
                <c:pt idx="20">
                  <c:v>41326</c:v>
                </c:pt>
                <c:pt idx="21">
                  <c:v>41333</c:v>
                </c:pt>
                <c:pt idx="22">
                  <c:v>41340</c:v>
                </c:pt>
                <c:pt idx="23">
                  <c:v>41347</c:v>
                </c:pt>
                <c:pt idx="24">
                  <c:v>41354</c:v>
                </c:pt>
                <c:pt idx="25">
                  <c:v>41361</c:v>
                </c:pt>
                <c:pt idx="26">
                  <c:v>41368</c:v>
                </c:pt>
                <c:pt idx="27">
                  <c:v>41375</c:v>
                </c:pt>
                <c:pt idx="28">
                  <c:v>41382</c:v>
                </c:pt>
                <c:pt idx="29">
                  <c:v>41389</c:v>
                </c:pt>
                <c:pt idx="30">
                  <c:v>41396</c:v>
                </c:pt>
                <c:pt idx="31">
                  <c:v>41403</c:v>
                </c:pt>
                <c:pt idx="32">
                  <c:v>41410</c:v>
                </c:pt>
                <c:pt idx="33">
                  <c:v>41417</c:v>
                </c:pt>
                <c:pt idx="34">
                  <c:v>41424</c:v>
                </c:pt>
                <c:pt idx="35">
                  <c:v>41431</c:v>
                </c:pt>
                <c:pt idx="36">
                  <c:v>41438</c:v>
                </c:pt>
                <c:pt idx="37">
                  <c:v>41445</c:v>
                </c:pt>
                <c:pt idx="38">
                  <c:v>41452</c:v>
                </c:pt>
                <c:pt idx="39">
                  <c:v>41459</c:v>
                </c:pt>
                <c:pt idx="40">
                  <c:v>41466</c:v>
                </c:pt>
                <c:pt idx="41">
                  <c:v>41473</c:v>
                </c:pt>
                <c:pt idx="42">
                  <c:v>41480</c:v>
                </c:pt>
                <c:pt idx="43">
                  <c:v>41487</c:v>
                </c:pt>
                <c:pt idx="44">
                  <c:v>41494</c:v>
                </c:pt>
                <c:pt idx="45">
                  <c:v>41501</c:v>
                </c:pt>
                <c:pt idx="46">
                  <c:v>41508</c:v>
                </c:pt>
                <c:pt idx="47">
                  <c:v>41515</c:v>
                </c:pt>
                <c:pt idx="48">
                  <c:v>41522</c:v>
                </c:pt>
                <c:pt idx="49">
                  <c:v>41529</c:v>
                </c:pt>
                <c:pt idx="50">
                  <c:v>41536</c:v>
                </c:pt>
                <c:pt idx="51">
                  <c:v>41543</c:v>
                </c:pt>
                <c:pt idx="52">
                  <c:v>41550</c:v>
                </c:pt>
                <c:pt idx="53">
                  <c:v>41557</c:v>
                </c:pt>
                <c:pt idx="54">
                  <c:v>41564</c:v>
                </c:pt>
                <c:pt idx="55">
                  <c:v>41571</c:v>
                </c:pt>
                <c:pt idx="56">
                  <c:v>41578</c:v>
                </c:pt>
                <c:pt idx="57">
                  <c:v>41585</c:v>
                </c:pt>
                <c:pt idx="58">
                  <c:v>41592</c:v>
                </c:pt>
                <c:pt idx="59">
                  <c:v>41599</c:v>
                </c:pt>
                <c:pt idx="60">
                  <c:v>41606</c:v>
                </c:pt>
                <c:pt idx="61">
                  <c:v>41613</c:v>
                </c:pt>
                <c:pt idx="62">
                  <c:v>41620</c:v>
                </c:pt>
                <c:pt idx="63">
                  <c:v>41627</c:v>
                </c:pt>
                <c:pt idx="64">
                  <c:v>41634</c:v>
                </c:pt>
                <c:pt idx="65">
                  <c:v>41641</c:v>
                </c:pt>
                <c:pt idx="66">
                  <c:v>41648</c:v>
                </c:pt>
                <c:pt idx="67">
                  <c:v>41655</c:v>
                </c:pt>
                <c:pt idx="68">
                  <c:v>41662</c:v>
                </c:pt>
                <c:pt idx="69">
                  <c:v>41669</c:v>
                </c:pt>
                <c:pt idx="70">
                  <c:v>41676</c:v>
                </c:pt>
                <c:pt idx="71">
                  <c:v>41683</c:v>
                </c:pt>
                <c:pt idx="72">
                  <c:v>41690</c:v>
                </c:pt>
                <c:pt idx="73">
                  <c:v>41697</c:v>
                </c:pt>
                <c:pt idx="74">
                  <c:v>41704</c:v>
                </c:pt>
                <c:pt idx="75">
                  <c:v>41711</c:v>
                </c:pt>
                <c:pt idx="76">
                  <c:v>41718</c:v>
                </c:pt>
                <c:pt idx="77">
                  <c:v>41725</c:v>
                </c:pt>
                <c:pt idx="78">
                  <c:v>41732</c:v>
                </c:pt>
                <c:pt idx="79">
                  <c:v>41739</c:v>
                </c:pt>
                <c:pt idx="80">
                  <c:v>41746</c:v>
                </c:pt>
                <c:pt idx="81">
                  <c:v>41753</c:v>
                </c:pt>
                <c:pt idx="82">
                  <c:v>41760</c:v>
                </c:pt>
                <c:pt idx="83">
                  <c:v>41767</c:v>
                </c:pt>
                <c:pt idx="84">
                  <c:v>41774</c:v>
                </c:pt>
                <c:pt idx="85">
                  <c:v>41781</c:v>
                </c:pt>
                <c:pt idx="86">
                  <c:v>41788</c:v>
                </c:pt>
                <c:pt idx="87">
                  <c:v>41795</c:v>
                </c:pt>
                <c:pt idx="88">
                  <c:v>41802</c:v>
                </c:pt>
                <c:pt idx="89">
                  <c:v>41809</c:v>
                </c:pt>
                <c:pt idx="90">
                  <c:v>41816</c:v>
                </c:pt>
              </c:numCache>
            </c:numRef>
          </c:cat>
          <c:val>
            <c:numRef>
              <c:f>Backend!$AJ$6:$AJ$43</c:f>
              <c:numCache>
                <c:formatCode>General</c:formatCode>
                <c:ptCount val="38"/>
                <c:pt idx="11" formatCode="0%">
                  <c:v>0.398785663567499</c:v>
                </c:pt>
                <c:pt idx="12" formatCode="0%">
                  <c:v>0.39146631988602099</c:v>
                </c:pt>
                <c:pt idx="13" formatCode="0%">
                  <c:v>0.396307616770813</c:v>
                </c:pt>
                <c:pt idx="14" formatCode="0%">
                  <c:v>0.40057311012242303</c:v>
                </c:pt>
                <c:pt idx="15" formatCode="0%">
                  <c:v>0.40230769955062901</c:v>
                </c:pt>
                <c:pt idx="16" formatCode="0%">
                  <c:v>0.42835509085957701</c:v>
                </c:pt>
                <c:pt idx="17" formatCode="0%">
                  <c:v>0.43910263555699097</c:v>
                </c:pt>
                <c:pt idx="18" formatCode="0%">
                  <c:v>0.44971284319154398</c:v>
                </c:pt>
                <c:pt idx="19" formatCode="0%">
                  <c:v>0.43712977330513902</c:v>
                </c:pt>
                <c:pt idx="20" formatCode="0%">
                  <c:v>0.44188443657450299</c:v>
                </c:pt>
                <c:pt idx="21" formatCode="0%">
                  <c:v>0.421867899766805</c:v>
                </c:pt>
                <c:pt idx="22" formatCode="0%">
                  <c:v>0.42131609228130801</c:v>
                </c:pt>
                <c:pt idx="23" formatCode="0%">
                  <c:v>0.41941018781720102</c:v>
                </c:pt>
                <c:pt idx="24" formatCode="0%">
                  <c:v>0.407785253753294</c:v>
                </c:pt>
                <c:pt idx="25" formatCode="0%">
                  <c:v>0.41541231233090697</c:v>
                </c:pt>
                <c:pt idx="26" formatCode="0%">
                  <c:v>0.40299114426834498</c:v>
                </c:pt>
                <c:pt idx="27" formatCode="0%">
                  <c:v>0.41073593688355298</c:v>
                </c:pt>
                <c:pt idx="28" formatCode="0%">
                  <c:v>0.41542131765476398</c:v>
                </c:pt>
                <c:pt idx="29" formatCode="0%">
                  <c:v>0.42651838280203602</c:v>
                </c:pt>
                <c:pt idx="30" formatCode="0%">
                  <c:v>0.43925944055131499</c:v>
                </c:pt>
                <c:pt idx="31" formatCode="0%">
                  <c:v>0.44752639918966097</c:v>
                </c:pt>
                <c:pt idx="32" formatCode="0%">
                  <c:v>0.46206974886920799</c:v>
                </c:pt>
                <c:pt idx="33" formatCode="0%">
                  <c:v>0.44761286333098199</c:v>
                </c:pt>
                <c:pt idx="34" formatCode="0%">
                  <c:v>0.42939402449264003</c:v>
                </c:pt>
                <c:pt idx="35" formatCode="0%">
                  <c:v>0.44262949810950403</c:v>
                </c:pt>
                <c:pt idx="36" formatCode="0%">
                  <c:v>0.43098152724844402</c:v>
                </c:pt>
                <c:pt idx="37" formatCode="0%">
                  <c:v>0.451613602236903</c:v>
                </c:pt>
              </c:numCache>
            </c:numRef>
          </c:val>
          <c:smooth val="0"/>
          <c:extLst xmlns:c16r2="http://schemas.microsoft.com/office/drawing/2015/06/chart">
            <c:ext xmlns:c16="http://schemas.microsoft.com/office/drawing/2014/chart" uri="{C3380CC4-5D6E-409C-BE32-E72D297353CC}">
              <c16:uniqueId val="{00000000-BA34-4201-B77C-7E7620D63D22}"/>
            </c:ext>
          </c:extLst>
        </c:ser>
        <c:ser>
          <c:idx val="1"/>
          <c:order val="1"/>
          <c:tx>
            <c:strRef>
              <c:f>Backend!$AK$5</c:f>
              <c:strCache>
                <c:ptCount val="1"/>
                <c:pt idx="0">
                  <c:v>Actual</c:v>
                </c:pt>
              </c:strCache>
            </c:strRef>
          </c:tx>
          <c:spPr>
            <a:ln w="28575" cap="rnd">
              <a:solidFill>
                <a:srgbClr val="FFC000"/>
              </a:solidFill>
              <a:round/>
            </a:ln>
            <a:effectLst/>
          </c:spPr>
          <c:marker>
            <c:symbol val="none"/>
          </c:marker>
          <c:val>
            <c:numRef>
              <c:f>Backend!$AK$6:$AK$43</c:f>
              <c:numCache>
                <c:formatCode>General</c:formatCode>
                <c:ptCount val="38"/>
                <c:pt idx="3" formatCode="0%">
                  <c:v>0.39801999999999998</c:v>
                </c:pt>
                <c:pt idx="4" formatCode="0%">
                  <c:v>0.39574999999999999</c:v>
                </c:pt>
                <c:pt idx="5" formatCode="0%">
                  <c:v>0.40367999999999998</c:v>
                </c:pt>
                <c:pt idx="6" formatCode="0%">
                  <c:v>0.41637999999999997</c:v>
                </c:pt>
                <c:pt idx="7" formatCode="0%">
                  <c:v>0.43331999999999998</c:v>
                </c:pt>
                <c:pt idx="8" formatCode="0%">
                  <c:v>0.43047999999999997</c:v>
                </c:pt>
                <c:pt idx="9" formatCode="0%">
                  <c:v>0.42136000000000001</c:v>
                </c:pt>
                <c:pt idx="10" formatCode="0%">
                  <c:v>0.42470999999999998</c:v>
                </c:pt>
                <c:pt idx="11" formatCode="0%">
                  <c:v>0.40378999999999998</c:v>
                </c:pt>
                <c:pt idx="12" formatCode="0%">
                  <c:v>0.40072999999999998</c:v>
                </c:pt>
                <c:pt idx="13" formatCode="0%">
                  <c:v>0.39217000000000002</c:v>
                </c:pt>
                <c:pt idx="14" formatCode="0%">
                  <c:v>0.39171</c:v>
                </c:pt>
                <c:pt idx="15" formatCode="0%">
                  <c:v>0.39631</c:v>
                </c:pt>
                <c:pt idx="16" formatCode="0%">
                  <c:v>0.4214</c:v>
                </c:pt>
                <c:pt idx="17" formatCode="0%">
                  <c:v>0.44535000000000002</c:v>
                </c:pt>
                <c:pt idx="18" formatCode="0%">
                  <c:v>0.44986999999999999</c:v>
                </c:pt>
                <c:pt idx="19" formatCode="0%">
                  <c:v>0.44672000000000001</c:v>
                </c:pt>
                <c:pt idx="20" formatCode="0%">
                  <c:v>0.43363000000000002</c:v>
                </c:pt>
                <c:pt idx="21" formatCode="0%">
                  <c:v>0.42294999999999999</c:v>
                </c:pt>
                <c:pt idx="22" formatCode="0%">
                  <c:v>0.41769000000000001</c:v>
                </c:pt>
                <c:pt idx="23" formatCode="0%">
                  <c:v>0.43564000000000003</c:v>
                </c:pt>
                <c:pt idx="24" formatCode="0%">
                  <c:v>0.41559000000000001</c:v>
                </c:pt>
                <c:pt idx="25" formatCode="0%">
                  <c:v>0.41478999999999999</c:v>
                </c:pt>
                <c:pt idx="26" formatCode="0%">
                  <c:v>0.40204000000000001</c:v>
                </c:pt>
                <c:pt idx="27" formatCode="0%">
                  <c:v>0.38983000000000001</c:v>
                </c:pt>
                <c:pt idx="28" formatCode="0%">
                  <c:v>0.41264000000000001</c:v>
                </c:pt>
                <c:pt idx="29" formatCode="0%">
                  <c:v>0.42098000000000002</c:v>
                </c:pt>
                <c:pt idx="30" formatCode="0%">
                  <c:v>0.44539000000000001</c:v>
                </c:pt>
                <c:pt idx="31" formatCode="0%">
                  <c:v>0.44729000000000002</c:v>
                </c:pt>
                <c:pt idx="32" formatCode="0%">
                  <c:v>0.46443000000000001</c:v>
                </c:pt>
                <c:pt idx="33" formatCode="0%">
                  <c:v>0.43576999999999999</c:v>
                </c:pt>
                <c:pt idx="34" formatCode="0%">
                  <c:v>0.43723000000000001</c:v>
                </c:pt>
                <c:pt idx="35" formatCode="0%">
                  <c:v>0.45610000000000001</c:v>
                </c:pt>
                <c:pt idx="36" formatCode="0%">
                  <c:v>0.43118000000000001</c:v>
                </c:pt>
                <c:pt idx="37" formatCode="0%">
                  <c:v>0.47816999999999998</c:v>
                </c:pt>
              </c:numCache>
            </c:numRef>
          </c:val>
          <c:smooth val="0"/>
          <c:extLst xmlns:c16r2="http://schemas.microsoft.com/office/drawing/2015/06/chart">
            <c:ext xmlns:c16="http://schemas.microsoft.com/office/drawing/2014/chart" uri="{C3380CC4-5D6E-409C-BE32-E72D297353CC}">
              <c16:uniqueId val="{00000001-BA34-4201-B77C-7E7620D63D22}"/>
            </c:ext>
          </c:extLst>
        </c:ser>
        <c:ser>
          <c:idx val="2"/>
          <c:order val="2"/>
          <c:tx>
            <c:strRef>
              <c:f>Backend!$AL$5</c:f>
              <c:strCache>
                <c:ptCount val="1"/>
                <c:pt idx="0">
                  <c:v>Forecast</c:v>
                </c:pt>
              </c:strCache>
            </c:strRef>
          </c:tx>
          <c:spPr>
            <a:ln w="28575" cap="rnd">
              <a:solidFill>
                <a:sysClr val="window" lastClr="FFFFFF">
                  <a:lumMod val="50000"/>
                </a:sysClr>
              </a:solidFill>
              <a:prstDash val="sysDash"/>
              <a:round/>
            </a:ln>
            <a:effectLst/>
          </c:spPr>
          <c:marker>
            <c:symbol val="none"/>
          </c:marker>
          <c:val>
            <c:numRef>
              <c:f>Backend!$AL$6:$AL$96</c:f>
              <c:numCache>
                <c:formatCode>General</c:formatCode>
                <c:ptCount val="91"/>
                <c:pt idx="37" formatCode="0%">
                  <c:v>0.451613602236903</c:v>
                </c:pt>
                <c:pt idx="38" formatCode="0%">
                  <c:v>0.44230944307106002</c:v>
                </c:pt>
                <c:pt idx="39" formatCode="0%">
                  <c:v>0.41022166749407901</c:v>
                </c:pt>
                <c:pt idx="40" formatCode="0%">
                  <c:v>0.39248471101946503</c:v>
                </c:pt>
                <c:pt idx="41" formatCode="0%">
                  <c:v>0.38630991874194698</c:v>
                </c:pt>
                <c:pt idx="42" formatCode="0%">
                  <c:v>0.408755927619746</c:v>
                </c:pt>
                <c:pt idx="43" formatCode="0%">
                  <c:v>0.44198827265344598</c:v>
                </c:pt>
                <c:pt idx="44" formatCode="0%">
                  <c:v>0.46383747774943701</c:v>
                </c:pt>
                <c:pt idx="45" formatCode="0%">
                  <c:v>0.45272712384232999</c:v>
                </c:pt>
                <c:pt idx="46" formatCode="0%">
                  <c:v>0.44921960238429498</c:v>
                </c:pt>
                <c:pt idx="47" formatCode="0%">
                  <c:v>0.42758743864770599</c:v>
                </c:pt>
                <c:pt idx="48" formatCode="0%">
                  <c:v>0.42254336310301099</c:v>
                </c:pt>
                <c:pt idx="49" formatCode="0%">
                  <c:v>0.41000663406445798</c:v>
                </c:pt>
                <c:pt idx="50" formatCode="0%">
                  <c:v>0.400920267808278</c:v>
                </c:pt>
                <c:pt idx="51" formatCode="0%">
                  <c:v>0.394334654329071</c:v>
                </c:pt>
                <c:pt idx="52" formatCode="0%">
                  <c:v>0.38956153560649998</c:v>
                </c:pt>
                <c:pt idx="53" formatCode="0%">
                  <c:v>0.38610207622406201</c:v>
                </c:pt>
                <c:pt idx="54" formatCode="0%">
                  <c:v>0.383594730416351</c:v>
                </c:pt>
                <c:pt idx="55" formatCode="0%">
                  <c:v>0.38177745716511502</c:v>
                </c:pt>
                <c:pt idx="56" formatCode="0%">
                  <c:v>0.38046033446927402</c:v>
                </c:pt>
                <c:pt idx="57" formatCode="0%">
                  <c:v>0.37950571072476003</c:v>
                </c:pt>
                <c:pt idx="58" formatCode="0%">
                  <c:v>0.37881381884827198</c:v>
                </c:pt>
                <c:pt idx="59" formatCode="0%">
                  <c:v>0.37831234968673</c:v>
                </c:pt>
                <c:pt idx="60" formatCode="0%">
                  <c:v>0.41789529589362401</c:v>
                </c:pt>
                <c:pt idx="61" formatCode="0%">
                  <c:v>0.42488182165949101</c:v>
                </c:pt>
                <c:pt idx="62" formatCode="0%">
                  <c:v>0.42936055160200098</c:v>
                </c:pt>
                <c:pt idx="63" formatCode="0%">
                  <c:v>0.432704996411306</c:v>
                </c:pt>
                <c:pt idx="64" formatCode="0%">
                  <c:v>0.43328601140483403</c:v>
                </c:pt>
                <c:pt idx="65" formatCode="0%">
                  <c:v>0.43339938280292301</c:v>
                </c:pt>
                <c:pt idx="66" formatCode="0%">
                  <c:v>0.43342194806012502</c:v>
                </c:pt>
                <c:pt idx="67" formatCode="0%">
                  <c:v>0.43342645678311498</c:v>
                </c:pt>
                <c:pt idx="68" formatCode="0%">
                  <c:v>0.43342735835483198</c:v>
                </c:pt>
                <c:pt idx="69" formatCode="0%">
                  <c:v>0.43342753866226202</c:v>
                </c:pt>
                <c:pt idx="70" formatCode="0%">
                  <c:v>0.43342757472347199</c:v>
                </c:pt>
                <c:pt idx="71" formatCode="0%">
                  <c:v>0.43342758193570202</c:v>
                </c:pt>
                <c:pt idx="72" formatCode="0%">
                  <c:v>0.43342758337814802</c:v>
                </c:pt>
                <c:pt idx="73" formatCode="0%">
                  <c:v>0.43224185085500499</c:v>
                </c:pt>
                <c:pt idx="74" formatCode="0%">
                  <c:v>0.43066960080052302</c:v>
                </c:pt>
                <c:pt idx="75" formatCode="0%">
                  <c:v>0.42882436167535298</c:v>
                </c:pt>
                <c:pt idx="76" formatCode="0%">
                  <c:v>0.42665624620683601</c:v>
                </c:pt>
                <c:pt idx="77" formatCode="0%">
                  <c:v>0.426173791306038</c:v>
                </c:pt>
                <c:pt idx="78" formatCode="0%">
                  <c:v>0.42607499244762498</c:v>
                </c:pt>
                <c:pt idx="79" formatCode="0%">
                  <c:v>0.42605513690966801</c:v>
                </c:pt>
                <c:pt idx="80" formatCode="0%">
                  <c:v>0.42605116194260101</c:v>
                </c:pt>
                <c:pt idx="81" formatCode="0%">
                  <c:v>0.42605036679457498</c:v>
                </c:pt>
                <c:pt idx="82" formatCode="0%">
                  <c:v>0.42605020775878399</c:v>
                </c:pt>
                <c:pt idx="83" formatCode="0%">
                  <c:v>0.42605017595137801</c:v>
                </c:pt>
                <c:pt idx="84" formatCode="0%">
                  <c:v>0.42605016958988701</c:v>
                </c:pt>
                <c:pt idx="85" formatCode="0%">
                  <c:v>0.42605016831758902</c:v>
                </c:pt>
                <c:pt idx="86" formatCode="0%">
                  <c:v>0.42663187879257097</c:v>
                </c:pt>
                <c:pt idx="87" formatCode="0%">
                  <c:v>0.42729576517244799</c:v>
                </c:pt>
                <c:pt idx="88" formatCode="0%">
                  <c:v>0.42794683824866903</c:v>
                </c:pt>
                <c:pt idx="89" formatCode="0%">
                  <c:v>0.42857014231570001</c:v>
                </c:pt>
                <c:pt idx="90" formatCode="0%">
                  <c:v>0.42869125624323701</c:v>
                </c:pt>
              </c:numCache>
            </c:numRef>
          </c:val>
          <c:smooth val="0"/>
          <c:extLst xmlns:c16r2="http://schemas.microsoft.com/office/drawing/2015/06/chart">
            <c:ext xmlns:c16="http://schemas.microsoft.com/office/drawing/2014/chart" uri="{C3380CC4-5D6E-409C-BE32-E72D297353CC}">
              <c16:uniqueId val="{00000002-BA34-4201-B77C-7E7620D63D22}"/>
            </c:ext>
          </c:extLst>
        </c:ser>
        <c:dLbls>
          <c:showLegendKey val="0"/>
          <c:showVal val="0"/>
          <c:showCatName val="0"/>
          <c:showSerName val="0"/>
          <c:showPercent val="0"/>
          <c:showBubbleSize val="0"/>
        </c:dLbls>
        <c:smooth val="0"/>
        <c:axId val="-979270736"/>
        <c:axId val="-979272368"/>
      </c:lineChart>
      <c:dateAx>
        <c:axId val="-979270736"/>
        <c:scaling>
          <c:orientation val="minMax"/>
        </c:scaling>
        <c:delete val="0"/>
        <c:axPos val="b"/>
        <c:numFmt formatCode="d\-mmm"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979272368"/>
        <c:crosses val="autoZero"/>
        <c:auto val="1"/>
        <c:lblOffset val="100"/>
        <c:baseTimeUnit val="days"/>
      </c:dateAx>
      <c:valAx>
        <c:axId val="-979272368"/>
        <c:scaling>
          <c:orientation val="minMax"/>
          <c:min val="0.3"/>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979270736"/>
        <c:crosses val="autoZero"/>
        <c:crossBetween val="between"/>
      </c:valAx>
      <c:spPr>
        <a:noFill/>
        <a:ln>
          <a:noFill/>
        </a:ln>
        <a:effectLst/>
      </c:spPr>
    </c:plotArea>
    <c:legend>
      <c:legendPos val="t"/>
      <c:layout>
        <c:manualLayout>
          <c:xMode val="edge"/>
          <c:yMode val="edge"/>
          <c:x val="0.187355787606899"/>
          <c:y val="0.113643230542525"/>
          <c:w val="0.62528842478620095"/>
          <c:h val="9.0438074854034101E-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2">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8E81EBA-A076-4FFC-8968-B74B6216A140}" type="datetimeFigureOut">
              <a:rPr lang="en-US" smtClean="0"/>
              <a:t>8/6/2018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0291E1D-0E33-4E39-8C07-8B468157F15D}" type="slidenum">
              <a:rPr lang="en-US" smtClean="0"/>
              <a:t>‹#›</a:t>
            </a:fld>
            <a:endParaRPr lang="en-US"/>
          </a:p>
        </p:txBody>
      </p:sp>
    </p:spTree>
    <p:extLst>
      <p:ext uri="{BB962C8B-B14F-4D97-AF65-F5344CB8AC3E}">
        <p14:creationId xmlns:p14="http://schemas.microsoft.com/office/powerpoint/2010/main" val="14617350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0291E1D-0E33-4E39-8C07-8B468157F15D}" type="slidenum">
              <a:rPr lang="en-US" smtClean="0"/>
              <a:t>8</a:t>
            </a:fld>
            <a:endParaRPr lang="en-US"/>
          </a:p>
        </p:txBody>
      </p:sp>
    </p:spTree>
    <p:extLst>
      <p:ext uri="{BB962C8B-B14F-4D97-AF65-F5344CB8AC3E}">
        <p14:creationId xmlns:p14="http://schemas.microsoft.com/office/powerpoint/2010/main" val="14363104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0291E1D-0E33-4E39-8C07-8B468157F15D}" type="slidenum">
              <a:rPr lang="en-US" smtClean="0"/>
              <a:t>9</a:t>
            </a:fld>
            <a:endParaRPr lang="en-US"/>
          </a:p>
        </p:txBody>
      </p:sp>
    </p:spTree>
    <p:extLst>
      <p:ext uri="{BB962C8B-B14F-4D97-AF65-F5344CB8AC3E}">
        <p14:creationId xmlns:p14="http://schemas.microsoft.com/office/powerpoint/2010/main" val="27323850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0291E1D-0E33-4E39-8C07-8B468157F15D}" type="slidenum">
              <a:rPr lang="en-US" smtClean="0"/>
              <a:t>11</a:t>
            </a:fld>
            <a:endParaRPr lang="en-US"/>
          </a:p>
        </p:txBody>
      </p:sp>
    </p:spTree>
    <p:extLst>
      <p:ext uri="{BB962C8B-B14F-4D97-AF65-F5344CB8AC3E}">
        <p14:creationId xmlns:p14="http://schemas.microsoft.com/office/powerpoint/2010/main" val="35529164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0291E1D-0E33-4E39-8C07-8B468157F15D}" type="slidenum">
              <a:rPr lang="en-US" smtClean="0"/>
              <a:t>13</a:t>
            </a:fld>
            <a:endParaRPr lang="en-US"/>
          </a:p>
        </p:txBody>
      </p:sp>
    </p:spTree>
    <p:extLst>
      <p:ext uri="{BB962C8B-B14F-4D97-AF65-F5344CB8AC3E}">
        <p14:creationId xmlns:p14="http://schemas.microsoft.com/office/powerpoint/2010/main" val="34446945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0291E1D-0E33-4E39-8C07-8B468157F15D}" type="slidenum">
              <a:rPr lang="en-US" smtClean="0"/>
              <a:t>17</a:t>
            </a:fld>
            <a:endParaRPr lang="en-US"/>
          </a:p>
        </p:txBody>
      </p:sp>
    </p:spTree>
    <p:extLst>
      <p:ext uri="{BB962C8B-B14F-4D97-AF65-F5344CB8AC3E}">
        <p14:creationId xmlns:p14="http://schemas.microsoft.com/office/powerpoint/2010/main" val="21763189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0291E1D-0E33-4E39-8C07-8B468157F15D}" type="slidenum">
              <a:rPr lang="en-US" smtClean="0"/>
              <a:t>18</a:t>
            </a:fld>
            <a:endParaRPr lang="en-US"/>
          </a:p>
        </p:txBody>
      </p:sp>
    </p:spTree>
    <p:extLst>
      <p:ext uri="{BB962C8B-B14F-4D97-AF65-F5344CB8AC3E}">
        <p14:creationId xmlns:p14="http://schemas.microsoft.com/office/powerpoint/2010/main" val="11814297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0291E1D-0E33-4E39-8C07-8B468157F15D}" type="slidenum">
              <a:rPr lang="en-US" smtClean="0"/>
              <a:t>20</a:t>
            </a:fld>
            <a:endParaRPr lang="en-US"/>
          </a:p>
        </p:txBody>
      </p:sp>
    </p:spTree>
    <p:extLst>
      <p:ext uri="{BB962C8B-B14F-4D97-AF65-F5344CB8AC3E}">
        <p14:creationId xmlns:p14="http://schemas.microsoft.com/office/powerpoint/2010/main" val="37256031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 – Anup can you update some of the details</a:t>
            </a:r>
          </a:p>
        </p:txBody>
      </p:sp>
      <p:sp>
        <p:nvSpPr>
          <p:cNvPr id="4" name="Slide Number Placeholder 3"/>
          <p:cNvSpPr>
            <a:spLocks noGrp="1"/>
          </p:cNvSpPr>
          <p:nvPr>
            <p:ph type="sldNum" sz="quarter" idx="10"/>
          </p:nvPr>
        </p:nvSpPr>
        <p:spPr/>
        <p:txBody>
          <a:bodyPr/>
          <a:lstStyle/>
          <a:p>
            <a:fld id="{30291E1D-0E33-4E39-8C07-8B468157F15D}" type="slidenum">
              <a:rPr lang="en-US" smtClean="0"/>
              <a:t>21</a:t>
            </a:fld>
            <a:endParaRPr lang="en-US"/>
          </a:p>
        </p:txBody>
      </p:sp>
    </p:spTree>
    <p:extLst>
      <p:ext uri="{BB962C8B-B14F-4D97-AF65-F5344CB8AC3E}">
        <p14:creationId xmlns:p14="http://schemas.microsoft.com/office/powerpoint/2010/main" val="111978503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hyperlink" Target="https://www.facebook.com/LatentView/" TargetMode="External"/><Relationship Id="rId7" Type="http://schemas.openxmlformats.org/officeDocument/2006/relationships/hyperlink" Target="https://www.latentview.com/" TargetMode="External"/><Relationship Id="rId2" Type="http://schemas.openxmlformats.org/officeDocument/2006/relationships/image" Target="../media/image5.png"/><Relationship Id="rId1" Type="http://schemas.openxmlformats.org/officeDocument/2006/relationships/slideMaster" Target="../slideMasters/slideMaster2.xml"/><Relationship Id="rId6" Type="http://schemas.openxmlformats.org/officeDocument/2006/relationships/hyperlink" Target="https://www.latentview.com/blog/" TargetMode="External"/><Relationship Id="rId5" Type="http://schemas.openxmlformats.org/officeDocument/2006/relationships/hyperlink" Target="https://www.linkedin.com/company/latentview" TargetMode="External"/><Relationship Id="rId4" Type="http://schemas.openxmlformats.org/officeDocument/2006/relationships/hyperlink" Target="https://twitter.com/latentview?lang=en" TargetMode="Externa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www.facebook.com/LatentView/" TargetMode="External"/><Relationship Id="rId7" Type="http://schemas.openxmlformats.org/officeDocument/2006/relationships/hyperlink" Target="https://www.latentview.com/" TargetMode="External"/><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hyperlink" Target="https://www.latentview.com/blog/" TargetMode="External"/><Relationship Id="rId5" Type="http://schemas.openxmlformats.org/officeDocument/2006/relationships/hyperlink" Target="https://www.linkedin.com/company/latentview" TargetMode="External"/><Relationship Id="rId4" Type="http://schemas.openxmlformats.org/officeDocument/2006/relationships/hyperlink" Target="https://twitter.com/latentview?lang=en" TargetMode="External"/></Relationships>
</file>

<file path=ppt/slideLayouts/slideLayout1.xml><?xml version="1.0" encoding="utf-8"?>
<p:sldLayout xmlns:a="http://schemas.openxmlformats.org/drawingml/2006/main" xmlns:r="http://schemas.openxmlformats.org/officeDocument/2006/relationships" xmlns:p="http://schemas.openxmlformats.org/presentationml/2006/main">
  <p:cSld name="Cover page">
    <p:spTree>
      <p:nvGrpSpPr>
        <p:cNvPr id="1" name=""/>
        <p:cNvGrpSpPr/>
        <p:nvPr/>
      </p:nvGrpSpPr>
      <p:grpSpPr>
        <a:xfrm>
          <a:off x="0" y="0"/>
          <a:ext cx="0" cy="0"/>
          <a:chOff x="0" y="0"/>
          <a:chExt cx="0" cy="0"/>
        </a:xfrm>
      </p:grpSpPr>
      <p:sp>
        <p:nvSpPr>
          <p:cNvPr id="6" name="Round Same Side Corner Rectangle 5"/>
          <p:cNvSpPr/>
          <p:nvPr/>
        </p:nvSpPr>
        <p:spPr>
          <a:xfrm>
            <a:off x="0" y="0"/>
            <a:ext cx="12192000" cy="4611584"/>
          </a:xfrm>
          <a:prstGeom prst="round2SameRect">
            <a:avLst>
              <a:gd name="adj1" fmla="val 0"/>
              <a:gd name="adj2" fmla="val 0"/>
            </a:avLst>
          </a:prstGeom>
          <a:gradFill>
            <a:gsLst>
              <a:gs pos="0">
                <a:srgbClr val="052049"/>
              </a:gs>
              <a:gs pos="73000">
                <a:srgbClr val="1957A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Title 1"/>
          <p:cNvSpPr>
            <a:spLocks noGrp="1"/>
          </p:cNvSpPr>
          <p:nvPr>
            <p:ph type="title" hasCustomPrompt="1"/>
          </p:nvPr>
        </p:nvSpPr>
        <p:spPr>
          <a:xfrm>
            <a:off x="821343" y="960009"/>
            <a:ext cx="3879577" cy="618564"/>
          </a:xfrm>
        </p:spPr>
        <p:txBody>
          <a:bodyPr>
            <a:noAutofit/>
          </a:bodyPr>
          <a:lstStyle>
            <a:lvl1pPr algn="l">
              <a:defRPr sz="3200">
                <a:solidFill>
                  <a:schemeClr val="bg1"/>
                </a:solidFill>
              </a:defRPr>
            </a:lvl1pPr>
          </a:lstStyle>
          <a:p>
            <a:r>
              <a:rPr lang="en-US" dirty="0"/>
              <a:t>Cover page title</a:t>
            </a:r>
          </a:p>
        </p:txBody>
      </p:sp>
      <p:sp>
        <p:nvSpPr>
          <p:cNvPr id="2" name="Rectangle 1">
            <a:extLst>
              <a:ext uri="{FF2B5EF4-FFF2-40B4-BE49-F238E27FC236}">
                <a16:creationId xmlns:a16="http://schemas.microsoft.com/office/drawing/2014/main" xmlns="" id="{4BE69B08-3482-49FC-A617-0DB4DAC84B53}"/>
              </a:ext>
            </a:extLst>
          </p:cNvPr>
          <p:cNvSpPr/>
          <p:nvPr/>
        </p:nvSpPr>
        <p:spPr>
          <a:xfrm>
            <a:off x="0" y="4611584"/>
            <a:ext cx="12192000" cy="22464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a:extLst>
              <a:ext uri="{FF2B5EF4-FFF2-40B4-BE49-F238E27FC236}">
                <a16:creationId xmlns:a16="http://schemas.microsoft.com/office/drawing/2014/main" xmlns="" id="{09C81C4B-C5DA-4899-A75E-9654BAB68B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62499" y="4522684"/>
            <a:ext cx="3129501" cy="2212918"/>
          </a:xfrm>
          <a:prstGeom prst="rect">
            <a:avLst/>
          </a:prstGeom>
        </p:spPr>
      </p:pic>
      <p:sp>
        <p:nvSpPr>
          <p:cNvPr id="10" name="Content Placeholder 59">
            <a:extLst>
              <a:ext uri="{FF2B5EF4-FFF2-40B4-BE49-F238E27FC236}">
                <a16:creationId xmlns:a16="http://schemas.microsoft.com/office/drawing/2014/main" xmlns="" id="{5B0B0397-412B-4B04-A5E8-7B4CD5A1C0EE}"/>
              </a:ext>
            </a:extLst>
          </p:cNvPr>
          <p:cNvSpPr>
            <a:spLocks noGrp="1"/>
          </p:cNvSpPr>
          <p:nvPr>
            <p:ph sz="quarter" idx="12" hasCustomPrompt="1"/>
          </p:nvPr>
        </p:nvSpPr>
        <p:spPr>
          <a:xfrm>
            <a:off x="821343" y="2127612"/>
            <a:ext cx="4254313" cy="457200"/>
          </a:xfrm>
        </p:spPr>
        <p:txBody>
          <a:bodyPr anchor="ctr">
            <a:noAutofit/>
          </a:bodyPr>
          <a:lstStyle>
            <a:lvl1pPr marL="0" indent="0">
              <a:buNone/>
              <a:defRPr sz="2000">
                <a:solidFill>
                  <a:schemeClr val="bg1"/>
                </a:solidFill>
                <a:effectLst/>
              </a:defRPr>
            </a:lvl1pPr>
          </a:lstStyle>
          <a:p>
            <a:pPr lvl="0"/>
            <a:r>
              <a:rPr lang="en-US" dirty="0"/>
              <a:t>Presenter Name</a:t>
            </a:r>
          </a:p>
        </p:txBody>
      </p:sp>
      <p:sp>
        <p:nvSpPr>
          <p:cNvPr id="11" name="Content Placeholder 59">
            <a:extLst>
              <a:ext uri="{FF2B5EF4-FFF2-40B4-BE49-F238E27FC236}">
                <a16:creationId xmlns:a16="http://schemas.microsoft.com/office/drawing/2014/main" xmlns="" id="{359C7133-707C-454A-9CAC-5B147D950A90}"/>
              </a:ext>
            </a:extLst>
          </p:cNvPr>
          <p:cNvSpPr>
            <a:spLocks noGrp="1"/>
          </p:cNvSpPr>
          <p:nvPr>
            <p:ph sz="quarter" idx="11" hasCustomPrompt="1"/>
          </p:nvPr>
        </p:nvSpPr>
        <p:spPr>
          <a:xfrm>
            <a:off x="821343" y="2562351"/>
            <a:ext cx="2637248" cy="426958"/>
          </a:xfrm>
        </p:spPr>
        <p:txBody>
          <a:bodyPr anchor="ctr">
            <a:noAutofit/>
          </a:bodyPr>
          <a:lstStyle>
            <a:lvl1pPr marL="0" indent="0">
              <a:buNone/>
              <a:defRPr sz="1600">
                <a:solidFill>
                  <a:schemeClr val="bg1"/>
                </a:solidFill>
                <a:effectLst/>
              </a:defRPr>
            </a:lvl1pPr>
          </a:lstStyle>
          <a:p>
            <a:pPr lvl="0"/>
            <a:r>
              <a:rPr lang="en-US" dirty="0"/>
              <a:t>Designation</a:t>
            </a:r>
          </a:p>
        </p:txBody>
      </p:sp>
      <p:sp>
        <p:nvSpPr>
          <p:cNvPr id="8" name="Content Placeholder 59">
            <a:extLst>
              <a:ext uri="{FF2B5EF4-FFF2-40B4-BE49-F238E27FC236}">
                <a16:creationId xmlns:a16="http://schemas.microsoft.com/office/drawing/2014/main" xmlns="" id="{359C7133-707C-454A-9CAC-5B147D950A90}"/>
              </a:ext>
            </a:extLst>
          </p:cNvPr>
          <p:cNvSpPr>
            <a:spLocks noGrp="1"/>
          </p:cNvSpPr>
          <p:nvPr>
            <p:ph sz="quarter" idx="13" hasCustomPrompt="1"/>
          </p:nvPr>
        </p:nvSpPr>
        <p:spPr>
          <a:xfrm>
            <a:off x="821343" y="4095726"/>
            <a:ext cx="2637248" cy="426958"/>
          </a:xfrm>
        </p:spPr>
        <p:txBody>
          <a:bodyPr anchor="ctr">
            <a:noAutofit/>
          </a:bodyPr>
          <a:lstStyle>
            <a:lvl1pPr marL="0" indent="0">
              <a:buNone/>
              <a:defRPr sz="1600">
                <a:solidFill>
                  <a:schemeClr val="bg1"/>
                </a:solidFill>
                <a:effectLst/>
              </a:defRPr>
            </a:lvl1pPr>
          </a:lstStyle>
          <a:p>
            <a:pPr lvl="0"/>
            <a:r>
              <a:rPr lang="en-US" dirty="0"/>
              <a:t>Date</a:t>
            </a:r>
          </a:p>
        </p:txBody>
      </p:sp>
    </p:spTree>
    <p:extLst>
      <p:ext uri="{BB962C8B-B14F-4D97-AF65-F5344CB8AC3E}">
        <p14:creationId xmlns:p14="http://schemas.microsoft.com/office/powerpoint/2010/main" val="29573621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A6047C4-83AE-4983-8668-CA3B2B663B4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xmlns="" id="{CA0CD0D9-E57F-4F00-8796-A314F5B6F6B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xmlns="" id="{06309295-8179-4208-B3F2-013E1495B584}"/>
              </a:ext>
            </a:extLst>
          </p:cNvPr>
          <p:cNvSpPr>
            <a:spLocks noGrp="1"/>
          </p:cNvSpPr>
          <p:nvPr>
            <p:ph type="dt" sz="half" idx="10"/>
          </p:nvPr>
        </p:nvSpPr>
        <p:spPr/>
        <p:txBody>
          <a:bodyPr/>
          <a:lstStyle/>
          <a:p>
            <a:fld id="{662FDFDC-827C-4562-953A-27F6543BA566}" type="datetimeFigureOut">
              <a:rPr lang="en-US" smtClean="0"/>
              <a:t>8/6/2018</a:t>
            </a:fld>
            <a:endParaRPr lang="en-US"/>
          </a:p>
        </p:txBody>
      </p:sp>
      <p:sp>
        <p:nvSpPr>
          <p:cNvPr id="5" name="Footer Placeholder 4">
            <a:extLst>
              <a:ext uri="{FF2B5EF4-FFF2-40B4-BE49-F238E27FC236}">
                <a16:creationId xmlns:a16="http://schemas.microsoft.com/office/drawing/2014/main" xmlns="" id="{6DF8AFE3-8C5D-4A94-9CCE-528215438E0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A971D329-40CD-4A1E-AB91-1F8FA27F3C9B}"/>
              </a:ext>
            </a:extLst>
          </p:cNvPr>
          <p:cNvSpPr>
            <a:spLocks noGrp="1"/>
          </p:cNvSpPr>
          <p:nvPr>
            <p:ph type="sldNum" sz="quarter" idx="12"/>
          </p:nvPr>
        </p:nvSpPr>
        <p:spPr/>
        <p:txBody>
          <a:bodyPr/>
          <a:lstStyle/>
          <a:p>
            <a:fld id="{B6EB2BA4-3C27-4A19-9DD1-BCE56F6BAA6C}" type="slidenum">
              <a:rPr lang="en-US" smtClean="0"/>
              <a:t>‹#›</a:t>
            </a:fld>
            <a:endParaRPr lang="en-US"/>
          </a:p>
        </p:txBody>
      </p:sp>
    </p:spTree>
    <p:extLst>
      <p:ext uri="{BB962C8B-B14F-4D97-AF65-F5344CB8AC3E}">
        <p14:creationId xmlns:p14="http://schemas.microsoft.com/office/powerpoint/2010/main" val="41554981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Cover page">
    <p:spTree>
      <p:nvGrpSpPr>
        <p:cNvPr id="1" name=""/>
        <p:cNvGrpSpPr/>
        <p:nvPr/>
      </p:nvGrpSpPr>
      <p:grpSpPr>
        <a:xfrm>
          <a:off x="0" y="0"/>
          <a:ext cx="0" cy="0"/>
          <a:chOff x="0" y="0"/>
          <a:chExt cx="0" cy="0"/>
        </a:xfrm>
      </p:grpSpPr>
      <p:sp>
        <p:nvSpPr>
          <p:cNvPr id="6" name="Round Same Side Corner Rectangle 5"/>
          <p:cNvSpPr/>
          <p:nvPr/>
        </p:nvSpPr>
        <p:spPr>
          <a:xfrm>
            <a:off x="0" y="0"/>
            <a:ext cx="12192000" cy="4611584"/>
          </a:xfrm>
          <a:prstGeom prst="round2SameRect">
            <a:avLst>
              <a:gd name="adj1" fmla="val 0"/>
              <a:gd name="adj2" fmla="val 0"/>
            </a:avLst>
          </a:prstGeom>
          <a:gradFill>
            <a:gsLst>
              <a:gs pos="0">
                <a:srgbClr val="052049"/>
              </a:gs>
              <a:gs pos="73000">
                <a:srgbClr val="1957A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Title 1"/>
          <p:cNvSpPr>
            <a:spLocks noGrp="1"/>
          </p:cNvSpPr>
          <p:nvPr>
            <p:ph type="title" hasCustomPrompt="1"/>
          </p:nvPr>
        </p:nvSpPr>
        <p:spPr>
          <a:xfrm>
            <a:off x="821343" y="960009"/>
            <a:ext cx="3879577" cy="618564"/>
          </a:xfrm>
        </p:spPr>
        <p:txBody>
          <a:bodyPr>
            <a:noAutofit/>
          </a:bodyPr>
          <a:lstStyle>
            <a:lvl1pPr algn="l">
              <a:defRPr sz="3200">
                <a:solidFill>
                  <a:schemeClr val="bg1"/>
                </a:solidFill>
              </a:defRPr>
            </a:lvl1pPr>
          </a:lstStyle>
          <a:p>
            <a:r>
              <a:rPr lang="en-US" dirty="0"/>
              <a:t>Cover page title</a:t>
            </a:r>
          </a:p>
        </p:txBody>
      </p:sp>
      <p:sp>
        <p:nvSpPr>
          <p:cNvPr id="2" name="Rectangle 1">
            <a:extLst>
              <a:ext uri="{FF2B5EF4-FFF2-40B4-BE49-F238E27FC236}">
                <a16:creationId xmlns:a16="http://schemas.microsoft.com/office/drawing/2014/main" xmlns="" id="{4BE69B08-3482-49FC-A617-0DB4DAC84B53}"/>
              </a:ext>
            </a:extLst>
          </p:cNvPr>
          <p:cNvSpPr/>
          <p:nvPr/>
        </p:nvSpPr>
        <p:spPr>
          <a:xfrm>
            <a:off x="0" y="4611584"/>
            <a:ext cx="12192000" cy="22464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a:extLst>
              <a:ext uri="{FF2B5EF4-FFF2-40B4-BE49-F238E27FC236}">
                <a16:creationId xmlns:a16="http://schemas.microsoft.com/office/drawing/2014/main" xmlns="" id="{09C81C4B-C5DA-4899-A75E-9654BAB68B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62499" y="4522684"/>
            <a:ext cx="3129501" cy="2212918"/>
          </a:xfrm>
          <a:prstGeom prst="rect">
            <a:avLst/>
          </a:prstGeom>
        </p:spPr>
      </p:pic>
      <p:sp>
        <p:nvSpPr>
          <p:cNvPr id="10" name="Content Placeholder 59">
            <a:extLst>
              <a:ext uri="{FF2B5EF4-FFF2-40B4-BE49-F238E27FC236}">
                <a16:creationId xmlns:a16="http://schemas.microsoft.com/office/drawing/2014/main" xmlns="" id="{5B0B0397-412B-4B04-A5E8-7B4CD5A1C0EE}"/>
              </a:ext>
            </a:extLst>
          </p:cNvPr>
          <p:cNvSpPr>
            <a:spLocks noGrp="1"/>
          </p:cNvSpPr>
          <p:nvPr>
            <p:ph sz="quarter" idx="12" hasCustomPrompt="1"/>
          </p:nvPr>
        </p:nvSpPr>
        <p:spPr>
          <a:xfrm>
            <a:off x="821343" y="2127612"/>
            <a:ext cx="4254313" cy="457200"/>
          </a:xfrm>
        </p:spPr>
        <p:txBody>
          <a:bodyPr anchor="ctr">
            <a:noAutofit/>
          </a:bodyPr>
          <a:lstStyle>
            <a:lvl1pPr marL="0" indent="0">
              <a:buNone/>
              <a:defRPr sz="2000">
                <a:solidFill>
                  <a:schemeClr val="bg1"/>
                </a:solidFill>
                <a:effectLst/>
              </a:defRPr>
            </a:lvl1pPr>
          </a:lstStyle>
          <a:p>
            <a:pPr lvl="0"/>
            <a:r>
              <a:rPr lang="en-US" dirty="0"/>
              <a:t>Presenter Name</a:t>
            </a:r>
          </a:p>
        </p:txBody>
      </p:sp>
      <p:sp>
        <p:nvSpPr>
          <p:cNvPr id="11" name="Content Placeholder 59">
            <a:extLst>
              <a:ext uri="{FF2B5EF4-FFF2-40B4-BE49-F238E27FC236}">
                <a16:creationId xmlns:a16="http://schemas.microsoft.com/office/drawing/2014/main" xmlns="" id="{359C7133-707C-454A-9CAC-5B147D950A90}"/>
              </a:ext>
            </a:extLst>
          </p:cNvPr>
          <p:cNvSpPr>
            <a:spLocks noGrp="1"/>
          </p:cNvSpPr>
          <p:nvPr>
            <p:ph sz="quarter" idx="11" hasCustomPrompt="1"/>
          </p:nvPr>
        </p:nvSpPr>
        <p:spPr>
          <a:xfrm>
            <a:off x="821343" y="2562351"/>
            <a:ext cx="2637248" cy="426958"/>
          </a:xfrm>
        </p:spPr>
        <p:txBody>
          <a:bodyPr anchor="ctr">
            <a:noAutofit/>
          </a:bodyPr>
          <a:lstStyle>
            <a:lvl1pPr marL="0" indent="0">
              <a:buNone/>
              <a:defRPr sz="1600">
                <a:solidFill>
                  <a:schemeClr val="bg1"/>
                </a:solidFill>
                <a:effectLst/>
              </a:defRPr>
            </a:lvl1pPr>
          </a:lstStyle>
          <a:p>
            <a:pPr lvl="0"/>
            <a:r>
              <a:rPr lang="en-US" dirty="0"/>
              <a:t>Designation</a:t>
            </a:r>
          </a:p>
        </p:txBody>
      </p:sp>
      <p:sp>
        <p:nvSpPr>
          <p:cNvPr id="8" name="Content Placeholder 59">
            <a:extLst>
              <a:ext uri="{FF2B5EF4-FFF2-40B4-BE49-F238E27FC236}">
                <a16:creationId xmlns:a16="http://schemas.microsoft.com/office/drawing/2014/main" xmlns="" id="{359C7133-707C-454A-9CAC-5B147D950A90}"/>
              </a:ext>
            </a:extLst>
          </p:cNvPr>
          <p:cNvSpPr>
            <a:spLocks noGrp="1"/>
          </p:cNvSpPr>
          <p:nvPr>
            <p:ph sz="quarter" idx="13" hasCustomPrompt="1"/>
          </p:nvPr>
        </p:nvSpPr>
        <p:spPr>
          <a:xfrm>
            <a:off x="821343" y="4095726"/>
            <a:ext cx="2637248" cy="426958"/>
          </a:xfrm>
        </p:spPr>
        <p:txBody>
          <a:bodyPr anchor="ctr">
            <a:noAutofit/>
          </a:bodyPr>
          <a:lstStyle>
            <a:lvl1pPr marL="0" indent="0">
              <a:buNone/>
              <a:defRPr sz="1600">
                <a:solidFill>
                  <a:schemeClr val="bg1"/>
                </a:solidFill>
                <a:effectLst/>
              </a:defRPr>
            </a:lvl1pPr>
          </a:lstStyle>
          <a:p>
            <a:pPr lvl="0"/>
            <a:r>
              <a:rPr lang="en-US" dirty="0"/>
              <a:t>Date</a:t>
            </a:r>
          </a:p>
        </p:txBody>
      </p:sp>
    </p:spTree>
    <p:extLst>
      <p:ext uri="{BB962C8B-B14F-4D97-AF65-F5344CB8AC3E}">
        <p14:creationId xmlns:p14="http://schemas.microsoft.com/office/powerpoint/2010/main" val="760969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5A4344E-8840-41DC-8090-C221A510CE9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05B17655-7070-40F5-8DCF-A8D75231DAEC}"/>
              </a:ext>
            </a:extLst>
          </p:cNvPr>
          <p:cNvSpPr>
            <a:spLocks noGrp="1"/>
          </p:cNvSpPr>
          <p:nvPr>
            <p:ph idx="1"/>
          </p:nvPr>
        </p:nvSpPr>
        <p:spPr/>
        <p:txBody>
          <a:bodyPr/>
          <a:lstStyle>
            <a:lvl1pPr>
              <a:defRPr sz="2000"/>
            </a:lvl1pPr>
            <a:lvl2pPr>
              <a:defRPr sz="1800"/>
            </a:lvl2pPr>
            <a:lvl3pPr>
              <a:defRPr sz="1600"/>
            </a:lvl3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Slide Number Placeholder 5">
            <a:extLst>
              <a:ext uri="{FF2B5EF4-FFF2-40B4-BE49-F238E27FC236}">
                <a16:creationId xmlns:a16="http://schemas.microsoft.com/office/drawing/2014/main" xmlns="" id="{6BAEABEB-5113-4CB1-809E-E08D033F99F2}"/>
              </a:ext>
            </a:extLst>
          </p:cNvPr>
          <p:cNvSpPr txBox="1">
            <a:spLocks/>
          </p:cNvSpPr>
          <p:nvPr/>
        </p:nvSpPr>
        <p:spPr>
          <a:xfrm>
            <a:off x="16060" y="6677928"/>
            <a:ext cx="228600" cy="177800"/>
          </a:xfrm>
          <a:prstGeom prst="rect">
            <a:avLst/>
          </a:prstGeom>
          <a:noFill/>
        </p:spPr>
        <p:txBody>
          <a:bodyPr wrap="none" lIns="0" tIns="0" rIns="0" bIns="0" anchor="ctr" anchorCtr="0"/>
          <a:lstStyle>
            <a:defPPr>
              <a:defRPr lang="en-US"/>
            </a:defPPr>
            <a:lvl1pPr marL="0" algn="ctr" defTabSz="914400" rtl="0" eaLnBrk="1" latinLnBrk="0" hangingPunct="1">
              <a:defRPr sz="800" kern="1200">
                <a:solidFill>
                  <a:schemeClr val="bg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A6739A3-A001-4132-AECF-E1735C6210C2}" type="slidenum">
              <a:rPr lang="en-US" b="1" smtClean="0">
                <a:solidFill>
                  <a:schemeClr val="tx1"/>
                </a:solidFill>
              </a:rPr>
              <a:pPr/>
              <a:t>‹#›</a:t>
            </a:fld>
            <a:endParaRPr lang="en-US" b="1" dirty="0">
              <a:solidFill>
                <a:schemeClr val="tx1"/>
              </a:solidFill>
            </a:endParaRPr>
          </a:p>
        </p:txBody>
      </p:sp>
    </p:spTree>
    <p:extLst>
      <p:ext uri="{BB962C8B-B14F-4D97-AF65-F5344CB8AC3E}">
        <p14:creationId xmlns:p14="http://schemas.microsoft.com/office/powerpoint/2010/main" val="19654979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olor palette">
    <p:spTree>
      <p:nvGrpSpPr>
        <p:cNvPr id="1" name=""/>
        <p:cNvGrpSpPr/>
        <p:nvPr/>
      </p:nvGrpSpPr>
      <p:grpSpPr>
        <a:xfrm>
          <a:off x="0" y="0"/>
          <a:ext cx="0" cy="0"/>
          <a:chOff x="0" y="0"/>
          <a:chExt cx="0" cy="0"/>
        </a:xfrm>
      </p:grpSpPr>
      <p:sp>
        <p:nvSpPr>
          <p:cNvPr id="5" name="Title 26">
            <a:extLst>
              <a:ext uri="{FF2B5EF4-FFF2-40B4-BE49-F238E27FC236}">
                <a16:creationId xmlns:a16="http://schemas.microsoft.com/office/drawing/2014/main" xmlns="" id="{9E7EBA95-D0B0-4EA6-8151-B221D8152ECB}"/>
              </a:ext>
            </a:extLst>
          </p:cNvPr>
          <p:cNvSpPr>
            <a:spLocks noGrp="1"/>
          </p:cNvSpPr>
          <p:nvPr>
            <p:ph type="title"/>
          </p:nvPr>
        </p:nvSpPr>
        <p:spPr>
          <a:xfrm>
            <a:off x="599655" y="58925"/>
            <a:ext cx="10940304" cy="408349"/>
          </a:xfrm>
        </p:spPr>
        <p:txBody>
          <a:bodyPr/>
          <a:lstStyle/>
          <a:p>
            <a:r>
              <a:rPr lang="en-US"/>
              <a:t>Click to edit Master title style</a:t>
            </a:r>
            <a:endParaRPr lang="en-US" dirty="0"/>
          </a:p>
        </p:txBody>
      </p:sp>
      <p:sp>
        <p:nvSpPr>
          <p:cNvPr id="6" name="Title 4">
            <a:extLst>
              <a:ext uri="{FF2B5EF4-FFF2-40B4-BE49-F238E27FC236}">
                <a16:creationId xmlns:a16="http://schemas.microsoft.com/office/drawing/2014/main" xmlns="" id="{8C19F0BD-CBF1-4551-925C-A110073FD9E5}"/>
              </a:ext>
            </a:extLst>
          </p:cNvPr>
          <p:cNvSpPr txBox="1">
            <a:spLocks/>
          </p:cNvSpPr>
          <p:nvPr/>
        </p:nvSpPr>
        <p:spPr>
          <a:xfrm>
            <a:off x="264159" y="1300766"/>
            <a:ext cx="1709495" cy="7286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kern="1200">
                <a:solidFill>
                  <a:srgbClr val="183553"/>
                </a:solidFill>
                <a:latin typeface="Arial" panose="020B0604020202020204" pitchFamily="34" charset="0"/>
                <a:ea typeface="+mj-ea"/>
                <a:cs typeface="Arial" panose="020B0604020202020204"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000" b="1" i="0" u="none" strike="noStrike" kern="1200" cap="none" spc="0" normalizeH="0" baseline="0" noProof="0" dirty="0">
                <a:ln>
                  <a:noFill/>
                </a:ln>
                <a:solidFill>
                  <a:schemeClr val="tx1"/>
                </a:solidFill>
                <a:effectLst/>
                <a:uLnTx/>
                <a:uFillTx/>
                <a:latin typeface="Arial" panose="020B0604020202020204" pitchFamily="34" charset="0"/>
                <a:ea typeface="+mj-ea"/>
                <a:cs typeface="Arial" panose="020B0604020202020204" pitchFamily="34" charset="0"/>
              </a:rPr>
              <a:t>Primary colors</a:t>
            </a:r>
          </a:p>
        </p:txBody>
      </p:sp>
      <p:sp>
        <p:nvSpPr>
          <p:cNvPr id="22" name="Title 4">
            <a:extLst>
              <a:ext uri="{FF2B5EF4-FFF2-40B4-BE49-F238E27FC236}">
                <a16:creationId xmlns:a16="http://schemas.microsoft.com/office/drawing/2014/main" xmlns="" id="{3A39E8C3-E1BC-4BC7-9F05-F0E50DB6BBFD}"/>
              </a:ext>
            </a:extLst>
          </p:cNvPr>
          <p:cNvSpPr txBox="1">
            <a:spLocks/>
          </p:cNvSpPr>
          <p:nvPr/>
        </p:nvSpPr>
        <p:spPr>
          <a:xfrm>
            <a:off x="264159" y="3688063"/>
            <a:ext cx="1709495" cy="7286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kern="1200">
                <a:solidFill>
                  <a:srgbClr val="183553"/>
                </a:solidFill>
                <a:latin typeface="Arial" panose="020B0604020202020204" pitchFamily="34" charset="0"/>
                <a:ea typeface="+mj-ea"/>
                <a:cs typeface="Arial" panose="020B0604020202020204"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000" b="1" i="0" u="none" strike="noStrike" kern="1200" cap="none" spc="0" normalizeH="0" baseline="0" noProof="0" dirty="0">
                <a:ln>
                  <a:noFill/>
                </a:ln>
                <a:solidFill>
                  <a:schemeClr val="tx1"/>
                </a:solidFill>
                <a:effectLst/>
                <a:uLnTx/>
                <a:uFillTx/>
                <a:latin typeface="Arial" panose="020B0604020202020204" pitchFamily="34" charset="0"/>
                <a:ea typeface="+mj-ea"/>
                <a:cs typeface="Arial" panose="020B0604020202020204" pitchFamily="34" charset="0"/>
              </a:rPr>
              <a:t>Secondary colors</a:t>
            </a:r>
          </a:p>
        </p:txBody>
      </p:sp>
      <p:sp>
        <p:nvSpPr>
          <p:cNvPr id="8" name="Rectangle 7">
            <a:extLst>
              <a:ext uri="{FF2B5EF4-FFF2-40B4-BE49-F238E27FC236}">
                <a16:creationId xmlns:a16="http://schemas.microsoft.com/office/drawing/2014/main" xmlns="" id="{EE973D23-688C-4E1E-8684-22CAFB14E27F}"/>
              </a:ext>
            </a:extLst>
          </p:cNvPr>
          <p:cNvSpPr/>
          <p:nvPr/>
        </p:nvSpPr>
        <p:spPr>
          <a:xfrm>
            <a:off x="9826832" y="3688063"/>
            <a:ext cx="2136568" cy="593112"/>
          </a:xfrm>
          <a:prstGeom prst="rect">
            <a:avLst/>
          </a:prstGeom>
          <a:solidFill>
            <a:schemeClr val="accent6"/>
          </a:solidFill>
          <a:ln w="12700" cap="flat" cmpd="sng" algn="ctr">
            <a:noFill/>
            <a:prstDash val="solid"/>
            <a:miter lim="800000"/>
          </a:ln>
          <a:effectLst/>
        </p:spPr>
        <p:txBody>
          <a:bodyPr rtlCol="0" anchor="ct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white"/>
                </a:solidFill>
                <a:effectLst/>
                <a:uLnTx/>
                <a:uFillTx/>
                <a:latin typeface="+mn-lt"/>
                <a:ea typeface="+mn-ea"/>
                <a:cs typeface="+mn-cs"/>
              </a:rPr>
              <a:t>CMYK : </a:t>
            </a:r>
            <a:r>
              <a:rPr kumimoji="0" lang="en-US" sz="1600" b="0" i="0" u="none" strike="noStrike" kern="0" cap="none" spc="0" normalizeH="0" baseline="0" noProof="0" dirty="0">
                <a:ln>
                  <a:noFill/>
                </a:ln>
                <a:solidFill>
                  <a:prstClr val="white"/>
                </a:solidFill>
                <a:effectLst/>
                <a:uLnTx/>
                <a:uFillTx/>
                <a:latin typeface="+mn-lt"/>
                <a:ea typeface="+mn-ea"/>
                <a:cs typeface="+mn-cs"/>
              </a:rPr>
              <a:t>100, 90, 41, 43</a:t>
            </a:r>
            <a:r>
              <a:rPr kumimoji="0" lang="en-US" sz="1600" b="1" i="0" u="none" strike="noStrike" kern="0" cap="none" spc="0" normalizeH="0" baseline="0" noProof="0" dirty="0">
                <a:ln>
                  <a:noFill/>
                </a:ln>
                <a:solidFill>
                  <a:prstClr val="white"/>
                </a:solidFill>
                <a:effectLst/>
                <a:uLnTx/>
                <a:uFillTx/>
                <a:latin typeface="+mn-lt"/>
                <a:ea typeface="+mn-ea"/>
                <a:cs typeface="+mn-cs"/>
              </a:rPr>
              <a:t/>
            </a:r>
            <a:br>
              <a:rPr kumimoji="0" lang="en-US" sz="1600" b="1" i="0" u="none" strike="noStrike" kern="0" cap="none" spc="0" normalizeH="0" baseline="0" noProof="0" dirty="0">
                <a:ln>
                  <a:noFill/>
                </a:ln>
                <a:solidFill>
                  <a:prstClr val="white"/>
                </a:solidFill>
                <a:effectLst/>
                <a:uLnTx/>
                <a:uFillTx/>
                <a:latin typeface="+mn-lt"/>
                <a:ea typeface="+mn-ea"/>
                <a:cs typeface="+mn-cs"/>
              </a:rPr>
            </a:br>
            <a:r>
              <a:rPr kumimoji="0" lang="en-US" sz="1600" b="1" i="0" u="none" strike="noStrike" kern="0" cap="none" spc="0" normalizeH="0" baseline="0" noProof="0" dirty="0">
                <a:ln>
                  <a:noFill/>
                </a:ln>
                <a:solidFill>
                  <a:prstClr val="white"/>
                </a:solidFill>
                <a:effectLst/>
                <a:uLnTx/>
                <a:uFillTx/>
                <a:latin typeface="+mn-lt"/>
                <a:ea typeface="+mn-ea"/>
                <a:cs typeface="+mn-cs"/>
              </a:rPr>
              <a:t>RGB: </a:t>
            </a:r>
            <a:r>
              <a:rPr kumimoji="0" lang="en-US" sz="1600" b="0" i="0" u="none" strike="noStrike" kern="0" cap="none" spc="0" normalizeH="0" baseline="0" noProof="0" dirty="0">
                <a:ln>
                  <a:noFill/>
                </a:ln>
                <a:solidFill>
                  <a:prstClr val="white"/>
                </a:solidFill>
                <a:effectLst/>
                <a:uLnTx/>
                <a:uFillTx/>
                <a:latin typeface="+mn-lt"/>
                <a:ea typeface="+mn-ea"/>
                <a:cs typeface="+mn-cs"/>
              </a:rPr>
              <a:t>20, 35, 72</a:t>
            </a:r>
          </a:p>
        </p:txBody>
      </p:sp>
      <p:sp>
        <p:nvSpPr>
          <p:cNvPr id="9" name="Rectangle 8">
            <a:extLst>
              <a:ext uri="{FF2B5EF4-FFF2-40B4-BE49-F238E27FC236}">
                <a16:creationId xmlns:a16="http://schemas.microsoft.com/office/drawing/2014/main" xmlns="" id="{999FB243-5890-4642-A892-C7486A1F57B2}"/>
              </a:ext>
            </a:extLst>
          </p:cNvPr>
          <p:cNvSpPr/>
          <p:nvPr/>
        </p:nvSpPr>
        <p:spPr>
          <a:xfrm>
            <a:off x="4784050" y="3688063"/>
            <a:ext cx="2136568" cy="593112"/>
          </a:xfrm>
          <a:prstGeom prst="rect">
            <a:avLst/>
          </a:prstGeom>
          <a:solidFill>
            <a:srgbClr val="18A3AC"/>
          </a:solidFill>
          <a:ln w="12700" cap="flat" cmpd="sng" algn="ctr">
            <a:noFill/>
            <a:prstDash val="solid"/>
            <a:miter lim="800000"/>
          </a:ln>
          <a:effectLst/>
        </p:spPr>
        <p:txBody>
          <a:bodyPr rtlCol="0" anchor="ct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white"/>
                </a:solidFill>
                <a:effectLst/>
                <a:uLnTx/>
                <a:uFillTx/>
                <a:latin typeface="+mn-lt"/>
                <a:ea typeface="+mn-ea"/>
                <a:cs typeface="+mn-cs"/>
              </a:rPr>
              <a:t>CMYK : </a:t>
            </a:r>
            <a:r>
              <a:rPr kumimoji="0" lang="en-US" sz="1600" b="0" i="0" u="none" strike="noStrike" kern="0" cap="none" spc="0" normalizeH="0" baseline="0" noProof="0" dirty="0">
                <a:ln>
                  <a:noFill/>
                </a:ln>
                <a:solidFill>
                  <a:prstClr val="white"/>
                </a:solidFill>
                <a:effectLst/>
                <a:uLnTx/>
                <a:uFillTx/>
                <a:latin typeface="+mn-lt"/>
                <a:ea typeface="+mn-ea"/>
                <a:cs typeface="+mn-cs"/>
              </a:rPr>
              <a:t>77, 15, 33, 0</a:t>
            </a:r>
          </a:p>
          <a:p>
            <a:pPr marL="0" marR="0" lvl="0" indent="0" algn="l"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white"/>
                </a:solidFill>
                <a:effectLst/>
                <a:uLnTx/>
                <a:uFillTx/>
                <a:latin typeface="+mn-lt"/>
                <a:ea typeface="+mn-ea"/>
                <a:cs typeface="+mn-cs"/>
              </a:rPr>
              <a:t>RGB: </a:t>
            </a:r>
            <a:r>
              <a:rPr kumimoji="0" lang="en-US" sz="1600" b="0" i="0" u="none" strike="noStrike" kern="0" cap="none" spc="0" normalizeH="0" baseline="0" noProof="0" dirty="0">
                <a:ln>
                  <a:noFill/>
                </a:ln>
                <a:solidFill>
                  <a:prstClr val="white"/>
                </a:solidFill>
                <a:effectLst/>
                <a:uLnTx/>
                <a:uFillTx/>
                <a:latin typeface="+mn-lt"/>
                <a:ea typeface="+mn-ea"/>
                <a:cs typeface="+mn-cs"/>
              </a:rPr>
              <a:t>25, 164, 173</a:t>
            </a:r>
          </a:p>
        </p:txBody>
      </p:sp>
      <p:sp>
        <p:nvSpPr>
          <p:cNvPr id="10" name="Rectangle 9">
            <a:extLst>
              <a:ext uri="{FF2B5EF4-FFF2-40B4-BE49-F238E27FC236}">
                <a16:creationId xmlns:a16="http://schemas.microsoft.com/office/drawing/2014/main" xmlns="" id="{B42DC063-D1F5-4C30-AAE8-AD2967B11447}"/>
              </a:ext>
            </a:extLst>
          </p:cNvPr>
          <p:cNvSpPr/>
          <p:nvPr/>
        </p:nvSpPr>
        <p:spPr>
          <a:xfrm>
            <a:off x="4784050" y="1318936"/>
            <a:ext cx="2136568" cy="593112"/>
          </a:xfrm>
          <a:prstGeom prst="rect">
            <a:avLst/>
          </a:prstGeom>
          <a:solidFill>
            <a:schemeClr val="accent2"/>
          </a:solidFill>
          <a:ln w="12700" cap="flat" cmpd="sng" algn="ctr">
            <a:noFill/>
            <a:prstDash val="solid"/>
            <a:miter lim="800000"/>
          </a:ln>
          <a:effectLst/>
        </p:spPr>
        <p:txBody>
          <a:bodyPr rtlCol="0" anchor="ct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bg1"/>
                </a:solidFill>
                <a:effectLst/>
                <a:uLnTx/>
                <a:uFillTx/>
                <a:latin typeface="+mn-lt"/>
                <a:ea typeface="+mn-ea"/>
                <a:cs typeface="+mn-cs"/>
              </a:rPr>
              <a:t>CMYK : </a:t>
            </a:r>
            <a:r>
              <a:rPr kumimoji="0" lang="en-US" sz="1600" b="0" i="0" u="none" strike="noStrike" kern="0" cap="none" spc="0" normalizeH="0" baseline="0" noProof="0" dirty="0">
                <a:ln>
                  <a:noFill/>
                </a:ln>
                <a:solidFill>
                  <a:schemeClr val="bg1"/>
                </a:solidFill>
                <a:effectLst/>
                <a:uLnTx/>
                <a:uFillTx/>
                <a:latin typeface="+mn-lt"/>
                <a:ea typeface="+mn-ea"/>
                <a:cs typeface="+mn-cs"/>
              </a:rPr>
              <a:t>51, 43, 43, 8</a:t>
            </a:r>
            <a:br>
              <a:rPr kumimoji="0" lang="en-US" sz="1600" b="0" i="0" u="none" strike="noStrike" kern="0" cap="none" spc="0" normalizeH="0" baseline="0" noProof="0" dirty="0">
                <a:ln>
                  <a:noFill/>
                </a:ln>
                <a:solidFill>
                  <a:schemeClr val="bg1"/>
                </a:solidFill>
                <a:effectLst/>
                <a:uLnTx/>
                <a:uFillTx/>
                <a:latin typeface="+mn-lt"/>
                <a:ea typeface="+mn-ea"/>
                <a:cs typeface="+mn-cs"/>
              </a:rPr>
            </a:br>
            <a:r>
              <a:rPr kumimoji="0" lang="en-US" sz="1600" b="1" i="0" u="none" strike="noStrike" kern="0" cap="none" spc="0" normalizeH="0" baseline="0" noProof="0" dirty="0">
                <a:ln>
                  <a:noFill/>
                </a:ln>
                <a:solidFill>
                  <a:schemeClr val="bg1"/>
                </a:solidFill>
                <a:effectLst/>
                <a:uLnTx/>
                <a:uFillTx/>
                <a:latin typeface="+mn-lt"/>
                <a:ea typeface="+mn-ea"/>
                <a:cs typeface="+mn-cs"/>
              </a:rPr>
              <a:t>RGB: </a:t>
            </a:r>
            <a:r>
              <a:rPr kumimoji="0" lang="en-US" sz="1600" b="0" i="0" u="none" strike="noStrike" kern="0" cap="none" spc="0" normalizeH="0" baseline="0" noProof="0" dirty="0">
                <a:ln>
                  <a:noFill/>
                </a:ln>
                <a:solidFill>
                  <a:schemeClr val="bg1"/>
                </a:solidFill>
                <a:effectLst/>
                <a:uLnTx/>
                <a:uFillTx/>
                <a:latin typeface="+mn-lt"/>
                <a:ea typeface="+mn-ea"/>
                <a:cs typeface="+mn-cs"/>
              </a:rPr>
              <a:t>128, 128, 128</a:t>
            </a:r>
          </a:p>
        </p:txBody>
      </p:sp>
      <p:sp>
        <p:nvSpPr>
          <p:cNvPr id="11" name="Rectangle 10">
            <a:extLst>
              <a:ext uri="{FF2B5EF4-FFF2-40B4-BE49-F238E27FC236}">
                <a16:creationId xmlns:a16="http://schemas.microsoft.com/office/drawing/2014/main" xmlns="" id="{4DD9C469-1688-449B-BB2D-D3A713ED39EC}"/>
              </a:ext>
            </a:extLst>
          </p:cNvPr>
          <p:cNvSpPr/>
          <p:nvPr/>
        </p:nvSpPr>
        <p:spPr>
          <a:xfrm>
            <a:off x="9826832" y="4389071"/>
            <a:ext cx="2136568" cy="593112"/>
          </a:xfrm>
          <a:prstGeom prst="rect">
            <a:avLst/>
          </a:prstGeom>
          <a:solidFill>
            <a:srgbClr val="052049">
              <a:lumMod val="25000"/>
              <a:lumOff val="75000"/>
            </a:srgbClr>
          </a:solid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CMYK :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36, 17, 0, 0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RGB: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154, 191, 248</a:t>
            </a:r>
          </a:p>
        </p:txBody>
      </p:sp>
      <p:sp>
        <p:nvSpPr>
          <p:cNvPr id="12" name="Rectangle 11">
            <a:extLst>
              <a:ext uri="{FF2B5EF4-FFF2-40B4-BE49-F238E27FC236}">
                <a16:creationId xmlns:a16="http://schemas.microsoft.com/office/drawing/2014/main" xmlns="" id="{86B62ACF-08A4-4D19-B150-0AABA3AD131A}"/>
              </a:ext>
            </a:extLst>
          </p:cNvPr>
          <p:cNvSpPr/>
          <p:nvPr/>
        </p:nvSpPr>
        <p:spPr>
          <a:xfrm>
            <a:off x="2274510" y="4389071"/>
            <a:ext cx="2136568" cy="593112"/>
          </a:xfrm>
          <a:prstGeom prst="rect">
            <a:avLst/>
          </a:prstGeom>
          <a:solidFill>
            <a:schemeClr val="accent3">
              <a:lumMod val="40000"/>
              <a:lumOff val="60000"/>
            </a:schemeClr>
          </a:solid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CMYK :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26, 11, 4, 0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RGB: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184, 206, 228</a:t>
            </a:r>
          </a:p>
        </p:txBody>
      </p:sp>
      <p:sp>
        <p:nvSpPr>
          <p:cNvPr id="13" name="Rectangle 12">
            <a:extLst>
              <a:ext uri="{FF2B5EF4-FFF2-40B4-BE49-F238E27FC236}">
                <a16:creationId xmlns:a16="http://schemas.microsoft.com/office/drawing/2014/main" xmlns="" id="{A8B048A2-16C7-44F6-A62D-2782C6F8C4EE}"/>
              </a:ext>
            </a:extLst>
          </p:cNvPr>
          <p:cNvSpPr/>
          <p:nvPr/>
        </p:nvSpPr>
        <p:spPr>
          <a:xfrm>
            <a:off x="4784050" y="4389071"/>
            <a:ext cx="2136568" cy="593112"/>
          </a:xfrm>
          <a:prstGeom prst="rect">
            <a:avLst/>
          </a:prstGeom>
          <a:solidFill>
            <a:srgbClr val="18A3AC">
              <a:lumMod val="40000"/>
              <a:lumOff val="60000"/>
            </a:srgbClr>
          </a:solid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CMYK :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36, 0, 10, 0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RGB: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145, 234, 240</a:t>
            </a:r>
          </a:p>
        </p:txBody>
      </p:sp>
      <p:sp>
        <p:nvSpPr>
          <p:cNvPr id="14" name="Rectangle 13">
            <a:extLst>
              <a:ext uri="{FF2B5EF4-FFF2-40B4-BE49-F238E27FC236}">
                <a16:creationId xmlns:a16="http://schemas.microsoft.com/office/drawing/2014/main" xmlns="" id="{45DCFF48-7B26-44FA-9E19-59FE00E0EDF3}"/>
              </a:ext>
            </a:extLst>
          </p:cNvPr>
          <p:cNvSpPr/>
          <p:nvPr/>
        </p:nvSpPr>
        <p:spPr>
          <a:xfrm>
            <a:off x="4784050" y="2006089"/>
            <a:ext cx="2136568" cy="593112"/>
          </a:xfrm>
          <a:prstGeom prst="rect">
            <a:avLst/>
          </a:prstGeom>
          <a:solidFill>
            <a:srgbClr val="BFBFBF"/>
          </a:solid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bg1"/>
                </a:solidFill>
                <a:effectLst/>
                <a:uLnTx/>
                <a:uFillTx/>
                <a:latin typeface="Calibri" panose="020F0502020204030204"/>
                <a:ea typeface="+mn-ea"/>
                <a:cs typeface="+mn-cs"/>
              </a:rPr>
              <a:t>CMYK : </a:t>
            </a:r>
            <a:r>
              <a:rPr kumimoji="0" lang="en-US" sz="1600" b="0" i="0" u="none" strike="noStrike" kern="0" cap="none" spc="0" normalizeH="0" baseline="0" noProof="0" dirty="0">
                <a:ln>
                  <a:noFill/>
                </a:ln>
                <a:solidFill>
                  <a:schemeClr val="bg1"/>
                </a:solidFill>
                <a:effectLst/>
                <a:uLnTx/>
                <a:uFillTx/>
                <a:latin typeface="Calibri" panose="020F0502020204030204"/>
                <a:ea typeface="+mn-ea"/>
                <a:cs typeface="+mn-cs"/>
              </a:rPr>
              <a:t>25,	20, 20,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bg1"/>
                </a:solidFill>
                <a:effectLst/>
                <a:uLnTx/>
                <a:uFillTx/>
                <a:latin typeface="Calibri" panose="020F0502020204030204"/>
                <a:ea typeface="+mn-ea"/>
                <a:cs typeface="+mn-cs"/>
              </a:rPr>
              <a:t>RGB: </a:t>
            </a:r>
            <a:r>
              <a:rPr kumimoji="0" lang="en-US" sz="1600" b="0" i="0" u="none" strike="noStrike" kern="0" cap="none" spc="0" normalizeH="0" baseline="0" noProof="0" dirty="0">
                <a:ln>
                  <a:noFill/>
                </a:ln>
                <a:solidFill>
                  <a:schemeClr val="bg1"/>
                </a:solidFill>
                <a:effectLst/>
                <a:uLnTx/>
                <a:uFillTx/>
                <a:latin typeface="Calibri" panose="020F0502020204030204"/>
                <a:ea typeface="+mn-ea"/>
                <a:cs typeface="+mn-cs"/>
              </a:rPr>
              <a:t>191, 191, 191</a:t>
            </a:r>
          </a:p>
        </p:txBody>
      </p:sp>
      <p:sp>
        <p:nvSpPr>
          <p:cNvPr id="15" name="Rectangle 14">
            <a:extLst>
              <a:ext uri="{FF2B5EF4-FFF2-40B4-BE49-F238E27FC236}">
                <a16:creationId xmlns:a16="http://schemas.microsoft.com/office/drawing/2014/main" xmlns="" id="{84FD6AEF-3BC9-4B69-94AD-5748F17BD6BC}"/>
              </a:ext>
            </a:extLst>
          </p:cNvPr>
          <p:cNvSpPr/>
          <p:nvPr/>
        </p:nvSpPr>
        <p:spPr>
          <a:xfrm>
            <a:off x="9826832" y="5090079"/>
            <a:ext cx="2136568" cy="593112"/>
          </a:xfrm>
          <a:prstGeom prst="rect">
            <a:avLst/>
          </a:prstGeom>
          <a:solidFill>
            <a:srgbClr val="052049">
              <a:lumMod val="10000"/>
              <a:lumOff val="90000"/>
            </a:srgbClr>
          </a:solid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CMYK :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13, 5, 0, 0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RGB: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215, 230, 252</a:t>
            </a:r>
          </a:p>
        </p:txBody>
      </p:sp>
      <p:sp>
        <p:nvSpPr>
          <p:cNvPr id="16" name="Rectangle 15">
            <a:extLst>
              <a:ext uri="{FF2B5EF4-FFF2-40B4-BE49-F238E27FC236}">
                <a16:creationId xmlns:a16="http://schemas.microsoft.com/office/drawing/2014/main" xmlns="" id="{EA204FA4-B6FE-46CC-8B10-5C70EA312BF4}"/>
              </a:ext>
            </a:extLst>
          </p:cNvPr>
          <p:cNvSpPr/>
          <p:nvPr/>
        </p:nvSpPr>
        <p:spPr>
          <a:xfrm>
            <a:off x="2274510" y="5090079"/>
            <a:ext cx="2136568" cy="593112"/>
          </a:xfrm>
          <a:prstGeom prst="rect">
            <a:avLst/>
          </a:prstGeom>
          <a:solidFill>
            <a:schemeClr val="accent3">
              <a:lumMod val="20000"/>
              <a:lumOff val="80000"/>
            </a:schemeClr>
          </a:solid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CMYK :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13, 5, 1, 0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RGB: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219, 230, 242</a:t>
            </a:r>
          </a:p>
        </p:txBody>
      </p:sp>
      <p:sp>
        <p:nvSpPr>
          <p:cNvPr id="17" name="Rectangle 16">
            <a:extLst>
              <a:ext uri="{FF2B5EF4-FFF2-40B4-BE49-F238E27FC236}">
                <a16:creationId xmlns:a16="http://schemas.microsoft.com/office/drawing/2014/main" xmlns="" id="{1B6B26E6-9CF4-42A9-9E28-714E99452A1D}"/>
              </a:ext>
            </a:extLst>
          </p:cNvPr>
          <p:cNvSpPr/>
          <p:nvPr/>
        </p:nvSpPr>
        <p:spPr>
          <a:xfrm>
            <a:off x="4784050" y="5090079"/>
            <a:ext cx="2136568" cy="593112"/>
          </a:xfrm>
          <a:prstGeom prst="rect">
            <a:avLst/>
          </a:prstGeom>
          <a:solidFill>
            <a:srgbClr val="18A3AC">
              <a:lumMod val="20000"/>
              <a:lumOff val="80000"/>
            </a:srgbClr>
          </a:solid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CMYK :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19, 0, 5, 0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RGB: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200, 244, 247</a:t>
            </a:r>
          </a:p>
        </p:txBody>
      </p:sp>
      <p:sp>
        <p:nvSpPr>
          <p:cNvPr id="18" name="Rectangle 17">
            <a:extLst>
              <a:ext uri="{FF2B5EF4-FFF2-40B4-BE49-F238E27FC236}">
                <a16:creationId xmlns:a16="http://schemas.microsoft.com/office/drawing/2014/main" xmlns="" id="{68AA6DB8-1711-4140-A1F4-2FDA5D684765}"/>
              </a:ext>
            </a:extLst>
          </p:cNvPr>
          <p:cNvSpPr/>
          <p:nvPr/>
        </p:nvSpPr>
        <p:spPr>
          <a:xfrm>
            <a:off x="4784050" y="2707097"/>
            <a:ext cx="2136568" cy="593112"/>
          </a:xfrm>
          <a:prstGeom prst="rect">
            <a:avLst/>
          </a:prstGeom>
          <a:solidFill>
            <a:sysClr val="window" lastClr="FFFFFF">
              <a:lumMod val="85000"/>
            </a:sysClr>
          </a:solid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CMYK :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14, 11, 11, 0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RGB: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217, 217, 217</a:t>
            </a:r>
          </a:p>
        </p:txBody>
      </p:sp>
      <p:sp>
        <p:nvSpPr>
          <p:cNvPr id="19" name="Rectangle 18">
            <a:extLst>
              <a:ext uri="{FF2B5EF4-FFF2-40B4-BE49-F238E27FC236}">
                <a16:creationId xmlns:a16="http://schemas.microsoft.com/office/drawing/2014/main" xmlns="" id="{6A86F7E7-4D4C-43C6-A693-BE52619C8C20}"/>
              </a:ext>
            </a:extLst>
          </p:cNvPr>
          <p:cNvSpPr/>
          <p:nvPr/>
        </p:nvSpPr>
        <p:spPr>
          <a:xfrm>
            <a:off x="7293592" y="3688063"/>
            <a:ext cx="2160270" cy="593112"/>
          </a:xfrm>
          <a:prstGeom prst="rect">
            <a:avLst/>
          </a:prstGeom>
          <a:solidFill>
            <a:srgbClr val="779BCA"/>
          </a:solidFill>
          <a:ln w="12700" cap="flat" cmpd="sng" algn="ctr">
            <a:noFill/>
            <a:prstDash val="solid"/>
            <a:miter lim="800000"/>
          </a:ln>
          <a:effectLst/>
        </p:spPr>
        <p:txBody>
          <a:bodyPr rtlCol="0" anchor="ct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white"/>
                </a:solidFill>
                <a:effectLst/>
                <a:uLnTx/>
                <a:uFillTx/>
                <a:latin typeface="+mn-lt"/>
                <a:ea typeface="+mn-ea"/>
                <a:cs typeface="+mn-cs"/>
              </a:rPr>
              <a:t>CMYK : </a:t>
            </a:r>
            <a:r>
              <a:rPr kumimoji="0" lang="en-US" sz="1600" b="0" i="0" u="none" strike="noStrike" kern="0" cap="none" spc="0" normalizeH="0" baseline="0" noProof="0" dirty="0">
                <a:ln>
                  <a:noFill/>
                </a:ln>
                <a:solidFill>
                  <a:prstClr val="white"/>
                </a:solidFill>
                <a:effectLst/>
                <a:uLnTx/>
                <a:uFillTx/>
                <a:latin typeface="+mn-lt"/>
                <a:ea typeface="+mn-ea"/>
                <a:cs typeface="+mn-cs"/>
              </a:rPr>
              <a:t>55, 31, 3, 0</a:t>
            </a:r>
            <a:br>
              <a:rPr kumimoji="0" lang="en-US" sz="1600" b="0" i="0" u="none" strike="noStrike" kern="0" cap="none" spc="0" normalizeH="0" baseline="0" noProof="0" dirty="0">
                <a:ln>
                  <a:noFill/>
                </a:ln>
                <a:solidFill>
                  <a:prstClr val="white"/>
                </a:solidFill>
                <a:effectLst/>
                <a:uLnTx/>
                <a:uFillTx/>
                <a:latin typeface="+mn-lt"/>
                <a:ea typeface="+mn-ea"/>
                <a:cs typeface="+mn-cs"/>
              </a:rPr>
            </a:br>
            <a:r>
              <a:rPr kumimoji="0" lang="en-US" sz="1600" b="1" i="0" u="none" strike="noStrike" kern="0" cap="none" spc="0" normalizeH="0" baseline="0" noProof="0" dirty="0">
                <a:ln>
                  <a:noFill/>
                </a:ln>
                <a:solidFill>
                  <a:prstClr val="white"/>
                </a:solidFill>
                <a:effectLst/>
                <a:uLnTx/>
                <a:uFillTx/>
                <a:latin typeface="+mn-lt"/>
                <a:ea typeface="+mn-ea"/>
                <a:cs typeface="+mn-cs"/>
              </a:rPr>
              <a:t>RGB: </a:t>
            </a:r>
            <a:r>
              <a:rPr kumimoji="0" lang="en-US" sz="1600" b="0" i="0" u="none" strike="noStrike" kern="0" cap="none" spc="0" normalizeH="0" baseline="0" noProof="0" dirty="0">
                <a:ln>
                  <a:noFill/>
                </a:ln>
                <a:solidFill>
                  <a:prstClr val="white"/>
                </a:solidFill>
                <a:effectLst/>
                <a:uLnTx/>
                <a:uFillTx/>
                <a:latin typeface="+mn-lt"/>
                <a:ea typeface="+mn-ea"/>
                <a:cs typeface="+mn-cs"/>
              </a:rPr>
              <a:t>199, 155, 202</a:t>
            </a:r>
          </a:p>
        </p:txBody>
      </p:sp>
      <p:sp>
        <p:nvSpPr>
          <p:cNvPr id="20" name="Rectangle 19">
            <a:extLst>
              <a:ext uri="{FF2B5EF4-FFF2-40B4-BE49-F238E27FC236}">
                <a16:creationId xmlns:a16="http://schemas.microsoft.com/office/drawing/2014/main" xmlns="" id="{4F10F334-6E7F-4900-BCD0-2E1DA2FB5D1E}"/>
              </a:ext>
            </a:extLst>
          </p:cNvPr>
          <p:cNvSpPr/>
          <p:nvPr/>
        </p:nvSpPr>
        <p:spPr>
          <a:xfrm>
            <a:off x="7293592" y="4373863"/>
            <a:ext cx="2160270" cy="593112"/>
          </a:xfrm>
          <a:prstGeom prst="rect">
            <a:avLst/>
          </a:prstGeom>
          <a:solidFill>
            <a:srgbClr val="A0B6D9"/>
          </a:solidFill>
          <a:ln w="12700" cap="flat" cmpd="sng" algn="ctr">
            <a:solidFill>
              <a:srgbClr val="A0B6D9"/>
            </a:solid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CMYK :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36, 21, 3, 0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RGB: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160, 182, 217</a:t>
            </a:r>
          </a:p>
        </p:txBody>
      </p:sp>
      <p:sp>
        <p:nvSpPr>
          <p:cNvPr id="21" name="Rectangle 20">
            <a:extLst>
              <a:ext uri="{FF2B5EF4-FFF2-40B4-BE49-F238E27FC236}">
                <a16:creationId xmlns:a16="http://schemas.microsoft.com/office/drawing/2014/main" xmlns="" id="{9F37BB4B-EA83-4602-B031-1EE80792E11B}"/>
              </a:ext>
            </a:extLst>
          </p:cNvPr>
          <p:cNvSpPr/>
          <p:nvPr/>
        </p:nvSpPr>
        <p:spPr>
          <a:xfrm>
            <a:off x="7293590" y="5090079"/>
            <a:ext cx="2160270" cy="593112"/>
          </a:xfrm>
          <a:prstGeom prst="rect">
            <a:avLst/>
          </a:prstGeom>
          <a:solidFill>
            <a:srgbClr val="C5D4EC"/>
          </a:solid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CMYK :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20, 11, 0.4, 0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RGB: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197, 212, 236</a:t>
            </a:r>
          </a:p>
        </p:txBody>
      </p:sp>
      <p:sp>
        <p:nvSpPr>
          <p:cNvPr id="23" name="Rectangle 22">
            <a:extLst>
              <a:ext uri="{FF2B5EF4-FFF2-40B4-BE49-F238E27FC236}">
                <a16:creationId xmlns:a16="http://schemas.microsoft.com/office/drawing/2014/main" xmlns="" id="{EAD2806B-9005-4D6C-9F8D-64CAB5AA3399}"/>
              </a:ext>
            </a:extLst>
          </p:cNvPr>
          <p:cNvSpPr/>
          <p:nvPr/>
        </p:nvSpPr>
        <p:spPr>
          <a:xfrm>
            <a:off x="2274510" y="1300766"/>
            <a:ext cx="2136568" cy="593112"/>
          </a:xfrm>
          <a:prstGeom prst="rect">
            <a:avLst/>
          </a:prstGeom>
          <a:solidFill>
            <a:srgbClr val="1957A3"/>
          </a:solidFill>
          <a:ln w="12700" cap="flat" cmpd="sng" algn="ctr">
            <a:solidFill>
              <a:srgbClr val="16509D"/>
            </a:solidFill>
            <a:prstDash val="solid"/>
            <a:miter lim="800000"/>
          </a:ln>
          <a:effectLst/>
        </p:spPr>
        <p:txBody>
          <a:bodyPr rtlCol="0" anchor="ct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bg1"/>
                </a:solidFill>
                <a:effectLst/>
                <a:uLnTx/>
                <a:uFillTx/>
                <a:latin typeface="Calibri" panose="020F0502020204030204"/>
                <a:ea typeface="+mn-ea"/>
                <a:cs typeface="+mn-cs"/>
              </a:rPr>
              <a:t>CMYK : </a:t>
            </a:r>
            <a:r>
              <a:rPr kumimoji="0" lang="en-US" sz="1600" b="0" i="0" u="none" strike="noStrike" kern="0" cap="none" spc="0" normalizeH="0" baseline="0" noProof="0" dirty="0">
                <a:ln>
                  <a:noFill/>
                </a:ln>
                <a:solidFill>
                  <a:schemeClr val="bg1"/>
                </a:solidFill>
                <a:effectLst/>
                <a:uLnTx/>
                <a:uFillTx/>
                <a:latin typeface="Calibri" panose="020F0502020204030204"/>
                <a:ea typeface="+mn-ea"/>
                <a:cs typeface="+mn-cs"/>
              </a:rPr>
              <a:t>94, 72, 2, 0</a:t>
            </a:r>
            <a:br>
              <a:rPr kumimoji="0" lang="en-US" sz="1600" b="0" i="0" u="none" strike="noStrike" kern="0" cap="none" spc="0" normalizeH="0" baseline="0" noProof="0" dirty="0">
                <a:ln>
                  <a:noFill/>
                </a:ln>
                <a:solidFill>
                  <a:schemeClr val="bg1"/>
                </a:solidFill>
                <a:effectLst/>
                <a:uLnTx/>
                <a:uFillTx/>
                <a:latin typeface="Calibri" panose="020F0502020204030204"/>
                <a:ea typeface="+mn-ea"/>
                <a:cs typeface="+mn-cs"/>
              </a:rPr>
            </a:br>
            <a:r>
              <a:rPr kumimoji="0" lang="en-US" sz="1600" b="1" i="0" u="none" strike="noStrike" kern="0" cap="none" spc="0" normalizeH="0" baseline="0" noProof="0" dirty="0">
                <a:ln>
                  <a:noFill/>
                </a:ln>
                <a:solidFill>
                  <a:schemeClr val="bg1"/>
                </a:solidFill>
                <a:effectLst/>
                <a:uLnTx/>
                <a:uFillTx/>
                <a:latin typeface="Calibri" panose="020F0502020204030204"/>
                <a:ea typeface="+mn-ea"/>
                <a:cs typeface="+mn-cs"/>
              </a:rPr>
              <a:t>RGB: </a:t>
            </a:r>
            <a:r>
              <a:rPr kumimoji="0" lang="en-US" sz="1600" b="0" i="0" u="none" strike="noStrike" kern="0" cap="none" spc="0" normalizeH="0" baseline="0" noProof="0" dirty="0">
                <a:ln>
                  <a:noFill/>
                </a:ln>
                <a:solidFill>
                  <a:schemeClr val="bg1"/>
                </a:solidFill>
                <a:effectLst/>
                <a:uLnTx/>
                <a:uFillTx/>
                <a:latin typeface="Calibri" panose="020F0502020204030204"/>
                <a:ea typeface="+mn-ea"/>
                <a:cs typeface="+mn-cs"/>
              </a:rPr>
              <a:t>27, 89, 164</a:t>
            </a:r>
          </a:p>
        </p:txBody>
      </p:sp>
      <p:sp>
        <p:nvSpPr>
          <p:cNvPr id="24" name="Rectangle 23">
            <a:extLst>
              <a:ext uri="{FF2B5EF4-FFF2-40B4-BE49-F238E27FC236}">
                <a16:creationId xmlns:a16="http://schemas.microsoft.com/office/drawing/2014/main" xmlns="" id="{96A6E859-301A-4D57-8858-6F4BB2178673}"/>
              </a:ext>
            </a:extLst>
          </p:cNvPr>
          <p:cNvSpPr/>
          <p:nvPr/>
        </p:nvSpPr>
        <p:spPr>
          <a:xfrm>
            <a:off x="2274510" y="2707097"/>
            <a:ext cx="2136568" cy="593112"/>
          </a:xfrm>
          <a:prstGeom prst="rect">
            <a:avLst/>
          </a:prstGeom>
          <a:solidFill>
            <a:srgbClr val="A5C6E8"/>
          </a:solidFill>
          <a:ln w="12700" cap="flat" cmpd="sng" algn="ctr">
            <a:solidFill>
              <a:srgbClr val="A5C6E8"/>
            </a:solid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CMYK :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33, 13, 0. 0</a:t>
            </a:r>
            <a:b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b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RGB: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165, 198, 232</a:t>
            </a:r>
          </a:p>
        </p:txBody>
      </p:sp>
      <p:sp>
        <p:nvSpPr>
          <p:cNvPr id="25" name="Rectangle 24">
            <a:extLst>
              <a:ext uri="{FF2B5EF4-FFF2-40B4-BE49-F238E27FC236}">
                <a16:creationId xmlns:a16="http://schemas.microsoft.com/office/drawing/2014/main" xmlns="" id="{B7901222-FC3B-4A4F-BB8B-05E51FA1BDB8}"/>
              </a:ext>
            </a:extLst>
          </p:cNvPr>
          <p:cNvSpPr/>
          <p:nvPr/>
        </p:nvSpPr>
        <p:spPr>
          <a:xfrm>
            <a:off x="2274510" y="2014788"/>
            <a:ext cx="2136568" cy="593112"/>
          </a:xfrm>
          <a:prstGeom prst="rect">
            <a:avLst/>
          </a:prstGeom>
          <a:solidFill>
            <a:srgbClr val="538ECB"/>
          </a:solidFill>
          <a:ln w="12700" cap="flat" cmpd="sng" algn="ctr">
            <a:solidFill>
              <a:srgbClr val="538ECB"/>
            </a:solid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bg1"/>
                </a:solidFill>
                <a:effectLst/>
                <a:uLnTx/>
                <a:uFillTx/>
                <a:latin typeface="Calibri" panose="020F0502020204030204"/>
                <a:ea typeface="+mn-ea"/>
                <a:cs typeface="+mn-cs"/>
              </a:rPr>
              <a:t>CMYK : </a:t>
            </a:r>
            <a:r>
              <a:rPr kumimoji="0" lang="en-US" sz="1600" b="0" i="0" u="none" strike="noStrike" kern="0" cap="none" spc="0" normalizeH="0" baseline="0" noProof="0" dirty="0">
                <a:ln>
                  <a:noFill/>
                </a:ln>
                <a:solidFill>
                  <a:schemeClr val="bg1"/>
                </a:solidFill>
                <a:effectLst/>
                <a:uLnTx/>
                <a:uFillTx/>
                <a:latin typeface="Calibri" panose="020F0502020204030204"/>
                <a:ea typeface="+mn-ea"/>
                <a:cs typeface="+mn-cs"/>
              </a:rPr>
              <a:t>68, 36, 0, 0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bg1"/>
                </a:solidFill>
                <a:effectLst/>
                <a:uLnTx/>
                <a:uFillTx/>
                <a:latin typeface="Calibri" panose="020F0502020204030204"/>
                <a:ea typeface="+mn-ea"/>
                <a:cs typeface="+mn-cs"/>
              </a:rPr>
              <a:t>RGB: </a:t>
            </a:r>
            <a:r>
              <a:rPr kumimoji="0" lang="en-US" sz="1600" b="0" i="0" u="none" strike="noStrike" kern="0" cap="none" spc="0" normalizeH="0" baseline="0" noProof="0" dirty="0">
                <a:ln>
                  <a:noFill/>
                </a:ln>
                <a:solidFill>
                  <a:schemeClr val="bg1"/>
                </a:solidFill>
                <a:effectLst/>
                <a:uLnTx/>
                <a:uFillTx/>
                <a:latin typeface="Calibri" panose="020F0502020204030204"/>
                <a:ea typeface="+mn-ea"/>
                <a:cs typeface="+mn-cs"/>
              </a:rPr>
              <a:t>83, 142, 203</a:t>
            </a:r>
          </a:p>
        </p:txBody>
      </p:sp>
      <p:sp>
        <p:nvSpPr>
          <p:cNvPr id="26" name="Rectangle 25">
            <a:extLst>
              <a:ext uri="{FF2B5EF4-FFF2-40B4-BE49-F238E27FC236}">
                <a16:creationId xmlns:a16="http://schemas.microsoft.com/office/drawing/2014/main" xmlns="" id="{0AEE760A-E7E5-4D0D-954C-0E7C6382E3FA}"/>
              </a:ext>
            </a:extLst>
          </p:cNvPr>
          <p:cNvSpPr/>
          <p:nvPr/>
        </p:nvSpPr>
        <p:spPr>
          <a:xfrm>
            <a:off x="2274510" y="3688063"/>
            <a:ext cx="2136568" cy="593112"/>
          </a:xfrm>
          <a:prstGeom prst="rect">
            <a:avLst/>
          </a:prstGeom>
          <a:solidFill>
            <a:schemeClr val="accent3"/>
          </a:solidFill>
          <a:ln w="12700" cap="flat" cmpd="sng" algn="ctr">
            <a:noFill/>
            <a:prstDash val="solid"/>
            <a:miter lim="800000"/>
          </a:ln>
          <a:effectLst/>
        </p:spPr>
        <p:txBody>
          <a:bodyPr rtlCol="0" anchor="ct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white"/>
                </a:solidFill>
                <a:effectLst/>
                <a:uLnTx/>
                <a:uFillTx/>
                <a:latin typeface="+mn-lt"/>
                <a:ea typeface="+mn-ea"/>
                <a:cs typeface="+mn-cs"/>
              </a:rPr>
              <a:t>CMYK : </a:t>
            </a:r>
            <a:r>
              <a:rPr kumimoji="0" lang="en-US" sz="1600" b="0" i="0" u="none" strike="noStrike" kern="0" cap="none" spc="0" normalizeH="0" baseline="0" noProof="0" dirty="0">
                <a:ln>
                  <a:noFill/>
                </a:ln>
                <a:solidFill>
                  <a:prstClr val="white"/>
                </a:solidFill>
                <a:effectLst/>
                <a:uLnTx/>
                <a:uFillTx/>
                <a:latin typeface="+mn-lt"/>
                <a:ea typeface="+mn-ea"/>
                <a:cs typeface="+mn-cs"/>
              </a:rPr>
              <a:t>72, 41, 5, 0</a:t>
            </a:r>
          </a:p>
          <a:p>
            <a:pPr marL="0" marR="0" lvl="0" indent="0" algn="l"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white"/>
                </a:solidFill>
                <a:effectLst/>
                <a:uLnTx/>
                <a:uFillTx/>
                <a:latin typeface="+mn-lt"/>
                <a:ea typeface="+mn-ea"/>
                <a:cs typeface="+mn-cs"/>
              </a:rPr>
              <a:t>RGB: </a:t>
            </a:r>
            <a:r>
              <a:rPr kumimoji="0" lang="en-US" sz="1600" b="0" i="0" u="none" strike="noStrike" kern="0" cap="none" spc="0" normalizeH="0" baseline="0" noProof="0" dirty="0">
                <a:ln>
                  <a:noFill/>
                </a:ln>
                <a:solidFill>
                  <a:prstClr val="white"/>
                </a:solidFill>
                <a:effectLst/>
                <a:uLnTx/>
                <a:uFillTx/>
                <a:latin typeface="+mn-lt"/>
                <a:ea typeface="+mn-ea"/>
                <a:cs typeface="+mn-cs"/>
              </a:rPr>
              <a:t>78, 133, 188</a:t>
            </a:r>
          </a:p>
        </p:txBody>
      </p:sp>
      <p:sp>
        <p:nvSpPr>
          <p:cNvPr id="27" name="Slide Number Placeholder 5">
            <a:extLst>
              <a:ext uri="{FF2B5EF4-FFF2-40B4-BE49-F238E27FC236}">
                <a16:creationId xmlns:a16="http://schemas.microsoft.com/office/drawing/2014/main" xmlns="" id="{0DDA1AEC-9C4B-4577-B755-750800CDE8BA}"/>
              </a:ext>
            </a:extLst>
          </p:cNvPr>
          <p:cNvSpPr txBox="1">
            <a:spLocks/>
          </p:cNvSpPr>
          <p:nvPr/>
        </p:nvSpPr>
        <p:spPr>
          <a:xfrm>
            <a:off x="16060" y="6677928"/>
            <a:ext cx="228600" cy="177800"/>
          </a:xfrm>
          <a:prstGeom prst="rect">
            <a:avLst/>
          </a:prstGeom>
          <a:noFill/>
        </p:spPr>
        <p:txBody>
          <a:bodyPr wrap="none" lIns="0" tIns="0" rIns="0" bIns="0" anchor="ctr" anchorCtr="0"/>
          <a:lstStyle>
            <a:defPPr>
              <a:defRPr lang="en-US"/>
            </a:defPPr>
            <a:lvl1pPr marL="0" algn="ctr" defTabSz="914400" rtl="0" eaLnBrk="1" latinLnBrk="0" hangingPunct="1">
              <a:defRPr sz="800" kern="1200">
                <a:solidFill>
                  <a:schemeClr val="bg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A6739A3-A001-4132-AECF-E1735C6210C2}" type="slidenum">
              <a:rPr lang="en-US" b="1" smtClean="0">
                <a:solidFill>
                  <a:schemeClr val="tx1"/>
                </a:solidFill>
              </a:rPr>
              <a:pPr/>
              <a:t>‹#›</a:t>
            </a:fld>
            <a:endParaRPr lang="en-US" b="1" dirty="0">
              <a:solidFill>
                <a:schemeClr val="tx1"/>
              </a:solidFill>
            </a:endParaRPr>
          </a:p>
        </p:txBody>
      </p:sp>
    </p:spTree>
    <p:extLst>
      <p:ext uri="{BB962C8B-B14F-4D97-AF65-F5344CB8AC3E}">
        <p14:creationId xmlns:p14="http://schemas.microsoft.com/office/powerpoint/2010/main" val="181128168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four column layout">
    <p:spTree>
      <p:nvGrpSpPr>
        <p:cNvPr id="1" name=""/>
        <p:cNvGrpSpPr/>
        <p:nvPr/>
      </p:nvGrpSpPr>
      <p:grpSpPr>
        <a:xfrm>
          <a:off x="0" y="0"/>
          <a:ext cx="0" cy="0"/>
          <a:chOff x="0" y="0"/>
          <a:chExt cx="0" cy="0"/>
        </a:xfrm>
      </p:grpSpPr>
      <p:pic>
        <p:nvPicPr>
          <p:cNvPr id="6" name="cover 2.jpg"/>
          <p:cNvPicPr>
            <a:picLocks noChangeAspect="1"/>
          </p:cNvPicPr>
          <p:nvPr/>
        </p:nvPicPr>
        <p:blipFill rotWithShape="1">
          <a:blip r:embed="rId2">
            <a:alphaModFix amt="10000"/>
            <a:extLst>
              <a:ext uri="{BEBA8EAE-BF5A-486C-A8C5-ECC9F3942E4B}">
                <a14:imgProps xmlns:a14="http://schemas.microsoft.com/office/drawing/2010/main">
                  <a14:imgLayer r:embed="rId3">
                    <a14:imgEffect>
                      <a14:brightnessContrast bright="-69000"/>
                    </a14:imgEffect>
                  </a14:imgLayer>
                </a14:imgProps>
              </a:ext>
            </a:extLst>
          </a:blip>
          <a:srcRect b="7237"/>
          <a:stretch/>
        </p:blipFill>
        <p:spPr>
          <a:xfrm>
            <a:off x="0" y="510239"/>
            <a:ext cx="12242828" cy="6347762"/>
          </a:xfrm>
          <a:prstGeom prst="rect">
            <a:avLst/>
          </a:prstGeom>
          <a:ln w="12700">
            <a:miter lim="400000"/>
          </a:ln>
        </p:spPr>
      </p:pic>
      <p:sp>
        <p:nvSpPr>
          <p:cNvPr id="2" name="Title 1">
            <a:extLst>
              <a:ext uri="{FF2B5EF4-FFF2-40B4-BE49-F238E27FC236}">
                <a16:creationId xmlns:a16="http://schemas.microsoft.com/office/drawing/2014/main" xmlns="" id="{85A4344E-8840-41DC-8090-C221A510CE9F}"/>
              </a:ext>
            </a:extLst>
          </p:cNvPr>
          <p:cNvSpPr>
            <a:spLocks noGrp="1"/>
          </p:cNvSpPr>
          <p:nvPr>
            <p:ph type="title" hasCustomPrompt="1"/>
          </p:nvPr>
        </p:nvSpPr>
        <p:spPr/>
        <p:txBody>
          <a:bodyPr/>
          <a:lstStyle/>
          <a:p>
            <a:r>
              <a:rPr lang="en-US"/>
              <a:t>Sample text</a:t>
            </a:r>
          </a:p>
        </p:txBody>
      </p:sp>
      <p:sp>
        <p:nvSpPr>
          <p:cNvPr id="8" name="Shape 4526"/>
          <p:cNvSpPr/>
          <p:nvPr/>
        </p:nvSpPr>
        <p:spPr>
          <a:xfrm flipH="1">
            <a:off x="1161261" y="1888249"/>
            <a:ext cx="690302" cy="690300"/>
          </a:xfrm>
          <a:prstGeom prst="ellipse">
            <a:avLst/>
          </a:prstGeom>
          <a:solidFill>
            <a:schemeClr val="accent4"/>
          </a:solidFill>
          <a:ln w="3175" cap="flat" cmpd="sng">
            <a:solidFill>
              <a:schemeClr val="bg1"/>
            </a:solidFill>
            <a:prstDash val="solid"/>
            <a:miter lim="400000"/>
          </a:ln>
          <a:effectLst/>
        </p:spPr>
        <p:txBody>
          <a:bodyPr wrap="square" lIns="50800" tIns="50800" rIns="50800" bIns="50800" numCol="1" anchor="ctr">
            <a:noAutofit/>
          </a:bodyPr>
          <a:lstStyle/>
          <a:p>
            <a:pPr>
              <a:defRPr sz="2500"/>
            </a:pPr>
            <a:endParaRPr dirty="0">
              <a:latin typeface="Avenir Book"/>
              <a:cs typeface="Avenir Book"/>
            </a:endParaRPr>
          </a:p>
        </p:txBody>
      </p:sp>
      <p:sp>
        <p:nvSpPr>
          <p:cNvPr id="9" name="Shape 4526"/>
          <p:cNvSpPr/>
          <p:nvPr/>
        </p:nvSpPr>
        <p:spPr>
          <a:xfrm flipH="1">
            <a:off x="4201316" y="1888249"/>
            <a:ext cx="690302" cy="690300"/>
          </a:xfrm>
          <a:prstGeom prst="ellipse">
            <a:avLst/>
          </a:prstGeom>
          <a:solidFill>
            <a:srgbClr val="002060"/>
          </a:solidFill>
          <a:ln w="3175" cap="flat" cmpd="sng">
            <a:solidFill>
              <a:schemeClr val="bg1"/>
            </a:solidFill>
            <a:prstDash val="solid"/>
            <a:miter lim="400000"/>
          </a:ln>
          <a:effectLst/>
        </p:spPr>
        <p:txBody>
          <a:bodyPr wrap="square" lIns="50800" tIns="50800" rIns="50800" bIns="50800" numCol="1" anchor="ctr">
            <a:noAutofit/>
          </a:bodyPr>
          <a:lstStyle/>
          <a:p>
            <a:pPr>
              <a:defRPr sz="2500"/>
            </a:pPr>
            <a:endParaRPr dirty="0">
              <a:latin typeface="Avenir Book"/>
              <a:cs typeface="Avenir Book"/>
            </a:endParaRPr>
          </a:p>
        </p:txBody>
      </p:sp>
      <p:sp>
        <p:nvSpPr>
          <p:cNvPr id="10" name="Shape 4526"/>
          <p:cNvSpPr/>
          <p:nvPr/>
        </p:nvSpPr>
        <p:spPr>
          <a:xfrm flipH="1">
            <a:off x="7241371" y="1888249"/>
            <a:ext cx="690302" cy="690300"/>
          </a:xfrm>
          <a:prstGeom prst="ellipse">
            <a:avLst/>
          </a:prstGeom>
          <a:solidFill>
            <a:schemeClr val="accent3"/>
          </a:solidFill>
          <a:ln w="3175" cap="flat" cmpd="sng">
            <a:solidFill>
              <a:schemeClr val="bg1"/>
            </a:solidFill>
            <a:prstDash val="solid"/>
            <a:miter lim="400000"/>
          </a:ln>
          <a:effectLst/>
        </p:spPr>
        <p:txBody>
          <a:bodyPr wrap="square" lIns="50800" tIns="50800" rIns="50800" bIns="50800" numCol="1" anchor="ctr">
            <a:noAutofit/>
          </a:bodyPr>
          <a:lstStyle/>
          <a:p>
            <a:pPr>
              <a:defRPr sz="2500"/>
            </a:pPr>
            <a:endParaRPr dirty="0">
              <a:latin typeface="Avenir Book"/>
              <a:cs typeface="Avenir Book"/>
            </a:endParaRPr>
          </a:p>
        </p:txBody>
      </p:sp>
      <p:sp>
        <p:nvSpPr>
          <p:cNvPr id="11" name="Oval 10"/>
          <p:cNvSpPr/>
          <p:nvPr/>
        </p:nvSpPr>
        <p:spPr>
          <a:xfrm>
            <a:off x="10281427" y="1890963"/>
            <a:ext cx="684872" cy="684872"/>
          </a:xfrm>
          <a:prstGeom prst="ellipse">
            <a:avLst/>
          </a:prstGeom>
          <a:solidFill>
            <a:schemeClr val="accent2"/>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Content Placeholder 10"/>
          <p:cNvSpPr>
            <a:spLocks noGrp="1"/>
          </p:cNvSpPr>
          <p:nvPr>
            <p:ph sz="quarter" idx="12" hasCustomPrompt="1"/>
          </p:nvPr>
        </p:nvSpPr>
        <p:spPr>
          <a:xfrm>
            <a:off x="205855" y="982113"/>
            <a:ext cx="11728012" cy="756822"/>
          </a:xfrm>
        </p:spPr>
        <p:txBody>
          <a:bodyPr anchor="ctr">
            <a:noAutofit/>
          </a:bodyPr>
          <a:lstStyle>
            <a:lvl1pPr marL="0" indent="0" algn="ctr">
              <a:spcBef>
                <a:spcPts val="0"/>
              </a:spcBef>
              <a:buNone/>
              <a:defRPr sz="1600">
                <a:solidFill>
                  <a:schemeClr val="tx1"/>
                </a:solidFill>
              </a:defRPr>
            </a:lvl1pPr>
            <a:lvl5pPr>
              <a:defRPr/>
            </a:lvl5pPr>
          </a:lstStyle>
          <a:p>
            <a:pPr lvl="0"/>
            <a:r>
              <a:rPr lang="en-US" dirty="0"/>
              <a:t>Lorem Ipsum is simply dummy text of the printing and typesetting industry. Lorem Ipsum has </a:t>
            </a:r>
            <a:br>
              <a:rPr lang="en-US" dirty="0"/>
            </a:br>
            <a:r>
              <a:rPr lang="en-US" dirty="0"/>
              <a:t>been the industry's standard dummy text ever since the 1500s, when an unknown printer took </a:t>
            </a:r>
            <a:br>
              <a:rPr lang="en-US" dirty="0"/>
            </a:br>
            <a:r>
              <a:rPr lang="en-US" dirty="0"/>
              <a:t>a galley of type and scrambled it to make a type specimen book.</a:t>
            </a:r>
          </a:p>
        </p:txBody>
      </p:sp>
      <p:sp>
        <p:nvSpPr>
          <p:cNvPr id="14" name="Content Placeholder 10"/>
          <p:cNvSpPr>
            <a:spLocks noGrp="1"/>
          </p:cNvSpPr>
          <p:nvPr>
            <p:ph sz="quarter" idx="13" hasCustomPrompt="1"/>
          </p:nvPr>
        </p:nvSpPr>
        <p:spPr>
          <a:xfrm>
            <a:off x="220575" y="2679358"/>
            <a:ext cx="2571674" cy="517951"/>
          </a:xfrm>
        </p:spPr>
        <p:txBody>
          <a:bodyPr anchor="ctr">
            <a:noAutofit/>
          </a:bodyPr>
          <a:lstStyle>
            <a:lvl1pPr marL="0" indent="0" algn="ctr" defTabSz="914400" rtl="0" eaLnBrk="1" latinLnBrk="0" hangingPunct="1">
              <a:lnSpc>
                <a:spcPct val="100000"/>
              </a:lnSpc>
              <a:spcBef>
                <a:spcPts val="0"/>
              </a:spcBef>
              <a:buNone/>
              <a:defRPr lang="en-US" sz="2000" b="1" kern="1200" dirty="0">
                <a:solidFill>
                  <a:schemeClr val="accent4"/>
                </a:solidFill>
                <a:latin typeface="Arial" panose="020B0604020202020204" pitchFamily="34" charset="0"/>
                <a:ea typeface="Open Sans" panose="020B0606030504020204" pitchFamily="34" charset="0"/>
                <a:cs typeface="Arial" panose="020B0604020202020204" pitchFamily="34" charset="0"/>
              </a:defRPr>
            </a:lvl1pPr>
            <a:lvl5pPr>
              <a:defRPr/>
            </a:lvl5pPr>
          </a:lstStyle>
          <a:p>
            <a:pPr lvl="0"/>
            <a:r>
              <a:rPr lang="en-US" dirty="0"/>
              <a:t>Sample text</a:t>
            </a:r>
          </a:p>
        </p:txBody>
      </p:sp>
      <p:sp>
        <p:nvSpPr>
          <p:cNvPr id="15" name="Content Placeholder 10"/>
          <p:cNvSpPr>
            <a:spLocks noGrp="1"/>
          </p:cNvSpPr>
          <p:nvPr>
            <p:ph sz="quarter" idx="14" hasCustomPrompt="1"/>
          </p:nvPr>
        </p:nvSpPr>
        <p:spPr>
          <a:xfrm>
            <a:off x="220575" y="3279721"/>
            <a:ext cx="2571674" cy="2343839"/>
          </a:xfrm>
        </p:spPr>
        <p:txBody>
          <a:bodyPr anchor="t">
            <a:noAutofit/>
          </a:bodyPr>
          <a:lstStyle>
            <a:lvl1pPr marL="0" indent="0" algn="ctr" defTabSz="914400" rtl="0" eaLnBrk="1" latinLnBrk="0" hangingPunct="1">
              <a:lnSpc>
                <a:spcPct val="100000"/>
              </a:lnSpc>
              <a:spcBef>
                <a:spcPts val="0"/>
              </a:spcBef>
              <a:buNone/>
              <a:defRPr lang="en-US" sz="1400" b="0" kern="1200" dirty="0">
                <a:solidFill>
                  <a:schemeClr val="tx1"/>
                </a:solidFill>
                <a:latin typeface="Arial" panose="020B0604020202020204" pitchFamily="34" charset="0"/>
                <a:ea typeface="Open Sans" panose="020B0606030504020204" pitchFamily="34" charset="0"/>
                <a:cs typeface="Arial" panose="020B0604020202020204" pitchFamily="34" charset="0"/>
              </a:defRPr>
            </a:lvl1pPr>
            <a:lvl5pPr>
              <a:defRPr/>
            </a:lvl5pPr>
          </a:lstStyle>
          <a:p>
            <a:pPr lvl="0"/>
            <a:r>
              <a:rPr lang="en-US" dirty="0"/>
              <a:t>Lorem Ipsum is simply dummy text of the printing and typesetting industry. Lorem Ipsum has </a:t>
            </a:r>
            <a:br>
              <a:rPr lang="en-US" dirty="0"/>
            </a:br>
            <a:r>
              <a:rPr lang="en-US" dirty="0"/>
              <a:t>been the industry's standard dummy text ever since the 1500s, when an unknown printer took a galley of type and scrambled it to make a type specimen book.</a:t>
            </a:r>
          </a:p>
        </p:txBody>
      </p:sp>
      <p:sp>
        <p:nvSpPr>
          <p:cNvPr id="16" name="Content Placeholder 10"/>
          <p:cNvSpPr>
            <a:spLocks noGrp="1"/>
          </p:cNvSpPr>
          <p:nvPr>
            <p:ph sz="quarter" idx="15" hasCustomPrompt="1"/>
          </p:nvPr>
        </p:nvSpPr>
        <p:spPr>
          <a:xfrm>
            <a:off x="3277737" y="2679358"/>
            <a:ext cx="2571674" cy="517951"/>
          </a:xfrm>
        </p:spPr>
        <p:txBody>
          <a:bodyPr anchor="ctr">
            <a:noAutofit/>
          </a:bodyPr>
          <a:lstStyle>
            <a:lvl1pPr marL="0" indent="0" algn="ctr" defTabSz="914400" rtl="0" eaLnBrk="1" latinLnBrk="0" hangingPunct="1">
              <a:lnSpc>
                <a:spcPct val="100000"/>
              </a:lnSpc>
              <a:spcBef>
                <a:spcPts val="0"/>
              </a:spcBef>
              <a:buNone/>
              <a:defRPr lang="en-US" sz="2000" b="1" kern="1200" dirty="0">
                <a:solidFill>
                  <a:srgbClr val="002060"/>
                </a:solidFill>
                <a:latin typeface="Arial" panose="020B0604020202020204" pitchFamily="34" charset="0"/>
                <a:ea typeface="Open Sans" panose="020B0606030504020204" pitchFamily="34" charset="0"/>
                <a:cs typeface="Arial" panose="020B0604020202020204" pitchFamily="34" charset="0"/>
              </a:defRPr>
            </a:lvl1pPr>
            <a:lvl5pPr>
              <a:defRPr/>
            </a:lvl5pPr>
          </a:lstStyle>
          <a:p>
            <a:pPr lvl="0"/>
            <a:r>
              <a:rPr lang="en-US" dirty="0"/>
              <a:t>Sample text</a:t>
            </a:r>
          </a:p>
        </p:txBody>
      </p:sp>
      <p:sp>
        <p:nvSpPr>
          <p:cNvPr id="17" name="Content Placeholder 10"/>
          <p:cNvSpPr>
            <a:spLocks noGrp="1"/>
          </p:cNvSpPr>
          <p:nvPr>
            <p:ph sz="quarter" idx="16" hasCustomPrompt="1"/>
          </p:nvPr>
        </p:nvSpPr>
        <p:spPr>
          <a:xfrm>
            <a:off x="3277737" y="3279721"/>
            <a:ext cx="2571674" cy="2343839"/>
          </a:xfrm>
        </p:spPr>
        <p:txBody>
          <a:bodyPr anchor="t">
            <a:noAutofit/>
          </a:bodyPr>
          <a:lstStyle>
            <a:lvl1pPr marL="0" indent="0" algn="ctr" defTabSz="914400" rtl="0" eaLnBrk="1" latinLnBrk="0" hangingPunct="1">
              <a:lnSpc>
                <a:spcPct val="100000"/>
              </a:lnSpc>
              <a:spcBef>
                <a:spcPts val="0"/>
              </a:spcBef>
              <a:buNone/>
              <a:defRPr lang="en-US" sz="1400" b="0" kern="1200" dirty="0">
                <a:solidFill>
                  <a:schemeClr val="tx1"/>
                </a:solidFill>
                <a:latin typeface="Arial" panose="020B0604020202020204" pitchFamily="34" charset="0"/>
                <a:ea typeface="Open Sans" panose="020B0606030504020204" pitchFamily="34" charset="0"/>
                <a:cs typeface="Arial" panose="020B0604020202020204" pitchFamily="34" charset="0"/>
              </a:defRPr>
            </a:lvl1pPr>
            <a:lvl5pPr>
              <a:defRPr/>
            </a:lvl5pPr>
          </a:lstStyle>
          <a:p>
            <a:pPr lvl="0"/>
            <a:r>
              <a:rPr lang="en-US" dirty="0"/>
              <a:t>Lorem Ipsum is simply dummy text of the printing and typesetting industry. Lorem Ipsum has </a:t>
            </a:r>
            <a:br>
              <a:rPr lang="en-US" dirty="0"/>
            </a:br>
            <a:r>
              <a:rPr lang="en-US" dirty="0"/>
              <a:t>been the industry's standard dummy text ever since the 1500s, when an unknown printer took a galley of type and scrambled it to make a type specimen book.</a:t>
            </a:r>
          </a:p>
        </p:txBody>
      </p:sp>
      <p:sp>
        <p:nvSpPr>
          <p:cNvPr id="18" name="Content Placeholder 10"/>
          <p:cNvSpPr>
            <a:spLocks noGrp="1"/>
          </p:cNvSpPr>
          <p:nvPr>
            <p:ph sz="quarter" idx="17" hasCustomPrompt="1"/>
          </p:nvPr>
        </p:nvSpPr>
        <p:spPr>
          <a:xfrm>
            <a:off x="6340285" y="2679358"/>
            <a:ext cx="2571674" cy="517951"/>
          </a:xfrm>
        </p:spPr>
        <p:txBody>
          <a:bodyPr anchor="ctr">
            <a:noAutofit/>
          </a:bodyPr>
          <a:lstStyle>
            <a:lvl1pPr marL="0" indent="0" algn="ctr" defTabSz="914400" rtl="0" eaLnBrk="1" latinLnBrk="0" hangingPunct="1">
              <a:lnSpc>
                <a:spcPct val="100000"/>
              </a:lnSpc>
              <a:spcBef>
                <a:spcPts val="0"/>
              </a:spcBef>
              <a:buNone/>
              <a:defRPr lang="en-US" sz="2000" b="1" kern="1200" dirty="0">
                <a:solidFill>
                  <a:schemeClr val="accent3"/>
                </a:solidFill>
                <a:latin typeface="Arial" panose="020B0604020202020204" pitchFamily="34" charset="0"/>
                <a:ea typeface="Open Sans" panose="020B0606030504020204" pitchFamily="34" charset="0"/>
                <a:cs typeface="Arial" panose="020B0604020202020204" pitchFamily="34" charset="0"/>
              </a:defRPr>
            </a:lvl1pPr>
            <a:lvl5pPr>
              <a:defRPr/>
            </a:lvl5pPr>
          </a:lstStyle>
          <a:p>
            <a:pPr lvl="0"/>
            <a:r>
              <a:rPr lang="en-US" dirty="0"/>
              <a:t>Sample text</a:t>
            </a:r>
          </a:p>
        </p:txBody>
      </p:sp>
      <p:sp>
        <p:nvSpPr>
          <p:cNvPr id="19" name="Content Placeholder 10"/>
          <p:cNvSpPr>
            <a:spLocks noGrp="1"/>
          </p:cNvSpPr>
          <p:nvPr>
            <p:ph sz="quarter" idx="18" hasCustomPrompt="1"/>
          </p:nvPr>
        </p:nvSpPr>
        <p:spPr>
          <a:xfrm>
            <a:off x="6340285" y="3279721"/>
            <a:ext cx="2571674" cy="2343839"/>
          </a:xfrm>
        </p:spPr>
        <p:txBody>
          <a:bodyPr anchor="t">
            <a:noAutofit/>
          </a:bodyPr>
          <a:lstStyle>
            <a:lvl1pPr marL="0" indent="0" algn="ctr" defTabSz="914400" rtl="0" eaLnBrk="1" latinLnBrk="0" hangingPunct="1">
              <a:lnSpc>
                <a:spcPct val="100000"/>
              </a:lnSpc>
              <a:spcBef>
                <a:spcPts val="0"/>
              </a:spcBef>
              <a:buNone/>
              <a:defRPr lang="en-US" sz="1400" b="0" kern="1200" dirty="0">
                <a:solidFill>
                  <a:schemeClr val="tx1"/>
                </a:solidFill>
                <a:latin typeface="Arial" panose="020B0604020202020204" pitchFamily="34" charset="0"/>
                <a:ea typeface="Open Sans" panose="020B0606030504020204" pitchFamily="34" charset="0"/>
                <a:cs typeface="Arial" panose="020B0604020202020204" pitchFamily="34" charset="0"/>
              </a:defRPr>
            </a:lvl1pPr>
            <a:lvl5pPr>
              <a:defRPr/>
            </a:lvl5pPr>
          </a:lstStyle>
          <a:p>
            <a:pPr lvl="0"/>
            <a:r>
              <a:rPr lang="en-US" dirty="0"/>
              <a:t>Lorem Ipsum is simply dummy text of the printing and typesetting industry. Lorem Ipsum has </a:t>
            </a:r>
            <a:br>
              <a:rPr lang="en-US" dirty="0"/>
            </a:br>
            <a:r>
              <a:rPr lang="en-US" dirty="0"/>
              <a:t>been the industry's standard dummy text ever since the 1500s, when an unknown printer took a galley of type and scrambled it to make a type specimen book.</a:t>
            </a:r>
          </a:p>
        </p:txBody>
      </p:sp>
      <p:sp>
        <p:nvSpPr>
          <p:cNvPr id="20" name="Content Placeholder 10"/>
          <p:cNvSpPr>
            <a:spLocks noGrp="1"/>
          </p:cNvSpPr>
          <p:nvPr>
            <p:ph sz="quarter" idx="19" hasCustomPrompt="1"/>
          </p:nvPr>
        </p:nvSpPr>
        <p:spPr>
          <a:xfrm>
            <a:off x="9362193" y="2679358"/>
            <a:ext cx="2571674" cy="517951"/>
          </a:xfrm>
        </p:spPr>
        <p:txBody>
          <a:bodyPr anchor="ctr">
            <a:noAutofit/>
          </a:bodyPr>
          <a:lstStyle>
            <a:lvl1pPr marL="0" indent="0" algn="ctr" defTabSz="914400" rtl="0" eaLnBrk="1" latinLnBrk="0" hangingPunct="1">
              <a:lnSpc>
                <a:spcPct val="100000"/>
              </a:lnSpc>
              <a:spcBef>
                <a:spcPts val="0"/>
              </a:spcBef>
              <a:buNone/>
              <a:defRPr lang="en-US" sz="2000" b="1" kern="1200" dirty="0">
                <a:solidFill>
                  <a:schemeClr val="accent2"/>
                </a:solidFill>
                <a:latin typeface="Arial" panose="020B0604020202020204" pitchFamily="34" charset="0"/>
                <a:ea typeface="Open Sans" panose="020B0606030504020204" pitchFamily="34" charset="0"/>
                <a:cs typeface="Arial" panose="020B0604020202020204" pitchFamily="34" charset="0"/>
              </a:defRPr>
            </a:lvl1pPr>
            <a:lvl5pPr>
              <a:defRPr/>
            </a:lvl5pPr>
          </a:lstStyle>
          <a:p>
            <a:pPr lvl="0"/>
            <a:r>
              <a:rPr lang="en-US" dirty="0"/>
              <a:t>Sample text</a:t>
            </a:r>
          </a:p>
        </p:txBody>
      </p:sp>
      <p:sp>
        <p:nvSpPr>
          <p:cNvPr id="21" name="Content Placeholder 10"/>
          <p:cNvSpPr>
            <a:spLocks noGrp="1"/>
          </p:cNvSpPr>
          <p:nvPr>
            <p:ph sz="quarter" idx="20" hasCustomPrompt="1"/>
          </p:nvPr>
        </p:nvSpPr>
        <p:spPr>
          <a:xfrm>
            <a:off x="9362193" y="3279721"/>
            <a:ext cx="2571674" cy="2343839"/>
          </a:xfrm>
        </p:spPr>
        <p:txBody>
          <a:bodyPr anchor="t">
            <a:noAutofit/>
          </a:bodyPr>
          <a:lstStyle>
            <a:lvl1pPr marL="0" indent="0" algn="ctr" defTabSz="914400" rtl="0" eaLnBrk="1" latinLnBrk="0" hangingPunct="1">
              <a:lnSpc>
                <a:spcPct val="100000"/>
              </a:lnSpc>
              <a:spcBef>
                <a:spcPts val="0"/>
              </a:spcBef>
              <a:buNone/>
              <a:defRPr lang="en-US" sz="1400" b="0" kern="1200" dirty="0">
                <a:solidFill>
                  <a:schemeClr val="tx1"/>
                </a:solidFill>
                <a:latin typeface="Arial" panose="020B0604020202020204" pitchFamily="34" charset="0"/>
                <a:ea typeface="Open Sans" panose="020B0606030504020204" pitchFamily="34" charset="0"/>
                <a:cs typeface="Arial" panose="020B0604020202020204" pitchFamily="34" charset="0"/>
              </a:defRPr>
            </a:lvl1pPr>
            <a:lvl5pPr>
              <a:defRPr/>
            </a:lvl5pPr>
          </a:lstStyle>
          <a:p>
            <a:pPr lvl="0"/>
            <a:r>
              <a:rPr lang="en-US" dirty="0"/>
              <a:t>Lorem Ipsum is simply dummy text of the printing and typesetting industry. Lorem Ipsum has </a:t>
            </a:r>
            <a:br>
              <a:rPr lang="en-US" dirty="0"/>
            </a:br>
            <a:r>
              <a:rPr lang="en-US" dirty="0"/>
              <a:t>been the industry's standard dummy text ever since the 1500s, when an unknown printer took a galley of type and scrambled it to make a type specimen book.</a:t>
            </a:r>
          </a:p>
        </p:txBody>
      </p:sp>
      <p:sp>
        <p:nvSpPr>
          <p:cNvPr id="22" name="Content Placeholder 10"/>
          <p:cNvSpPr>
            <a:spLocks noGrp="1"/>
          </p:cNvSpPr>
          <p:nvPr>
            <p:ph sz="quarter" idx="21" hasCustomPrompt="1"/>
          </p:nvPr>
        </p:nvSpPr>
        <p:spPr>
          <a:xfrm>
            <a:off x="1214504" y="2072587"/>
            <a:ext cx="583816" cy="321624"/>
          </a:xfrm>
        </p:spPr>
        <p:txBody>
          <a:bodyPr anchor="ctr">
            <a:noAutofit/>
          </a:bodyPr>
          <a:lstStyle>
            <a:lvl1pPr marL="0" indent="0" algn="ctr" defTabSz="914400" rtl="0" eaLnBrk="1" latinLnBrk="0" hangingPunct="1">
              <a:lnSpc>
                <a:spcPct val="100000"/>
              </a:lnSpc>
              <a:spcBef>
                <a:spcPts val="0"/>
              </a:spcBef>
              <a:buNone/>
              <a:defRPr lang="en-US" sz="1400" b="1" kern="1200" dirty="0">
                <a:solidFill>
                  <a:schemeClr val="bg1"/>
                </a:solidFill>
                <a:latin typeface="Arial" panose="020B0604020202020204" pitchFamily="34" charset="0"/>
                <a:ea typeface="Open Sans" panose="020B0606030504020204" pitchFamily="34" charset="0"/>
                <a:cs typeface="Arial" panose="020B0604020202020204" pitchFamily="34" charset="0"/>
              </a:defRPr>
            </a:lvl1pPr>
            <a:lvl5pPr>
              <a:defRPr/>
            </a:lvl5pPr>
          </a:lstStyle>
          <a:p>
            <a:pPr lvl="0"/>
            <a:r>
              <a:rPr lang="en-US" dirty="0"/>
              <a:t>Icon</a:t>
            </a:r>
          </a:p>
        </p:txBody>
      </p:sp>
      <p:sp>
        <p:nvSpPr>
          <p:cNvPr id="23" name="Content Placeholder 10"/>
          <p:cNvSpPr>
            <a:spLocks noGrp="1"/>
          </p:cNvSpPr>
          <p:nvPr>
            <p:ph sz="quarter" idx="22" hasCustomPrompt="1"/>
          </p:nvPr>
        </p:nvSpPr>
        <p:spPr>
          <a:xfrm>
            <a:off x="4254559" y="2072587"/>
            <a:ext cx="583816" cy="321624"/>
          </a:xfrm>
        </p:spPr>
        <p:txBody>
          <a:bodyPr anchor="ctr">
            <a:noAutofit/>
          </a:bodyPr>
          <a:lstStyle>
            <a:lvl1pPr marL="0" indent="0" algn="ctr" defTabSz="914400" rtl="0" eaLnBrk="1" latinLnBrk="0" hangingPunct="1">
              <a:lnSpc>
                <a:spcPct val="100000"/>
              </a:lnSpc>
              <a:spcBef>
                <a:spcPts val="0"/>
              </a:spcBef>
              <a:buNone/>
              <a:defRPr lang="en-US" sz="1400" b="1" kern="1200" dirty="0">
                <a:solidFill>
                  <a:schemeClr val="bg1"/>
                </a:solidFill>
                <a:latin typeface="Arial" panose="020B0604020202020204" pitchFamily="34" charset="0"/>
                <a:ea typeface="Open Sans" panose="020B0606030504020204" pitchFamily="34" charset="0"/>
                <a:cs typeface="Arial" panose="020B0604020202020204" pitchFamily="34" charset="0"/>
              </a:defRPr>
            </a:lvl1pPr>
            <a:lvl5pPr>
              <a:defRPr/>
            </a:lvl5pPr>
          </a:lstStyle>
          <a:p>
            <a:pPr lvl="0"/>
            <a:r>
              <a:rPr lang="en-US" dirty="0"/>
              <a:t>Icon</a:t>
            </a:r>
          </a:p>
        </p:txBody>
      </p:sp>
      <p:sp>
        <p:nvSpPr>
          <p:cNvPr id="24" name="Content Placeholder 10"/>
          <p:cNvSpPr>
            <a:spLocks noGrp="1"/>
          </p:cNvSpPr>
          <p:nvPr>
            <p:ph sz="quarter" idx="23" hasCustomPrompt="1"/>
          </p:nvPr>
        </p:nvSpPr>
        <p:spPr>
          <a:xfrm>
            <a:off x="7294614" y="2072587"/>
            <a:ext cx="583816" cy="321624"/>
          </a:xfrm>
        </p:spPr>
        <p:txBody>
          <a:bodyPr anchor="ctr">
            <a:noAutofit/>
          </a:bodyPr>
          <a:lstStyle>
            <a:lvl1pPr marL="0" indent="0" algn="ctr" defTabSz="914400" rtl="0" eaLnBrk="1" latinLnBrk="0" hangingPunct="1">
              <a:lnSpc>
                <a:spcPct val="100000"/>
              </a:lnSpc>
              <a:spcBef>
                <a:spcPts val="0"/>
              </a:spcBef>
              <a:buNone/>
              <a:defRPr lang="en-US" sz="1400" b="1" kern="1200" dirty="0">
                <a:solidFill>
                  <a:schemeClr val="bg1"/>
                </a:solidFill>
                <a:latin typeface="Arial" panose="020B0604020202020204" pitchFamily="34" charset="0"/>
                <a:ea typeface="Open Sans" panose="020B0606030504020204" pitchFamily="34" charset="0"/>
                <a:cs typeface="Arial" panose="020B0604020202020204" pitchFamily="34" charset="0"/>
              </a:defRPr>
            </a:lvl1pPr>
            <a:lvl5pPr>
              <a:defRPr/>
            </a:lvl5pPr>
          </a:lstStyle>
          <a:p>
            <a:pPr lvl="0"/>
            <a:r>
              <a:rPr lang="en-US" dirty="0"/>
              <a:t>Icon</a:t>
            </a:r>
          </a:p>
        </p:txBody>
      </p:sp>
      <p:sp>
        <p:nvSpPr>
          <p:cNvPr id="25" name="Content Placeholder 10"/>
          <p:cNvSpPr>
            <a:spLocks noGrp="1"/>
          </p:cNvSpPr>
          <p:nvPr>
            <p:ph sz="quarter" idx="24" hasCustomPrompt="1"/>
          </p:nvPr>
        </p:nvSpPr>
        <p:spPr>
          <a:xfrm>
            <a:off x="10331955" y="2072587"/>
            <a:ext cx="583816" cy="321624"/>
          </a:xfrm>
        </p:spPr>
        <p:txBody>
          <a:bodyPr anchor="ctr">
            <a:noAutofit/>
          </a:bodyPr>
          <a:lstStyle>
            <a:lvl1pPr marL="0" indent="0" algn="ctr" defTabSz="914400" rtl="0" eaLnBrk="1" latinLnBrk="0" hangingPunct="1">
              <a:lnSpc>
                <a:spcPct val="100000"/>
              </a:lnSpc>
              <a:spcBef>
                <a:spcPts val="0"/>
              </a:spcBef>
              <a:buNone/>
              <a:defRPr lang="en-US" sz="1400" b="1" kern="1200" dirty="0">
                <a:solidFill>
                  <a:schemeClr val="bg1"/>
                </a:solidFill>
                <a:latin typeface="Arial" panose="020B0604020202020204" pitchFamily="34" charset="0"/>
                <a:ea typeface="Open Sans" panose="020B0606030504020204" pitchFamily="34" charset="0"/>
                <a:cs typeface="Arial" panose="020B0604020202020204" pitchFamily="34" charset="0"/>
              </a:defRPr>
            </a:lvl1pPr>
            <a:lvl5pPr>
              <a:defRPr/>
            </a:lvl5pPr>
          </a:lstStyle>
          <a:p>
            <a:pPr lvl="0"/>
            <a:r>
              <a:rPr lang="en-US" dirty="0"/>
              <a:t>Icon</a:t>
            </a:r>
          </a:p>
        </p:txBody>
      </p:sp>
    </p:spTree>
    <p:extLst>
      <p:ext uri="{BB962C8B-B14F-4D97-AF65-F5344CB8AC3E}">
        <p14:creationId xmlns:p14="http://schemas.microsoft.com/office/powerpoint/2010/main" val="243869760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agenda">
    <p:bg>
      <p:bgPr>
        <a:solidFill>
          <a:schemeClr val="bg1"/>
        </a:solidFill>
        <a:effectLst/>
      </p:bgPr>
    </p:bg>
    <p:spTree>
      <p:nvGrpSpPr>
        <p:cNvPr id="1" name=""/>
        <p:cNvGrpSpPr/>
        <p:nvPr/>
      </p:nvGrpSpPr>
      <p:grpSpPr>
        <a:xfrm>
          <a:off x="0" y="0"/>
          <a:ext cx="0" cy="0"/>
          <a:chOff x="0" y="0"/>
          <a:chExt cx="0" cy="0"/>
        </a:xfrm>
      </p:grpSpPr>
      <p:pic>
        <p:nvPicPr>
          <p:cNvPr id="62" name="pasted-image.jpg"/>
          <p:cNvPicPr>
            <a:picLocks noChangeAspect="1"/>
          </p:cNvPicPr>
          <p:nvPr/>
        </p:nvPicPr>
        <p:blipFill rotWithShape="1">
          <a:blip r:embed="rId2" cstate="print">
            <a:extLst>
              <a:ext uri="{28A0092B-C50C-407E-A947-70E740481C1C}">
                <a14:useLocalDpi xmlns:a14="http://schemas.microsoft.com/office/drawing/2010/main" val="0"/>
              </a:ext>
            </a:extLst>
          </a:blip>
          <a:srcRect l="19683" r="19870"/>
          <a:stretch/>
        </p:blipFill>
        <p:spPr>
          <a:xfrm>
            <a:off x="-14710" y="4484"/>
            <a:ext cx="6215310" cy="6853516"/>
          </a:xfrm>
          <a:prstGeom prst="rect">
            <a:avLst/>
          </a:prstGeom>
          <a:ln w="12700">
            <a:miter lim="400000"/>
          </a:ln>
        </p:spPr>
      </p:pic>
      <p:sp>
        <p:nvSpPr>
          <p:cNvPr id="63" name="Rectangle 62"/>
          <p:cNvSpPr/>
          <p:nvPr/>
        </p:nvSpPr>
        <p:spPr>
          <a:xfrm>
            <a:off x="0" y="-13853"/>
            <a:ext cx="6215310" cy="6871853"/>
          </a:xfrm>
          <a:prstGeom prst="rect">
            <a:avLst/>
          </a:prstGeom>
          <a:solidFill>
            <a:schemeClr val="accent2">
              <a:lumMod val="50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7" name="Pentagon 66"/>
          <p:cNvSpPr/>
          <p:nvPr/>
        </p:nvSpPr>
        <p:spPr>
          <a:xfrm>
            <a:off x="6212314" y="578981"/>
            <a:ext cx="1185657" cy="641298"/>
          </a:xfrm>
          <a:prstGeom prst="homePlat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72" name="Pentagon 71"/>
          <p:cNvSpPr/>
          <p:nvPr/>
        </p:nvSpPr>
        <p:spPr>
          <a:xfrm>
            <a:off x="6212314" y="1954531"/>
            <a:ext cx="1169399" cy="632502"/>
          </a:xfrm>
          <a:prstGeom prst="homePlat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77" name="Pentagon 76"/>
          <p:cNvSpPr/>
          <p:nvPr/>
        </p:nvSpPr>
        <p:spPr>
          <a:xfrm>
            <a:off x="6212314" y="3321285"/>
            <a:ext cx="1169399" cy="632502"/>
          </a:xfrm>
          <a:prstGeom prst="homePlat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81" name="Pentagon 80"/>
          <p:cNvSpPr/>
          <p:nvPr/>
        </p:nvSpPr>
        <p:spPr>
          <a:xfrm>
            <a:off x="6212314" y="4688038"/>
            <a:ext cx="1169399" cy="632502"/>
          </a:xfrm>
          <a:prstGeom prst="homePlat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1" name="Content Placeholder 10"/>
          <p:cNvSpPr>
            <a:spLocks noGrp="1"/>
          </p:cNvSpPr>
          <p:nvPr>
            <p:ph sz="quarter" idx="10" hasCustomPrompt="1"/>
          </p:nvPr>
        </p:nvSpPr>
        <p:spPr>
          <a:xfrm>
            <a:off x="1324396" y="2964873"/>
            <a:ext cx="3591716" cy="914401"/>
          </a:xfrm>
        </p:spPr>
        <p:txBody>
          <a:bodyPr anchor="ctr">
            <a:noAutofit/>
          </a:bodyPr>
          <a:lstStyle>
            <a:lvl1pPr marL="0" indent="0" algn="ctr">
              <a:buNone/>
              <a:defRPr sz="2800">
                <a:solidFill>
                  <a:schemeClr val="bg1"/>
                </a:solidFill>
              </a:defRPr>
            </a:lvl1pPr>
            <a:lvl5pPr>
              <a:defRPr/>
            </a:lvl5pPr>
          </a:lstStyle>
          <a:p>
            <a:pPr lvl="0"/>
            <a:r>
              <a:rPr lang="en-US" dirty="0"/>
              <a:t>Agenda</a:t>
            </a:r>
          </a:p>
        </p:txBody>
      </p:sp>
      <p:sp>
        <p:nvSpPr>
          <p:cNvPr id="84" name="Content Placeholder 10"/>
          <p:cNvSpPr>
            <a:spLocks noGrp="1"/>
          </p:cNvSpPr>
          <p:nvPr>
            <p:ph sz="quarter" idx="11" hasCustomPrompt="1"/>
          </p:nvPr>
        </p:nvSpPr>
        <p:spPr>
          <a:xfrm>
            <a:off x="7750522" y="587306"/>
            <a:ext cx="4110084" cy="624648"/>
          </a:xfrm>
        </p:spPr>
        <p:txBody>
          <a:bodyPr anchor="ctr">
            <a:noAutofit/>
          </a:bodyPr>
          <a:lstStyle>
            <a:lvl1pPr marL="0" indent="0" algn="l">
              <a:buNone/>
              <a:defRPr sz="2400">
                <a:solidFill>
                  <a:schemeClr val="tx1"/>
                </a:solidFill>
              </a:defRPr>
            </a:lvl1pPr>
            <a:lvl5pPr>
              <a:defRPr/>
            </a:lvl5pPr>
          </a:lstStyle>
          <a:p>
            <a:pPr lvl="0"/>
            <a:r>
              <a:rPr lang="en-US" dirty="0"/>
              <a:t>Click add text</a:t>
            </a:r>
          </a:p>
        </p:txBody>
      </p:sp>
      <p:sp>
        <p:nvSpPr>
          <p:cNvPr id="85" name="Content Placeholder 10"/>
          <p:cNvSpPr>
            <a:spLocks noGrp="1"/>
          </p:cNvSpPr>
          <p:nvPr>
            <p:ph sz="quarter" idx="12" hasCustomPrompt="1"/>
          </p:nvPr>
        </p:nvSpPr>
        <p:spPr>
          <a:xfrm>
            <a:off x="6439087" y="723900"/>
            <a:ext cx="525798" cy="351460"/>
          </a:xfrm>
        </p:spPr>
        <p:txBody>
          <a:bodyPr anchor="ctr">
            <a:noAutofit/>
          </a:bodyPr>
          <a:lstStyle>
            <a:lvl1pPr marL="0" indent="0" algn="ctr">
              <a:buNone/>
              <a:defRPr sz="2400" b="1">
                <a:solidFill>
                  <a:schemeClr val="bg1"/>
                </a:solidFill>
              </a:defRPr>
            </a:lvl1pPr>
            <a:lvl5pPr>
              <a:defRPr/>
            </a:lvl5pPr>
          </a:lstStyle>
          <a:p>
            <a:pPr lvl="0"/>
            <a:r>
              <a:rPr lang="en-US" dirty="0"/>
              <a:t>01</a:t>
            </a:r>
          </a:p>
        </p:txBody>
      </p:sp>
      <p:sp>
        <p:nvSpPr>
          <p:cNvPr id="86" name="Content Placeholder 10"/>
          <p:cNvSpPr>
            <a:spLocks noGrp="1"/>
          </p:cNvSpPr>
          <p:nvPr>
            <p:ph sz="quarter" idx="13" hasCustomPrompt="1"/>
          </p:nvPr>
        </p:nvSpPr>
        <p:spPr>
          <a:xfrm>
            <a:off x="6425439" y="2095052"/>
            <a:ext cx="525798" cy="351460"/>
          </a:xfrm>
        </p:spPr>
        <p:txBody>
          <a:bodyPr anchor="ctr">
            <a:noAutofit/>
          </a:bodyPr>
          <a:lstStyle>
            <a:lvl1pPr marL="0" indent="0" algn="ctr">
              <a:buNone/>
              <a:defRPr sz="2400" b="1">
                <a:solidFill>
                  <a:schemeClr val="bg1"/>
                </a:solidFill>
              </a:defRPr>
            </a:lvl1pPr>
            <a:lvl5pPr>
              <a:defRPr/>
            </a:lvl5pPr>
          </a:lstStyle>
          <a:p>
            <a:pPr lvl="0"/>
            <a:r>
              <a:rPr lang="en-US" dirty="0"/>
              <a:t>02</a:t>
            </a:r>
          </a:p>
        </p:txBody>
      </p:sp>
      <p:sp>
        <p:nvSpPr>
          <p:cNvPr id="87" name="Content Placeholder 10"/>
          <p:cNvSpPr>
            <a:spLocks noGrp="1"/>
          </p:cNvSpPr>
          <p:nvPr>
            <p:ph sz="quarter" idx="14" hasCustomPrompt="1"/>
          </p:nvPr>
        </p:nvSpPr>
        <p:spPr>
          <a:xfrm>
            <a:off x="6425439" y="3461806"/>
            <a:ext cx="525798" cy="351460"/>
          </a:xfrm>
        </p:spPr>
        <p:txBody>
          <a:bodyPr anchor="ctr">
            <a:noAutofit/>
          </a:bodyPr>
          <a:lstStyle>
            <a:lvl1pPr marL="0" indent="0" algn="ctr">
              <a:buNone/>
              <a:defRPr sz="2400" b="1">
                <a:solidFill>
                  <a:schemeClr val="bg1"/>
                </a:solidFill>
              </a:defRPr>
            </a:lvl1pPr>
            <a:lvl5pPr>
              <a:defRPr/>
            </a:lvl5pPr>
          </a:lstStyle>
          <a:p>
            <a:pPr lvl="0"/>
            <a:r>
              <a:rPr lang="en-US" dirty="0"/>
              <a:t>03</a:t>
            </a:r>
          </a:p>
        </p:txBody>
      </p:sp>
      <p:sp>
        <p:nvSpPr>
          <p:cNvPr id="88" name="Content Placeholder 10"/>
          <p:cNvSpPr>
            <a:spLocks noGrp="1"/>
          </p:cNvSpPr>
          <p:nvPr>
            <p:ph sz="quarter" idx="15" hasCustomPrompt="1"/>
          </p:nvPr>
        </p:nvSpPr>
        <p:spPr>
          <a:xfrm>
            <a:off x="6425439" y="4828559"/>
            <a:ext cx="525798" cy="351460"/>
          </a:xfrm>
        </p:spPr>
        <p:txBody>
          <a:bodyPr anchor="ctr">
            <a:noAutofit/>
          </a:bodyPr>
          <a:lstStyle>
            <a:lvl1pPr marL="0" indent="0" algn="ctr">
              <a:buNone/>
              <a:defRPr sz="2400" b="1">
                <a:solidFill>
                  <a:schemeClr val="bg1"/>
                </a:solidFill>
              </a:defRPr>
            </a:lvl1pPr>
            <a:lvl5pPr>
              <a:defRPr/>
            </a:lvl5pPr>
          </a:lstStyle>
          <a:p>
            <a:pPr lvl="0"/>
            <a:r>
              <a:rPr lang="en-US" dirty="0"/>
              <a:t>04</a:t>
            </a:r>
          </a:p>
        </p:txBody>
      </p:sp>
      <p:sp>
        <p:nvSpPr>
          <p:cNvPr id="89" name="Content Placeholder 10"/>
          <p:cNvSpPr>
            <a:spLocks noGrp="1"/>
          </p:cNvSpPr>
          <p:nvPr>
            <p:ph sz="quarter" idx="16" hasCustomPrompt="1"/>
          </p:nvPr>
        </p:nvSpPr>
        <p:spPr>
          <a:xfrm>
            <a:off x="7736874" y="1958458"/>
            <a:ext cx="4110084" cy="624648"/>
          </a:xfrm>
        </p:spPr>
        <p:txBody>
          <a:bodyPr anchor="ctr">
            <a:noAutofit/>
          </a:bodyPr>
          <a:lstStyle>
            <a:lvl1pPr marL="0" indent="0" algn="l">
              <a:buNone/>
              <a:defRPr sz="2400">
                <a:solidFill>
                  <a:schemeClr val="tx1"/>
                </a:solidFill>
              </a:defRPr>
            </a:lvl1pPr>
            <a:lvl5pPr>
              <a:defRPr/>
            </a:lvl5pPr>
          </a:lstStyle>
          <a:p>
            <a:pPr lvl="0"/>
            <a:r>
              <a:rPr lang="en-US" dirty="0"/>
              <a:t>Click add text</a:t>
            </a:r>
          </a:p>
        </p:txBody>
      </p:sp>
      <p:sp>
        <p:nvSpPr>
          <p:cNvPr id="91" name="Content Placeholder 10"/>
          <p:cNvSpPr>
            <a:spLocks noGrp="1"/>
          </p:cNvSpPr>
          <p:nvPr>
            <p:ph sz="quarter" idx="17" hasCustomPrompt="1"/>
          </p:nvPr>
        </p:nvSpPr>
        <p:spPr>
          <a:xfrm>
            <a:off x="7736874" y="3325212"/>
            <a:ext cx="4110084" cy="624648"/>
          </a:xfrm>
        </p:spPr>
        <p:txBody>
          <a:bodyPr anchor="ctr">
            <a:noAutofit/>
          </a:bodyPr>
          <a:lstStyle>
            <a:lvl1pPr marL="0" indent="0" algn="l">
              <a:buNone/>
              <a:defRPr sz="2400">
                <a:solidFill>
                  <a:schemeClr val="tx1"/>
                </a:solidFill>
              </a:defRPr>
            </a:lvl1pPr>
            <a:lvl5pPr>
              <a:defRPr/>
            </a:lvl5pPr>
          </a:lstStyle>
          <a:p>
            <a:pPr lvl="0"/>
            <a:r>
              <a:rPr lang="en-US" dirty="0"/>
              <a:t>Click add text</a:t>
            </a:r>
          </a:p>
        </p:txBody>
      </p:sp>
      <p:sp>
        <p:nvSpPr>
          <p:cNvPr id="92" name="Content Placeholder 10"/>
          <p:cNvSpPr>
            <a:spLocks noGrp="1"/>
          </p:cNvSpPr>
          <p:nvPr>
            <p:ph sz="quarter" idx="18" hasCustomPrompt="1"/>
          </p:nvPr>
        </p:nvSpPr>
        <p:spPr>
          <a:xfrm>
            <a:off x="7736874" y="4691965"/>
            <a:ext cx="4110084" cy="624648"/>
          </a:xfrm>
        </p:spPr>
        <p:txBody>
          <a:bodyPr anchor="ctr">
            <a:noAutofit/>
          </a:bodyPr>
          <a:lstStyle>
            <a:lvl1pPr marL="0" indent="0" algn="l">
              <a:buNone/>
              <a:defRPr sz="2400">
                <a:solidFill>
                  <a:schemeClr val="tx1"/>
                </a:solidFill>
              </a:defRPr>
            </a:lvl1pPr>
            <a:lvl5pPr>
              <a:defRPr/>
            </a:lvl5pPr>
          </a:lstStyle>
          <a:p>
            <a:pPr lvl="0"/>
            <a:r>
              <a:rPr lang="en-US" dirty="0"/>
              <a:t>Click add text</a:t>
            </a:r>
          </a:p>
        </p:txBody>
      </p:sp>
      <p:sp>
        <p:nvSpPr>
          <p:cNvPr id="18" name="Rectangle: Rounded Corners 17">
            <a:extLst>
              <a:ext uri="{FF2B5EF4-FFF2-40B4-BE49-F238E27FC236}">
                <a16:creationId xmlns:a16="http://schemas.microsoft.com/office/drawing/2014/main" xmlns="" id="{89097DD5-8847-43DE-B3AE-BE5A64A94902}"/>
              </a:ext>
            </a:extLst>
          </p:cNvPr>
          <p:cNvSpPr/>
          <p:nvPr/>
        </p:nvSpPr>
        <p:spPr>
          <a:xfrm flipH="1">
            <a:off x="11037890" y="6196877"/>
            <a:ext cx="1149348" cy="656012"/>
          </a:xfrm>
          <a:prstGeom prst="roundRect">
            <a:avLst>
              <a:gd name="adj" fmla="val 0"/>
            </a:avLst>
          </a:prstGeom>
          <a:solidFill>
            <a:schemeClr val="bg1"/>
          </a:solidFill>
          <a:ln w="1905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pic>
        <p:nvPicPr>
          <p:cNvPr id="19" name="Picture 18">
            <a:extLst>
              <a:ext uri="{FF2B5EF4-FFF2-40B4-BE49-F238E27FC236}">
                <a16:creationId xmlns:a16="http://schemas.microsoft.com/office/drawing/2014/main" xmlns="" id="{ED0CB488-30EA-4015-9174-1E0A80F1A15A}"/>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0695009" y="5850030"/>
            <a:ext cx="1418240" cy="1002859"/>
          </a:xfrm>
          <a:prstGeom prst="rect">
            <a:avLst/>
          </a:prstGeom>
        </p:spPr>
      </p:pic>
    </p:spTree>
    <p:extLst>
      <p:ext uri="{BB962C8B-B14F-4D97-AF65-F5344CB8AC3E}">
        <p14:creationId xmlns:p14="http://schemas.microsoft.com/office/powerpoint/2010/main" val="3684700069"/>
      </p:ext>
    </p:extLst>
  </p:cSld>
  <p:clrMapOvr>
    <a:masterClrMapping/>
  </p:clrMapOvr>
  <p:extLst mod="1">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p:cSld name="Section breaker">
    <p:bg>
      <p:bgPr>
        <a:solidFill>
          <a:schemeClr val="bg1"/>
        </a:solidFill>
        <a:effectLst/>
      </p:bgPr>
    </p:bg>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xmlns="" id="{CDD35920-50C1-4782-9856-992F2694213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820279" y="5128616"/>
            <a:ext cx="2559043" cy="1809537"/>
          </a:xfrm>
          <a:prstGeom prst="rect">
            <a:avLst/>
          </a:prstGeom>
        </p:spPr>
      </p:pic>
      <p:sp>
        <p:nvSpPr>
          <p:cNvPr id="7" name="Freeform: Shape 6"/>
          <p:cNvSpPr/>
          <p:nvPr/>
        </p:nvSpPr>
        <p:spPr>
          <a:xfrm flipH="1">
            <a:off x="0" y="2034284"/>
            <a:ext cx="12192000" cy="1570232"/>
          </a:xfrm>
          <a:custGeom>
            <a:avLst/>
            <a:gdLst>
              <a:gd name="connsiteX0" fmla="*/ 0 w 12192000"/>
              <a:gd name="connsiteY0" fmla="*/ 0 h 1570232"/>
              <a:gd name="connsiteX1" fmla="*/ 10058950 w 12192000"/>
              <a:gd name="connsiteY1" fmla="*/ 0 h 1570232"/>
              <a:gd name="connsiteX2" fmla="*/ 10062651 w 12192000"/>
              <a:gd name="connsiteY2" fmla="*/ 36710 h 1570232"/>
              <a:gd name="connsiteX3" fmla="*/ 10842373 w 12192000"/>
              <a:gd name="connsiteY3" fmla="*/ 672200 h 1570232"/>
              <a:gd name="connsiteX4" fmla="*/ 11622095 w 12192000"/>
              <a:gd name="connsiteY4" fmla="*/ 36710 h 1570232"/>
              <a:gd name="connsiteX5" fmla="*/ 11625796 w 12192000"/>
              <a:gd name="connsiteY5" fmla="*/ 0 h 1570232"/>
              <a:gd name="connsiteX6" fmla="*/ 12192000 w 12192000"/>
              <a:gd name="connsiteY6" fmla="*/ 0 h 1570232"/>
              <a:gd name="connsiteX7" fmla="*/ 12192000 w 12192000"/>
              <a:gd name="connsiteY7" fmla="*/ 1570232 h 1570232"/>
              <a:gd name="connsiteX8" fmla="*/ 0 w 12192000"/>
              <a:gd name="connsiteY8" fmla="*/ 1570232 h 1570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1570232">
                <a:moveTo>
                  <a:pt x="0" y="0"/>
                </a:moveTo>
                <a:lnTo>
                  <a:pt x="10058950" y="0"/>
                </a:lnTo>
                <a:lnTo>
                  <a:pt x="10062651" y="36710"/>
                </a:lnTo>
                <a:cubicBezTo>
                  <a:pt x="10136865" y="399383"/>
                  <a:pt x="10457759" y="672200"/>
                  <a:pt x="10842373" y="672200"/>
                </a:cubicBezTo>
                <a:cubicBezTo>
                  <a:pt x="11226987" y="672200"/>
                  <a:pt x="11547881" y="399383"/>
                  <a:pt x="11622095" y="36710"/>
                </a:cubicBezTo>
                <a:lnTo>
                  <a:pt x="11625796" y="0"/>
                </a:lnTo>
                <a:lnTo>
                  <a:pt x="12192000" y="0"/>
                </a:lnTo>
                <a:lnTo>
                  <a:pt x="12192000" y="1570232"/>
                </a:lnTo>
                <a:lnTo>
                  <a:pt x="0" y="1570232"/>
                </a:lnTo>
                <a:close/>
              </a:path>
            </a:pathLst>
          </a:custGeom>
          <a:gradFill>
            <a:gsLst>
              <a:gs pos="0">
                <a:srgbClr val="052049"/>
              </a:gs>
              <a:gs pos="73000">
                <a:srgbClr val="1957A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
        <p:nvSpPr>
          <p:cNvPr id="8" name="Oval 7"/>
          <p:cNvSpPr/>
          <p:nvPr/>
        </p:nvSpPr>
        <p:spPr>
          <a:xfrm flipH="1">
            <a:off x="711199" y="1272168"/>
            <a:ext cx="1276856" cy="1276852"/>
          </a:xfrm>
          <a:prstGeom prst="ellipse">
            <a:avLst/>
          </a:prstGeom>
          <a:gradFill>
            <a:gsLst>
              <a:gs pos="0">
                <a:srgbClr val="052049"/>
              </a:gs>
              <a:gs pos="73000">
                <a:srgbClr val="1957A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
        <p:nvSpPr>
          <p:cNvPr id="21" name="Content Placeholder 59"/>
          <p:cNvSpPr>
            <a:spLocks noGrp="1"/>
          </p:cNvSpPr>
          <p:nvPr>
            <p:ph sz="quarter" idx="10" hasCustomPrompt="1"/>
          </p:nvPr>
        </p:nvSpPr>
        <p:spPr>
          <a:xfrm>
            <a:off x="3259212" y="2362200"/>
            <a:ext cx="5673576" cy="914400"/>
          </a:xfrm>
        </p:spPr>
        <p:txBody>
          <a:bodyPr anchor="ctr">
            <a:noAutofit/>
          </a:bodyPr>
          <a:lstStyle>
            <a:lvl1pPr marL="0" indent="0" algn="ctr">
              <a:buNone/>
              <a:defRPr sz="3200">
                <a:solidFill>
                  <a:schemeClr val="bg1"/>
                </a:solidFill>
                <a:effectLst/>
              </a:defRPr>
            </a:lvl1pPr>
          </a:lstStyle>
          <a:p>
            <a:pPr lvl="0"/>
            <a:r>
              <a:rPr lang="en-US" dirty="0"/>
              <a:t>Section Header</a:t>
            </a:r>
          </a:p>
        </p:txBody>
      </p:sp>
      <p:grpSp>
        <p:nvGrpSpPr>
          <p:cNvPr id="4" name="Group 4"/>
          <p:cNvGrpSpPr>
            <a:grpSpLocks noChangeAspect="1"/>
          </p:cNvGrpSpPr>
          <p:nvPr/>
        </p:nvGrpSpPr>
        <p:grpSpPr bwMode="auto">
          <a:xfrm>
            <a:off x="892045" y="1597544"/>
            <a:ext cx="915165" cy="626101"/>
            <a:chOff x="1322" y="702"/>
            <a:chExt cx="744" cy="509"/>
          </a:xfrm>
          <a:solidFill>
            <a:schemeClr val="bg1"/>
          </a:solidFill>
        </p:grpSpPr>
        <p:sp>
          <p:nvSpPr>
            <p:cNvPr id="9" name="Freeform 6"/>
            <p:cNvSpPr>
              <a:spLocks noEditPoints="1"/>
            </p:cNvSpPr>
            <p:nvPr/>
          </p:nvSpPr>
          <p:spPr bwMode="auto">
            <a:xfrm>
              <a:off x="1802" y="886"/>
              <a:ext cx="96" cy="103"/>
            </a:xfrm>
            <a:custGeom>
              <a:avLst/>
              <a:gdLst>
                <a:gd name="T0" fmla="*/ 208 w 478"/>
                <a:gd name="T1" fmla="*/ 245 h 518"/>
                <a:gd name="T2" fmla="*/ 166 w 478"/>
                <a:gd name="T3" fmla="*/ 266 h 518"/>
                <a:gd name="T4" fmla="*/ 136 w 478"/>
                <a:gd name="T5" fmla="*/ 303 h 518"/>
                <a:gd name="T6" fmla="*/ 125 w 478"/>
                <a:gd name="T7" fmla="*/ 350 h 518"/>
                <a:gd name="T8" fmla="*/ 136 w 478"/>
                <a:gd name="T9" fmla="*/ 398 h 518"/>
                <a:gd name="T10" fmla="*/ 166 w 478"/>
                <a:gd name="T11" fmla="*/ 435 h 518"/>
                <a:gd name="T12" fmla="*/ 208 w 478"/>
                <a:gd name="T13" fmla="*/ 455 h 518"/>
                <a:gd name="T14" fmla="*/ 257 w 478"/>
                <a:gd name="T15" fmla="*/ 455 h 518"/>
                <a:gd name="T16" fmla="*/ 300 w 478"/>
                <a:gd name="T17" fmla="*/ 435 h 518"/>
                <a:gd name="T18" fmla="*/ 330 w 478"/>
                <a:gd name="T19" fmla="*/ 398 h 518"/>
                <a:gd name="T20" fmla="*/ 340 w 478"/>
                <a:gd name="T21" fmla="*/ 350 h 518"/>
                <a:gd name="T22" fmla="*/ 330 w 478"/>
                <a:gd name="T23" fmla="*/ 303 h 518"/>
                <a:gd name="T24" fmla="*/ 300 w 478"/>
                <a:gd name="T25" fmla="*/ 266 h 518"/>
                <a:gd name="T26" fmla="*/ 257 w 478"/>
                <a:gd name="T27" fmla="*/ 245 h 518"/>
                <a:gd name="T28" fmla="*/ 81 w 478"/>
                <a:gd name="T29" fmla="*/ 0 h 518"/>
                <a:gd name="T30" fmla="*/ 209 w 478"/>
                <a:gd name="T31" fmla="*/ 184 h 518"/>
                <a:gd name="T32" fmla="*/ 256 w 478"/>
                <a:gd name="T33" fmla="*/ 184 h 518"/>
                <a:gd name="T34" fmla="*/ 299 w 478"/>
                <a:gd name="T35" fmla="*/ 196 h 518"/>
                <a:gd name="T36" fmla="*/ 443 w 478"/>
                <a:gd name="T37" fmla="*/ 49 h 518"/>
                <a:gd name="T38" fmla="*/ 369 w 478"/>
                <a:gd name="T39" fmla="*/ 254 h 518"/>
                <a:gd name="T40" fmla="*/ 392 w 478"/>
                <a:gd name="T41" fmla="*/ 298 h 518"/>
                <a:gd name="T42" fmla="*/ 400 w 478"/>
                <a:gd name="T43" fmla="*/ 350 h 518"/>
                <a:gd name="T44" fmla="*/ 386 w 478"/>
                <a:gd name="T45" fmla="*/ 415 h 518"/>
                <a:gd name="T46" fmla="*/ 351 w 478"/>
                <a:gd name="T47" fmla="*/ 469 h 518"/>
                <a:gd name="T48" fmla="*/ 298 w 478"/>
                <a:gd name="T49" fmla="*/ 506 h 518"/>
                <a:gd name="T50" fmla="*/ 233 w 478"/>
                <a:gd name="T51" fmla="*/ 518 h 518"/>
                <a:gd name="T52" fmla="*/ 168 w 478"/>
                <a:gd name="T53" fmla="*/ 506 h 518"/>
                <a:gd name="T54" fmla="*/ 115 w 478"/>
                <a:gd name="T55" fmla="*/ 469 h 518"/>
                <a:gd name="T56" fmla="*/ 78 w 478"/>
                <a:gd name="T57" fmla="*/ 415 h 518"/>
                <a:gd name="T58" fmla="*/ 66 w 478"/>
                <a:gd name="T59" fmla="*/ 350 h 518"/>
                <a:gd name="T60" fmla="*/ 77 w 478"/>
                <a:gd name="T61" fmla="*/ 289 h 518"/>
                <a:gd name="T62" fmla="*/ 108 w 478"/>
                <a:gd name="T63" fmla="*/ 238 h 518"/>
                <a:gd name="T64" fmla="*/ 40 w 478"/>
                <a:gd name="T65" fmla="*/ 18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78" h="518">
                  <a:moveTo>
                    <a:pt x="233" y="242"/>
                  </a:moveTo>
                  <a:lnTo>
                    <a:pt x="208" y="245"/>
                  </a:lnTo>
                  <a:lnTo>
                    <a:pt x="185" y="253"/>
                  </a:lnTo>
                  <a:lnTo>
                    <a:pt x="166" y="266"/>
                  </a:lnTo>
                  <a:lnTo>
                    <a:pt x="149" y="282"/>
                  </a:lnTo>
                  <a:lnTo>
                    <a:pt x="136" y="303"/>
                  </a:lnTo>
                  <a:lnTo>
                    <a:pt x="128" y="326"/>
                  </a:lnTo>
                  <a:lnTo>
                    <a:pt x="125" y="350"/>
                  </a:lnTo>
                  <a:lnTo>
                    <a:pt x="128" y="375"/>
                  </a:lnTo>
                  <a:lnTo>
                    <a:pt x="136" y="398"/>
                  </a:lnTo>
                  <a:lnTo>
                    <a:pt x="149" y="417"/>
                  </a:lnTo>
                  <a:lnTo>
                    <a:pt x="166" y="435"/>
                  </a:lnTo>
                  <a:lnTo>
                    <a:pt x="185" y="447"/>
                  </a:lnTo>
                  <a:lnTo>
                    <a:pt x="208" y="455"/>
                  </a:lnTo>
                  <a:lnTo>
                    <a:pt x="233" y="459"/>
                  </a:lnTo>
                  <a:lnTo>
                    <a:pt x="257" y="455"/>
                  </a:lnTo>
                  <a:lnTo>
                    <a:pt x="280" y="447"/>
                  </a:lnTo>
                  <a:lnTo>
                    <a:pt x="300" y="435"/>
                  </a:lnTo>
                  <a:lnTo>
                    <a:pt x="316" y="417"/>
                  </a:lnTo>
                  <a:lnTo>
                    <a:pt x="330" y="398"/>
                  </a:lnTo>
                  <a:lnTo>
                    <a:pt x="338" y="375"/>
                  </a:lnTo>
                  <a:lnTo>
                    <a:pt x="340" y="350"/>
                  </a:lnTo>
                  <a:lnTo>
                    <a:pt x="338" y="326"/>
                  </a:lnTo>
                  <a:lnTo>
                    <a:pt x="330" y="303"/>
                  </a:lnTo>
                  <a:lnTo>
                    <a:pt x="316" y="282"/>
                  </a:lnTo>
                  <a:lnTo>
                    <a:pt x="300" y="266"/>
                  </a:lnTo>
                  <a:lnTo>
                    <a:pt x="280" y="253"/>
                  </a:lnTo>
                  <a:lnTo>
                    <a:pt x="257" y="245"/>
                  </a:lnTo>
                  <a:lnTo>
                    <a:pt x="233" y="242"/>
                  </a:lnTo>
                  <a:close/>
                  <a:moveTo>
                    <a:pt x="81" y="0"/>
                  </a:moveTo>
                  <a:lnTo>
                    <a:pt x="185" y="189"/>
                  </a:lnTo>
                  <a:lnTo>
                    <a:pt x="209" y="184"/>
                  </a:lnTo>
                  <a:lnTo>
                    <a:pt x="233" y="182"/>
                  </a:lnTo>
                  <a:lnTo>
                    <a:pt x="256" y="184"/>
                  </a:lnTo>
                  <a:lnTo>
                    <a:pt x="278" y="189"/>
                  </a:lnTo>
                  <a:lnTo>
                    <a:pt x="299" y="196"/>
                  </a:lnTo>
                  <a:lnTo>
                    <a:pt x="406" y="23"/>
                  </a:lnTo>
                  <a:lnTo>
                    <a:pt x="443" y="49"/>
                  </a:lnTo>
                  <a:lnTo>
                    <a:pt x="478" y="79"/>
                  </a:lnTo>
                  <a:lnTo>
                    <a:pt x="369" y="254"/>
                  </a:lnTo>
                  <a:lnTo>
                    <a:pt x="383" y="276"/>
                  </a:lnTo>
                  <a:lnTo>
                    <a:pt x="392" y="298"/>
                  </a:lnTo>
                  <a:lnTo>
                    <a:pt x="398" y="324"/>
                  </a:lnTo>
                  <a:lnTo>
                    <a:pt x="400" y="350"/>
                  </a:lnTo>
                  <a:lnTo>
                    <a:pt x="397" y="384"/>
                  </a:lnTo>
                  <a:lnTo>
                    <a:pt x="386" y="415"/>
                  </a:lnTo>
                  <a:lnTo>
                    <a:pt x="372" y="444"/>
                  </a:lnTo>
                  <a:lnTo>
                    <a:pt x="351" y="469"/>
                  </a:lnTo>
                  <a:lnTo>
                    <a:pt x="326" y="490"/>
                  </a:lnTo>
                  <a:lnTo>
                    <a:pt x="298" y="506"/>
                  </a:lnTo>
                  <a:lnTo>
                    <a:pt x="266" y="515"/>
                  </a:lnTo>
                  <a:lnTo>
                    <a:pt x="233" y="518"/>
                  </a:lnTo>
                  <a:lnTo>
                    <a:pt x="199" y="515"/>
                  </a:lnTo>
                  <a:lnTo>
                    <a:pt x="168" y="506"/>
                  </a:lnTo>
                  <a:lnTo>
                    <a:pt x="140" y="490"/>
                  </a:lnTo>
                  <a:lnTo>
                    <a:pt x="115" y="469"/>
                  </a:lnTo>
                  <a:lnTo>
                    <a:pt x="94" y="444"/>
                  </a:lnTo>
                  <a:lnTo>
                    <a:pt x="78" y="415"/>
                  </a:lnTo>
                  <a:lnTo>
                    <a:pt x="69" y="384"/>
                  </a:lnTo>
                  <a:lnTo>
                    <a:pt x="66" y="350"/>
                  </a:lnTo>
                  <a:lnTo>
                    <a:pt x="68" y="319"/>
                  </a:lnTo>
                  <a:lnTo>
                    <a:pt x="77" y="289"/>
                  </a:lnTo>
                  <a:lnTo>
                    <a:pt x="91" y="262"/>
                  </a:lnTo>
                  <a:lnTo>
                    <a:pt x="108" y="238"/>
                  </a:lnTo>
                  <a:lnTo>
                    <a:pt x="0" y="43"/>
                  </a:lnTo>
                  <a:lnTo>
                    <a:pt x="40" y="18"/>
                  </a:lnTo>
                  <a:lnTo>
                    <a:pt x="8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 name="Freeform 7"/>
            <p:cNvSpPr>
              <a:spLocks noEditPoints="1"/>
            </p:cNvSpPr>
            <p:nvPr/>
          </p:nvSpPr>
          <p:spPr bwMode="auto">
            <a:xfrm>
              <a:off x="1909" y="702"/>
              <a:ext cx="114" cy="157"/>
            </a:xfrm>
            <a:custGeom>
              <a:avLst/>
              <a:gdLst>
                <a:gd name="T0" fmla="*/ 379 w 569"/>
                <a:gd name="T1" fmla="*/ 63 h 787"/>
                <a:gd name="T2" fmla="*/ 335 w 569"/>
                <a:gd name="T3" fmla="*/ 85 h 787"/>
                <a:gd name="T4" fmla="*/ 306 w 569"/>
                <a:gd name="T5" fmla="*/ 121 h 787"/>
                <a:gd name="T6" fmla="*/ 296 w 569"/>
                <a:gd name="T7" fmla="*/ 168 h 787"/>
                <a:gd name="T8" fmla="*/ 306 w 569"/>
                <a:gd name="T9" fmla="*/ 216 h 787"/>
                <a:gd name="T10" fmla="*/ 335 w 569"/>
                <a:gd name="T11" fmla="*/ 253 h 787"/>
                <a:gd name="T12" fmla="*/ 379 w 569"/>
                <a:gd name="T13" fmla="*/ 274 h 787"/>
                <a:gd name="T14" fmla="*/ 427 w 569"/>
                <a:gd name="T15" fmla="*/ 274 h 787"/>
                <a:gd name="T16" fmla="*/ 469 w 569"/>
                <a:gd name="T17" fmla="*/ 253 h 787"/>
                <a:gd name="T18" fmla="*/ 499 w 569"/>
                <a:gd name="T19" fmla="*/ 216 h 787"/>
                <a:gd name="T20" fmla="*/ 510 w 569"/>
                <a:gd name="T21" fmla="*/ 168 h 787"/>
                <a:gd name="T22" fmla="*/ 499 w 569"/>
                <a:gd name="T23" fmla="*/ 121 h 787"/>
                <a:gd name="T24" fmla="*/ 469 w 569"/>
                <a:gd name="T25" fmla="*/ 85 h 787"/>
                <a:gd name="T26" fmla="*/ 427 w 569"/>
                <a:gd name="T27" fmla="*/ 63 h 787"/>
                <a:gd name="T28" fmla="*/ 402 w 569"/>
                <a:gd name="T29" fmla="*/ 0 h 787"/>
                <a:gd name="T30" fmla="*/ 467 w 569"/>
                <a:gd name="T31" fmla="*/ 14 h 787"/>
                <a:gd name="T32" fmla="*/ 521 w 569"/>
                <a:gd name="T33" fmla="*/ 49 h 787"/>
                <a:gd name="T34" fmla="*/ 557 w 569"/>
                <a:gd name="T35" fmla="*/ 103 h 787"/>
                <a:gd name="T36" fmla="*/ 569 w 569"/>
                <a:gd name="T37" fmla="*/ 168 h 787"/>
                <a:gd name="T38" fmla="*/ 557 w 569"/>
                <a:gd name="T39" fmla="*/ 233 h 787"/>
                <a:gd name="T40" fmla="*/ 521 w 569"/>
                <a:gd name="T41" fmla="*/ 287 h 787"/>
                <a:gd name="T42" fmla="*/ 467 w 569"/>
                <a:gd name="T43" fmla="*/ 324 h 787"/>
                <a:gd name="T44" fmla="*/ 402 w 569"/>
                <a:gd name="T45" fmla="*/ 336 h 787"/>
                <a:gd name="T46" fmla="*/ 356 w 569"/>
                <a:gd name="T47" fmla="*/ 331 h 787"/>
                <a:gd name="T48" fmla="*/ 38 w 569"/>
                <a:gd name="T49" fmla="*/ 760 h 787"/>
                <a:gd name="T50" fmla="*/ 280 w 569"/>
                <a:gd name="T51" fmla="*/ 282 h 787"/>
                <a:gd name="T52" fmla="*/ 247 w 569"/>
                <a:gd name="T53" fmla="*/ 230 h 787"/>
                <a:gd name="T54" fmla="*/ 235 w 569"/>
                <a:gd name="T55" fmla="*/ 168 h 787"/>
                <a:gd name="T56" fmla="*/ 249 w 569"/>
                <a:gd name="T57" fmla="*/ 103 h 787"/>
                <a:gd name="T58" fmla="*/ 284 w 569"/>
                <a:gd name="T59" fmla="*/ 49 h 787"/>
                <a:gd name="T60" fmla="*/ 338 w 569"/>
                <a:gd name="T61" fmla="*/ 14 h 787"/>
                <a:gd name="T62" fmla="*/ 402 w 569"/>
                <a:gd name="T63" fmla="*/ 0 h 7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69" h="787">
                  <a:moveTo>
                    <a:pt x="402" y="61"/>
                  </a:moveTo>
                  <a:lnTo>
                    <a:pt x="379" y="63"/>
                  </a:lnTo>
                  <a:lnTo>
                    <a:pt x="356" y="72"/>
                  </a:lnTo>
                  <a:lnTo>
                    <a:pt x="335" y="85"/>
                  </a:lnTo>
                  <a:lnTo>
                    <a:pt x="318" y="101"/>
                  </a:lnTo>
                  <a:lnTo>
                    <a:pt x="306" y="121"/>
                  </a:lnTo>
                  <a:lnTo>
                    <a:pt x="298" y="144"/>
                  </a:lnTo>
                  <a:lnTo>
                    <a:pt x="296" y="168"/>
                  </a:lnTo>
                  <a:lnTo>
                    <a:pt x="298" y="193"/>
                  </a:lnTo>
                  <a:lnTo>
                    <a:pt x="306" y="216"/>
                  </a:lnTo>
                  <a:lnTo>
                    <a:pt x="318" y="236"/>
                  </a:lnTo>
                  <a:lnTo>
                    <a:pt x="335" y="253"/>
                  </a:lnTo>
                  <a:lnTo>
                    <a:pt x="356" y="265"/>
                  </a:lnTo>
                  <a:lnTo>
                    <a:pt x="379" y="274"/>
                  </a:lnTo>
                  <a:lnTo>
                    <a:pt x="402" y="277"/>
                  </a:lnTo>
                  <a:lnTo>
                    <a:pt x="427" y="274"/>
                  </a:lnTo>
                  <a:lnTo>
                    <a:pt x="450" y="265"/>
                  </a:lnTo>
                  <a:lnTo>
                    <a:pt x="469" y="253"/>
                  </a:lnTo>
                  <a:lnTo>
                    <a:pt x="486" y="236"/>
                  </a:lnTo>
                  <a:lnTo>
                    <a:pt x="499" y="216"/>
                  </a:lnTo>
                  <a:lnTo>
                    <a:pt x="507" y="193"/>
                  </a:lnTo>
                  <a:lnTo>
                    <a:pt x="510" y="168"/>
                  </a:lnTo>
                  <a:lnTo>
                    <a:pt x="507" y="144"/>
                  </a:lnTo>
                  <a:lnTo>
                    <a:pt x="499" y="121"/>
                  </a:lnTo>
                  <a:lnTo>
                    <a:pt x="486" y="101"/>
                  </a:lnTo>
                  <a:lnTo>
                    <a:pt x="469" y="85"/>
                  </a:lnTo>
                  <a:lnTo>
                    <a:pt x="450" y="72"/>
                  </a:lnTo>
                  <a:lnTo>
                    <a:pt x="427" y="63"/>
                  </a:lnTo>
                  <a:lnTo>
                    <a:pt x="402" y="61"/>
                  </a:lnTo>
                  <a:close/>
                  <a:moveTo>
                    <a:pt x="402" y="0"/>
                  </a:moveTo>
                  <a:lnTo>
                    <a:pt x="436" y="3"/>
                  </a:lnTo>
                  <a:lnTo>
                    <a:pt x="467" y="14"/>
                  </a:lnTo>
                  <a:lnTo>
                    <a:pt x="496" y="29"/>
                  </a:lnTo>
                  <a:lnTo>
                    <a:pt x="521" y="49"/>
                  </a:lnTo>
                  <a:lnTo>
                    <a:pt x="541" y="74"/>
                  </a:lnTo>
                  <a:lnTo>
                    <a:pt x="557" y="103"/>
                  </a:lnTo>
                  <a:lnTo>
                    <a:pt x="566" y="135"/>
                  </a:lnTo>
                  <a:lnTo>
                    <a:pt x="569" y="168"/>
                  </a:lnTo>
                  <a:lnTo>
                    <a:pt x="566" y="203"/>
                  </a:lnTo>
                  <a:lnTo>
                    <a:pt x="557" y="233"/>
                  </a:lnTo>
                  <a:lnTo>
                    <a:pt x="541" y="262"/>
                  </a:lnTo>
                  <a:lnTo>
                    <a:pt x="521" y="287"/>
                  </a:lnTo>
                  <a:lnTo>
                    <a:pt x="496" y="308"/>
                  </a:lnTo>
                  <a:lnTo>
                    <a:pt x="467" y="324"/>
                  </a:lnTo>
                  <a:lnTo>
                    <a:pt x="436" y="333"/>
                  </a:lnTo>
                  <a:lnTo>
                    <a:pt x="402" y="336"/>
                  </a:lnTo>
                  <a:lnTo>
                    <a:pt x="379" y="335"/>
                  </a:lnTo>
                  <a:lnTo>
                    <a:pt x="356" y="331"/>
                  </a:lnTo>
                  <a:lnTo>
                    <a:pt x="74" y="787"/>
                  </a:lnTo>
                  <a:lnTo>
                    <a:pt x="38" y="760"/>
                  </a:lnTo>
                  <a:lnTo>
                    <a:pt x="0" y="735"/>
                  </a:lnTo>
                  <a:lnTo>
                    <a:pt x="280" y="282"/>
                  </a:lnTo>
                  <a:lnTo>
                    <a:pt x="260" y="257"/>
                  </a:lnTo>
                  <a:lnTo>
                    <a:pt x="247" y="230"/>
                  </a:lnTo>
                  <a:lnTo>
                    <a:pt x="239" y="200"/>
                  </a:lnTo>
                  <a:lnTo>
                    <a:pt x="235" y="168"/>
                  </a:lnTo>
                  <a:lnTo>
                    <a:pt x="239" y="135"/>
                  </a:lnTo>
                  <a:lnTo>
                    <a:pt x="249" y="103"/>
                  </a:lnTo>
                  <a:lnTo>
                    <a:pt x="264" y="74"/>
                  </a:lnTo>
                  <a:lnTo>
                    <a:pt x="284" y="49"/>
                  </a:lnTo>
                  <a:lnTo>
                    <a:pt x="309" y="29"/>
                  </a:lnTo>
                  <a:lnTo>
                    <a:pt x="338" y="14"/>
                  </a:lnTo>
                  <a:lnTo>
                    <a:pt x="369" y="3"/>
                  </a:lnTo>
                  <a:lnTo>
                    <a:pt x="40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 name="Freeform 8"/>
            <p:cNvSpPr>
              <a:spLocks noEditPoints="1"/>
            </p:cNvSpPr>
            <p:nvPr/>
          </p:nvSpPr>
          <p:spPr bwMode="auto">
            <a:xfrm>
              <a:off x="1322" y="744"/>
              <a:ext cx="472" cy="282"/>
            </a:xfrm>
            <a:custGeom>
              <a:avLst/>
              <a:gdLst>
                <a:gd name="T0" fmla="*/ 1519 w 2361"/>
                <a:gd name="T1" fmla="*/ 1158 h 1410"/>
                <a:gd name="T2" fmla="*/ 1480 w 2361"/>
                <a:gd name="T3" fmla="*/ 1242 h 1410"/>
                <a:gd name="T4" fmla="*/ 1519 w 2361"/>
                <a:gd name="T5" fmla="*/ 1327 h 1410"/>
                <a:gd name="T6" fmla="*/ 1611 w 2361"/>
                <a:gd name="T7" fmla="*/ 1347 h 1410"/>
                <a:gd name="T8" fmla="*/ 1683 w 2361"/>
                <a:gd name="T9" fmla="*/ 1290 h 1410"/>
                <a:gd name="T10" fmla="*/ 1683 w 2361"/>
                <a:gd name="T11" fmla="*/ 1195 h 1410"/>
                <a:gd name="T12" fmla="*/ 1611 w 2361"/>
                <a:gd name="T13" fmla="*/ 1137 h 1410"/>
                <a:gd name="T14" fmla="*/ 120 w 2361"/>
                <a:gd name="T15" fmla="*/ 824 h 1410"/>
                <a:gd name="T16" fmla="*/ 63 w 2361"/>
                <a:gd name="T17" fmla="*/ 896 h 1410"/>
                <a:gd name="T18" fmla="*/ 83 w 2361"/>
                <a:gd name="T19" fmla="*/ 989 h 1410"/>
                <a:gd name="T20" fmla="*/ 167 w 2361"/>
                <a:gd name="T21" fmla="*/ 1029 h 1410"/>
                <a:gd name="T22" fmla="*/ 251 w 2361"/>
                <a:gd name="T23" fmla="*/ 989 h 1410"/>
                <a:gd name="T24" fmla="*/ 272 w 2361"/>
                <a:gd name="T25" fmla="*/ 896 h 1410"/>
                <a:gd name="T26" fmla="*/ 215 w 2361"/>
                <a:gd name="T27" fmla="*/ 824 h 1410"/>
                <a:gd name="T28" fmla="*/ 1049 w 2361"/>
                <a:gd name="T29" fmla="*/ 243 h 1410"/>
                <a:gd name="T30" fmla="*/ 977 w 2361"/>
                <a:gd name="T31" fmla="*/ 301 h 1410"/>
                <a:gd name="T32" fmla="*/ 977 w 2361"/>
                <a:gd name="T33" fmla="*/ 396 h 1410"/>
                <a:gd name="T34" fmla="*/ 1049 w 2361"/>
                <a:gd name="T35" fmla="*/ 454 h 1410"/>
                <a:gd name="T36" fmla="*/ 1141 w 2361"/>
                <a:gd name="T37" fmla="*/ 433 h 1410"/>
                <a:gd name="T38" fmla="*/ 1181 w 2361"/>
                <a:gd name="T39" fmla="*/ 348 h 1410"/>
                <a:gd name="T40" fmla="*/ 1141 w 2361"/>
                <a:gd name="T41" fmla="*/ 265 h 1410"/>
                <a:gd name="T42" fmla="*/ 2122 w 2361"/>
                <a:gd name="T43" fmla="*/ 60 h 1410"/>
                <a:gd name="T44" fmla="*/ 2039 w 2361"/>
                <a:gd name="T45" fmla="*/ 101 h 1410"/>
                <a:gd name="T46" fmla="*/ 2018 w 2361"/>
                <a:gd name="T47" fmla="*/ 193 h 1410"/>
                <a:gd name="T48" fmla="*/ 2075 w 2361"/>
                <a:gd name="T49" fmla="*/ 265 h 1410"/>
                <a:gd name="T50" fmla="*/ 2169 w 2361"/>
                <a:gd name="T51" fmla="*/ 265 h 1410"/>
                <a:gd name="T52" fmla="*/ 2226 w 2361"/>
                <a:gd name="T53" fmla="*/ 193 h 1410"/>
                <a:gd name="T54" fmla="*/ 2206 w 2361"/>
                <a:gd name="T55" fmla="*/ 101 h 1410"/>
                <a:gd name="T56" fmla="*/ 2122 w 2361"/>
                <a:gd name="T57" fmla="*/ 60 h 1410"/>
                <a:gd name="T58" fmla="*/ 2216 w 2361"/>
                <a:gd name="T59" fmla="*/ 29 h 1410"/>
                <a:gd name="T60" fmla="*/ 2286 w 2361"/>
                <a:gd name="T61" fmla="*/ 134 h 1410"/>
                <a:gd name="T62" fmla="*/ 2264 w 2361"/>
                <a:gd name="T63" fmla="*/ 258 h 1410"/>
                <a:gd name="T64" fmla="*/ 2282 w 2361"/>
                <a:gd name="T65" fmla="*/ 539 h 1410"/>
                <a:gd name="T66" fmla="*/ 2106 w 2361"/>
                <a:gd name="T67" fmla="*/ 336 h 1410"/>
                <a:gd name="T68" fmla="*/ 1742 w 2361"/>
                <a:gd name="T69" fmla="*/ 1181 h 1410"/>
                <a:gd name="T70" fmla="*/ 1740 w 2361"/>
                <a:gd name="T71" fmla="*/ 1308 h 1410"/>
                <a:gd name="T72" fmla="*/ 1651 w 2361"/>
                <a:gd name="T73" fmla="*/ 1398 h 1410"/>
                <a:gd name="T74" fmla="*/ 1522 w 2361"/>
                <a:gd name="T75" fmla="*/ 1398 h 1410"/>
                <a:gd name="T76" fmla="*/ 1433 w 2361"/>
                <a:gd name="T77" fmla="*/ 1308 h 1410"/>
                <a:gd name="T78" fmla="*/ 1431 w 2361"/>
                <a:gd name="T79" fmla="*/ 1180 h 1410"/>
                <a:gd name="T80" fmla="*/ 1102 w 2361"/>
                <a:gd name="T81" fmla="*/ 514 h 1410"/>
                <a:gd name="T82" fmla="*/ 988 w 2361"/>
                <a:gd name="T83" fmla="*/ 492 h 1410"/>
                <a:gd name="T84" fmla="*/ 334 w 2361"/>
                <a:gd name="T85" fmla="*/ 922 h 1410"/>
                <a:gd name="T86" fmla="*/ 285 w 2361"/>
                <a:gd name="T87" fmla="*/ 1041 h 1410"/>
                <a:gd name="T88" fmla="*/ 167 w 2361"/>
                <a:gd name="T89" fmla="*/ 1090 h 1410"/>
                <a:gd name="T90" fmla="*/ 49 w 2361"/>
                <a:gd name="T91" fmla="*/ 1041 h 1410"/>
                <a:gd name="T92" fmla="*/ 0 w 2361"/>
                <a:gd name="T93" fmla="*/ 922 h 1410"/>
                <a:gd name="T94" fmla="*/ 49 w 2361"/>
                <a:gd name="T95" fmla="*/ 803 h 1410"/>
                <a:gd name="T96" fmla="*/ 167 w 2361"/>
                <a:gd name="T97" fmla="*/ 753 h 1410"/>
                <a:gd name="T98" fmla="*/ 280 w 2361"/>
                <a:gd name="T99" fmla="*/ 797 h 1410"/>
                <a:gd name="T100" fmla="*/ 910 w 2361"/>
                <a:gd name="T101" fmla="*/ 315 h 1410"/>
                <a:gd name="T102" fmla="*/ 981 w 2361"/>
                <a:gd name="T103" fmla="*/ 209 h 1410"/>
                <a:gd name="T104" fmla="*/ 1107 w 2361"/>
                <a:gd name="T105" fmla="*/ 184 h 1410"/>
                <a:gd name="T106" fmla="*/ 1213 w 2361"/>
                <a:gd name="T107" fmla="*/ 254 h 1410"/>
                <a:gd name="T108" fmla="*/ 1239 w 2361"/>
                <a:gd name="T109" fmla="*/ 378 h 1410"/>
                <a:gd name="T110" fmla="*/ 1541 w 2361"/>
                <a:gd name="T111" fmla="*/ 1081 h 1410"/>
                <a:gd name="T112" fmla="*/ 1633 w 2361"/>
                <a:gd name="T113" fmla="*/ 1081 h 1410"/>
                <a:gd name="T114" fmla="*/ 1965 w 2361"/>
                <a:gd name="T115" fmla="*/ 224 h 1410"/>
                <a:gd name="T116" fmla="*/ 1968 w 2361"/>
                <a:gd name="T117" fmla="*/ 103 h 1410"/>
                <a:gd name="T118" fmla="*/ 2057 w 2361"/>
                <a:gd name="T119" fmla="*/ 13 h 1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361" h="1410">
                  <a:moveTo>
                    <a:pt x="1586" y="1134"/>
                  </a:moveTo>
                  <a:lnTo>
                    <a:pt x="1561" y="1137"/>
                  </a:lnTo>
                  <a:lnTo>
                    <a:pt x="1540" y="1146"/>
                  </a:lnTo>
                  <a:lnTo>
                    <a:pt x="1519" y="1158"/>
                  </a:lnTo>
                  <a:lnTo>
                    <a:pt x="1502" y="1174"/>
                  </a:lnTo>
                  <a:lnTo>
                    <a:pt x="1490" y="1195"/>
                  </a:lnTo>
                  <a:lnTo>
                    <a:pt x="1482" y="1218"/>
                  </a:lnTo>
                  <a:lnTo>
                    <a:pt x="1480" y="1242"/>
                  </a:lnTo>
                  <a:lnTo>
                    <a:pt x="1482" y="1267"/>
                  </a:lnTo>
                  <a:lnTo>
                    <a:pt x="1490" y="1290"/>
                  </a:lnTo>
                  <a:lnTo>
                    <a:pt x="1502" y="1309"/>
                  </a:lnTo>
                  <a:lnTo>
                    <a:pt x="1519" y="1327"/>
                  </a:lnTo>
                  <a:lnTo>
                    <a:pt x="1540" y="1339"/>
                  </a:lnTo>
                  <a:lnTo>
                    <a:pt x="1561" y="1347"/>
                  </a:lnTo>
                  <a:lnTo>
                    <a:pt x="1586" y="1351"/>
                  </a:lnTo>
                  <a:lnTo>
                    <a:pt x="1611" y="1347"/>
                  </a:lnTo>
                  <a:lnTo>
                    <a:pt x="1633" y="1339"/>
                  </a:lnTo>
                  <a:lnTo>
                    <a:pt x="1653" y="1327"/>
                  </a:lnTo>
                  <a:lnTo>
                    <a:pt x="1670" y="1309"/>
                  </a:lnTo>
                  <a:lnTo>
                    <a:pt x="1683" y="1290"/>
                  </a:lnTo>
                  <a:lnTo>
                    <a:pt x="1691" y="1267"/>
                  </a:lnTo>
                  <a:lnTo>
                    <a:pt x="1693" y="1242"/>
                  </a:lnTo>
                  <a:lnTo>
                    <a:pt x="1691" y="1218"/>
                  </a:lnTo>
                  <a:lnTo>
                    <a:pt x="1683" y="1195"/>
                  </a:lnTo>
                  <a:lnTo>
                    <a:pt x="1670" y="1174"/>
                  </a:lnTo>
                  <a:lnTo>
                    <a:pt x="1653" y="1158"/>
                  </a:lnTo>
                  <a:lnTo>
                    <a:pt x="1633" y="1146"/>
                  </a:lnTo>
                  <a:lnTo>
                    <a:pt x="1611" y="1137"/>
                  </a:lnTo>
                  <a:lnTo>
                    <a:pt x="1586" y="1134"/>
                  </a:lnTo>
                  <a:close/>
                  <a:moveTo>
                    <a:pt x="167" y="814"/>
                  </a:moveTo>
                  <a:lnTo>
                    <a:pt x="142" y="816"/>
                  </a:lnTo>
                  <a:lnTo>
                    <a:pt x="120" y="824"/>
                  </a:lnTo>
                  <a:lnTo>
                    <a:pt x="100" y="837"/>
                  </a:lnTo>
                  <a:lnTo>
                    <a:pt x="83" y="854"/>
                  </a:lnTo>
                  <a:lnTo>
                    <a:pt x="70" y="875"/>
                  </a:lnTo>
                  <a:lnTo>
                    <a:pt x="63" y="896"/>
                  </a:lnTo>
                  <a:lnTo>
                    <a:pt x="60" y="922"/>
                  </a:lnTo>
                  <a:lnTo>
                    <a:pt x="63" y="947"/>
                  </a:lnTo>
                  <a:lnTo>
                    <a:pt x="70" y="970"/>
                  </a:lnTo>
                  <a:lnTo>
                    <a:pt x="83" y="989"/>
                  </a:lnTo>
                  <a:lnTo>
                    <a:pt x="100" y="1006"/>
                  </a:lnTo>
                  <a:lnTo>
                    <a:pt x="120" y="1019"/>
                  </a:lnTo>
                  <a:lnTo>
                    <a:pt x="142" y="1027"/>
                  </a:lnTo>
                  <a:lnTo>
                    <a:pt x="167" y="1029"/>
                  </a:lnTo>
                  <a:lnTo>
                    <a:pt x="192" y="1027"/>
                  </a:lnTo>
                  <a:lnTo>
                    <a:pt x="215" y="1019"/>
                  </a:lnTo>
                  <a:lnTo>
                    <a:pt x="234" y="1006"/>
                  </a:lnTo>
                  <a:lnTo>
                    <a:pt x="251" y="989"/>
                  </a:lnTo>
                  <a:lnTo>
                    <a:pt x="264" y="970"/>
                  </a:lnTo>
                  <a:lnTo>
                    <a:pt x="272" y="947"/>
                  </a:lnTo>
                  <a:lnTo>
                    <a:pt x="274" y="922"/>
                  </a:lnTo>
                  <a:lnTo>
                    <a:pt x="272" y="896"/>
                  </a:lnTo>
                  <a:lnTo>
                    <a:pt x="264" y="875"/>
                  </a:lnTo>
                  <a:lnTo>
                    <a:pt x="251" y="854"/>
                  </a:lnTo>
                  <a:lnTo>
                    <a:pt x="234" y="837"/>
                  </a:lnTo>
                  <a:lnTo>
                    <a:pt x="215" y="824"/>
                  </a:lnTo>
                  <a:lnTo>
                    <a:pt x="192" y="816"/>
                  </a:lnTo>
                  <a:lnTo>
                    <a:pt x="167" y="814"/>
                  </a:lnTo>
                  <a:close/>
                  <a:moveTo>
                    <a:pt x="1074" y="241"/>
                  </a:moveTo>
                  <a:lnTo>
                    <a:pt x="1049" y="243"/>
                  </a:lnTo>
                  <a:lnTo>
                    <a:pt x="1026" y="252"/>
                  </a:lnTo>
                  <a:lnTo>
                    <a:pt x="1007" y="265"/>
                  </a:lnTo>
                  <a:lnTo>
                    <a:pt x="990" y="281"/>
                  </a:lnTo>
                  <a:lnTo>
                    <a:pt x="977" y="301"/>
                  </a:lnTo>
                  <a:lnTo>
                    <a:pt x="969" y="324"/>
                  </a:lnTo>
                  <a:lnTo>
                    <a:pt x="966" y="348"/>
                  </a:lnTo>
                  <a:lnTo>
                    <a:pt x="969" y="373"/>
                  </a:lnTo>
                  <a:lnTo>
                    <a:pt x="977" y="396"/>
                  </a:lnTo>
                  <a:lnTo>
                    <a:pt x="990" y="416"/>
                  </a:lnTo>
                  <a:lnTo>
                    <a:pt x="1007" y="433"/>
                  </a:lnTo>
                  <a:lnTo>
                    <a:pt x="1026" y="446"/>
                  </a:lnTo>
                  <a:lnTo>
                    <a:pt x="1049" y="454"/>
                  </a:lnTo>
                  <a:lnTo>
                    <a:pt x="1074" y="457"/>
                  </a:lnTo>
                  <a:lnTo>
                    <a:pt x="1098" y="454"/>
                  </a:lnTo>
                  <a:lnTo>
                    <a:pt x="1120" y="446"/>
                  </a:lnTo>
                  <a:lnTo>
                    <a:pt x="1141" y="433"/>
                  </a:lnTo>
                  <a:lnTo>
                    <a:pt x="1157" y="416"/>
                  </a:lnTo>
                  <a:lnTo>
                    <a:pt x="1169" y="396"/>
                  </a:lnTo>
                  <a:lnTo>
                    <a:pt x="1178" y="373"/>
                  </a:lnTo>
                  <a:lnTo>
                    <a:pt x="1181" y="348"/>
                  </a:lnTo>
                  <a:lnTo>
                    <a:pt x="1178" y="324"/>
                  </a:lnTo>
                  <a:lnTo>
                    <a:pt x="1169" y="301"/>
                  </a:lnTo>
                  <a:lnTo>
                    <a:pt x="1157" y="281"/>
                  </a:lnTo>
                  <a:lnTo>
                    <a:pt x="1141" y="265"/>
                  </a:lnTo>
                  <a:lnTo>
                    <a:pt x="1120" y="252"/>
                  </a:lnTo>
                  <a:lnTo>
                    <a:pt x="1098" y="243"/>
                  </a:lnTo>
                  <a:lnTo>
                    <a:pt x="1074" y="241"/>
                  </a:lnTo>
                  <a:close/>
                  <a:moveTo>
                    <a:pt x="2122" y="60"/>
                  </a:moveTo>
                  <a:lnTo>
                    <a:pt x="2098" y="63"/>
                  </a:lnTo>
                  <a:lnTo>
                    <a:pt x="2075" y="71"/>
                  </a:lnTo>
                  <a:lnTo>
                    <a:pt x="2056" y="84"/>
                  </a:lnTo>
                  <a:lnTo>
                    <a:pt x="2039" y="101"/>
                  </a:lnTo>
                  <a:lnTo>
                    <a:pt x="2026" y="121"/>
                  </a:lnTo>
                  <a:lnTo>
                    <a:pt x="2018" y="143"/>
                  </a:lnTo>
                  <a:lnTo>
                    <a:pt x="2015" y="169"/>
                  </a:lnTo>
                  <a:lnTo>
                    <a:pt x="2018" y="193"/>
                  </a:lnTo>
                  <a:lnTo>
                    <a:pt x="2026" y="216"/>
                  </a:lnTo>
                  <a:lnTo>
                    <a:pt x="2039" y="236"/>
                  </a:lnTo>
                  <a:lnTo>
                    <a:pt x="2056" y="252"/>
                  </a:lnTo>
                  <a:lnTo>
                    <a:pt x="2075" y="265"/>
                  </a:lnTo>
                  <a:lnTo>
                    <a:pt x="2098" y="274"/>
                  </a:lnTo>
                  <a:lnTo>
                    <a:pt x="2122" y="276"/>
                  </a:lnTo>
                  <a:lnTo>
                    <a:pt x="2147" y="274"/>
                  </a:lnTo>
                  <a:lnTo>
                    <a:pt x="2169" y="265"/>
                  </a:lnTo>
                  <a:lnTo>
                    <a:pt x="2190" y="252"/>
                  </a:lnTo>
                  <a:lnTo>
                    <a:pt x="2206" y="236"/>
                  </a:lnTo>
                  <a:lnTo>
                    <a:pt x="2218" y="216"/>
                  </a:lnTo>
                  <a:lnTo>
                    <a:pt x="2226" y="193"/>
                  </a:lnTo>
                  <a:lnTo>
                    <a:pt x="2230" y="169"/>
                  </a:lnTo>
                  <a:lnTo>
                    <a:pt x="2226" y="143"/>
                  </a:lnTo>
                  <a:lnTo>
                    <a:pt x="2218" y="121"/>
                  </a:lnTo>
                  <a:lnTo>
                    <a:pt x="2206" y="101"/>
                  </a:lnTo>
                  <a:lnTo>
                    <a:pt x="2190" y="84"/>
                  </a:lnTo>
                  <a:lnTo>
                    <a:pt x="2169" y="71"/>
                  </a:lnTo>
                  <a:lnTo>
                    <a:pt x="2147" y="63"/>
                  </a:lnTo>
                  <a:lnTo>
                    <a:pt x="2122" y="60"/>
                  </a:lnTo>
                  <a:close/>
                  <a:moveTo>
                    <a:pt x="2122" y="0"/>
                  </a:moveTo>
                  <a:lnTo>
                    <a:pt x="2156" y="4"/>
                  </a:lnTo>
                  <a:lnTo>
                    <a:pt x="2188" y="13"/>
                  </a:lnTo>
                  <a:lnTo>
                    <a:pt x="2216" y="29"/>
                  </a:lnTo>
                  <a:lnTo>
                    <a:pt x="2240" y="50"/>
                  </a:lnTo>
                  <a:lnTo>
                    <a:pt x="2260" y="75"/>
                  </a:lnTo>
                  <a:lnTo>
                    <a:pt x="2276" y="103"/>
                  </a:lnTo>
                  <a:lnTo>
                    <a:pt x="2286" y="134"/>
                  </a:lnTo>
                  <a:lnTo>
                    <a:pt x="2290" y="169"/>
                  </a:lnTo>
                  <a:lnTo>
                    <a:pt x="2286" y="201"/>
                  </a:lnTo>
                  <a:lnTo>
                    <a:pt x="2277" y="230"/>
                  </a:lnTo>
                  <a:lnTo>
                    <a:pt x="2264" y="258"/>
                  </a:lnTo>
                  <a:lnTo>
                    <a:pt x="2244" y="283"/>
                  </a:lnTo>
                  <a:lnTo>
                    <a:pt x="2361" y="495"/>
                  </a:lnTo>
                  <a:lnTo>
                    <a:pt x="2322" y="515"/>
                  </a:lnTo>
                  <a:lnTo>
                    <a:pt x="2282" y="539"/>
                  </a:lnTo>
                  <a:lnTo>
                    <a:pt x="2167" y="330"/>
                  </a:lnTo>
                  <a:lnTo>
                    <a:pt x="2144" y="335"/>
                  </a:lnTo>
                  <a:lnTo>
                    <a:pt x="2122" y="337"/>
                  </a:lnTo>
                  <a:lnTo>
                    <a:pt x="2106" y="336"/>
                  </a:lnTo>
                  <a:lnTo>
                    <a:pt x="2091" y="333"/>
                  </a:lnTo>
                  <a:lnTo>
                    <a:pt x="1711" y="1130"/>
                  </a:lnTo>
                  <a:lnTo>
                    <a:pt x="1728" y="1154"/>
                  </a:lnTo>
                  <a:lnTo>
                    <a:pt x="1742" y="1181"/>
                  </a:lnTo>
                  <a:lnTo>
                    <a:pt x="1750" y="1211"/>
                  </a:lnTo>
                  <a:lnTo>
                    <a:pt x="1753" y="1242"/>
                  </a:lnTo>
                  <a:lnTo>
                    <a:pt x="1750" y="1276"/>
                  </a:lnTo>
                  <a:lnTo>
                    <a:pt x="1740" y="1308"/>
                  </a:lnTo>
                  <a:lnTo>
                    <a:pt x="1725" y="1337"/>
                  </a:lnTo>
                  <a:lnTo>
                    <a:pt x="1705" y="1361"/>
                  </a:lnTo>
                  <a:lnTo>
                    <a:pt x="1680" y="1382"/>
                  </a:lnTo>
                  <a:lnTo>
                    <a:pt x="1651" y="1398"/>
                  </a:lnTo>
                  <a:lnTo>
                    <a:pt x="1620" y="1407"/>
                  </a:lnTo>
                  <a:lnTo>
                    <a:pt x="1586" y="1410"/>
                  </a:lnTo>
                  <a:lnTo>
                    <a:pt x="1552" y="1407"/>
                  </a:lnTo>
                  <a:lnTo>
                    <a:pt x="1522" y="1398"/>
                  </a:lnTo>
                  <a:lnTo>
                    <a:pt x="1493" y="1382"/>
                  </a:lnTo>
                  <a:lnTo>
                    <a:pt x="1468" y="1361"/>
                  </a:lnTo>
                  <a:lnTo>
                    <a:pt x="1448" y="1337"/>
                  </a:lnTo>
                  <a:lnTo>
                    <a:pt x="1433" y="1308"/>
                  </a:lnTo>
                  <a:lnTo>
                    <a:pt x="1423" y="1276"/>
                  </a:lnTo>
                  <a:lnTo>
                    <a:pt x="1419" y="1242"/>
                  </a:lnTo>
                  <a:lnTo>
                    <a:pt x="1423" y="1210"/>
                  </a:lnTo>
                  <a:lnTo>
                    <a:pt x="1431" y="1180"/>
                  </a:lnTo>
                  <a:lnTo>
                    <a:pt x="1445" y="1153"/>
                  </a:lnTo>
                  <a:lnTo>
                    <a:pt x="1464" y="1129"/>
                  </a:lnTo>
                  <a:lnTo>
                    <a:pt x="1130" y="507"/>
                  </a:lnTo>
                  <a:lnTo>
                    <a:pt x="1102" y="514"/>
                  </a:lnTo>
                  <a:lnTo>
                    <a:pt x="1074" y="516"/>
                  </a:lnTo>
                  <a:lnTo>
                    <a:pt x="1043" y="514"/>
                  </a:lnTo>
                  <a:lnTo>
                    <a:pt x="1015" y="506"/>
                  </a:lnTo>
                  <a:lnTo>
                    <a:pt x="988" y="492"/>
                  </a:lnTo>
                  <a:lnTo>
                    <a:pt x="965" y="475"/>
                  </a:lnTo>
                  <a:lnTo>
                    <a:pt x="327" y="875"/>
                  </a:lnTo>
                  <a:lnTo>
                    <a:pt x="333" y="898"/>
                  </a:lnTo>
                  <a:lnTo>
                    <a:pt x="334" y="922"/>
                  </a:lnTo>
                  <a:lnTo>
                    <a:pt x="331" y="956"/>
                  </a:lnTo>
                  <a:lnTo>
                    <a:pt x="320" y="987"/>
                  </a:lnTo>
                  <a:lnTo>
                    <a:pt x="306" y="1015"/>
                  </a:lnTo>
                  <a:lnTo>
                    <a:pt x="285" y="1041"/>
                  </a:lnTo>
                  <a:lnTo>
                    <a:pt x="260" y="1061"/>
                  </a:lnTo>
                  <a:lnTo>
                    <a:pt x="232" y="1077"/>
                  </a:lnTo>
                  <a:lnTo>
                    <a:pt x="201" y="1086"/>
                  </a:lnTo>
                  <a:lnTo>
                    <a:pt x="167" y="1090"/>
                  </a:lnTo>
                  <a:lnTo>
                    <a:pt x="133" y="1086"/>
                  </a:lnTo>
                  <a:lnTo>
                    <a:pt x="102" y="1077"/>
                  </a:lnTo>
                  <a:lnTo>
                    <a:pt x="74" y="1061"/>
                  </a:lnTo>
                  <a:lnTo>
                    <a:pt x="49" y="1041"/>
                  </a:lnTo>
                  <a:lnTo>
                    <a:pt x="28" y="1015"/>
                  </a:lnTo>
                  <a:lnTo>
                    <a:pt x="14" y="987"/>
                  </a:lnTo>
                  <a:lnTo>
                    <a:pt x="3" y="956"/>
                  </a:lnTo>
                  <a:lnTo>
                    <a:pt x="0" y="922"/>
                  </a:lnTo>
                  <a:lnTo>
                    <a:pt x="3" y="887"/>
                  </a:lnTo>
                  <a:lnTo>
                    <a:pt x="14" y="856"/>
                  </a:lnTo>
                  <a:lnTo>
                    <a:pt x="28" y="828"/>
                  </a:lnTo>
                  <a:lnTo>
                    <a:pt x="49" y="803"/>
                  </a:lnTo>
                  <a:lnTo>
                    <a:pt x="74" y="782"/>
                  </a:lnTo>
                  <a:lnTo>
                    <a:pt x="102" y="767"/>
                  </a:lnTo>
                  <a:lnTo>
                    <a:pt x="133" y="757"/>
                  </a:lnTo>
                  <a:lnTo>
                    <a:pt x="167" y="753"/>
                  </a:lnTo>
                  <a:lnTo>
                    <a:pt x="199" y="757"/>
                  </a:lnTo>
                  <a:lnTo>
                    <a:pt x="228" y="765"/>
                  </a:lnTo>
                  <a:lnTo>
                    <a:pt x="256" y="779"/>
                  </a:lnTo>
                  <a:lnTo>
                    <a:pt x="280" y="797"/>
                  </a:lnTo>
                  <a:lnTo>
                    <a:pt x="914" y="399"/>
                  </a:lnTo>
                  <a:lnTo>
                    <a:pt x="908" y="375"/>
                  </a:lnTo>
                  <a:lnTo>
                    <a:pt x="907" y="348"/>
                  </a:lnTo>
                  <a:lnTo>
                    <a:pt x="910" y="315"/>
                  </a:lnTo>
                  <a:lnTo>
                    <a:pt x="919" y="283"/>
                  </a:lnTo>
                  <a:lnTo>
                    <a:pt x="935" y="254"/>
                  </a:lnTo>
                  <a:lnTo>
                    <a:pt x="956" y="229"/>
                  </a:lnTo>
                  <a:lnTo>
                    <a:pt x="981" y="209"/>
                  </a:lnTo>
                  <a:lnTo>
                    <a:pt x="1009" y="194"/>
                  </a:lnTo>
                  <a:lnTo>
                    <a:pt x="1040" y="184"/>
                  </a:lnTo>
                  <a:lnTo>
                    <a:pt x="1074" y="180"/>
                  </a:lnTo>
                  <a:lnTo>
                    <a:pt x="1107" y="184"/>
                  </a:lnTo>
                  <a:lnTo>
                    <a:pt x="1139" y="194"/>
                  </a:lnTo>
                  <a:lnTo>
                    <a:pt x="1167" y="209"/>
                  </a:lnTo>
                  <a:lnTo>
                    <a:pt x="1192" y="229"/>
                  </a:lnTo>
                  <a:lnTo>
                    <a:pt x="1213" y="254"/>
                  </a:lnTo>
                  <a:lnTo>
                    <a:pt x="1227" y="283"/>
                  </a:lnTo>
                  <a:lnTo>
                    <a:pt x="1238" y="315"/>
                  </a:lnTo>
                  <a:lnTo>
                    <a:pt x="1241" y="348"/>
                  </a:lnTo>
                  <a:lnTo>
                    <a:pt x="1239" y="378"/>
                  </a:lnTo>
                  <a:lnTo>
                    <a:pt x="1231" y="405"/>
                  </a:lnTo>
                  <a:lnTo>
                    <a:pt x="1219" y="431"/>
                  </a:lnTo>
                  <a:lnTo>
                    <a:pt x="1205" y="454"/>
                  </a:lnTo>
                  <a:lnTo>
                    <a:pt x="1541" y="1081"/>
                  </a:lnTo>
                  <a:lnTo>
                    <a:pt x="1564" y="1076"/>
                  </a:lnTo>
                  <a:lnTo>
                    <a:pt x="1586" y="1074"/>
                  </a:lnTo>
                  <a:lnTo>
                    <a:pt x="1610" y="1076"/>
                  </a:lnTo>
                  <a:lnTo>
                    <a:pt x="1633" y="1081"/>
                  </a:lnTo>
                  <a:lnTo>
                    <a:pt x="2009" y="292"/>
                  </a:lnTo>
                  <a:lnTo>
                    <a:pt x="1991" y="272"/>
                  </a:lnTo>
                  <a:lnTo>
                    <a:pt x="1976" y="249"/>
                  </a:lnTo>
                  <a:lnTo>
                    <a:pt x="1965" y="224"/>
                  </a:lnTo>
                  <a:lnTo>
                    <a:pt x="1958" y="197"/>
                  </a:lnTo>
                  <a:lnTo>
                    <a:pt x="1955" y="169"/>
                  </a:lnTo>
                  <a:lnTo>
                    <a:pt x="1958" y="134"/>
                  </a:lnTo>
                  <a:lnTo>
                    <a:pt x="1968" y="103"/>
                  </a:lnTo>
                  <a:lnTo>
                    <a:pt x="1984" y="75"/>
                  </a:lnTo>
                  <a:lnTo>
                    <a:pt x="2005" y="50"/>
                  </a:lnTo>
                  <a:lnTo>
                    <a:pt x="2028" y="29"/>
                  </a:lnTo>
                  <a:lnTo>
                    <a:pt x="2057" y="13"/>
                  </a:lnTo>
                  <a:lnTo>
                    <a:pt x="2089" y="4"/>
                  </a:lnTo>
                  <a:lnTo>
                    <a:pt x="212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 name="Freeform 9"/>
            <p:cNvSpPr>
              <a:spLocks noEditPoints="1"/>
            </p:cNvSpPr>
            <p:nvPr/>
          </p:nvSpPr>
          <p:spPr bwMode="auto">
            <a:xfrm>
              <a:off x="1729" y="840"/>
              <a:ext cx="337" cy="371"/>
            </a:xfrm>
            <a:custGeom>
              <a:avLst/>
              <a:gdLst>
                <a:gd name="T0" fmla="*/ 463 w 1685"/>
                <a:gd name="T1" fmla="*/ 167 h 1853"/>
                <a:gd name="T2" fmla="*/ 334 w 1685"/>
                <a:gd name="T3" fmla="*/ 227 h 1853"/>
                <a:gd name="T4" fmla="*/ 231 w 1685"/>
                <a:gd name="T5" fmla="*/ 329 h 1853"/>
                <a:gd name="T6" fmla="*/ 170 w 1685"/>
                <a:gd name="T7" fmla="*/ 455 h 1853"/>
                <a:gd name="T8" fmla="*/ 153 w 1685"/>
                <a:gd name="T9" fmla="*/ 592 h 1853"/>
                <a:gd name="T10" fmla="*/ 181 w 1685"/>
                <a:gd name="T11" fmla="*/ 729 h 1853"/>
                <a:gd name="T12" fmla="*/ 255 w 1685"/>
                <a:gd name="T13" fmla="*/ 853 h 1853"/>
                <a:gd name="T14" fmla="*/ 366 w 1685"/>
                <a:gd name="T15" fmla="*/ 943 h 1853"/>
                <a:gd name="T16" fmla="*/ 497 w 1685"/>
                <a:gd name="T17" fmla="*/ 990 h 1853"/>
                <a:gd name="T18" fmla="*/ 634 w 1685"/>
                <a:gd name="T19" fmla="*/ 992 h 1853"/>
                <a:gd name="T20" fmla="*/ 767 w 1685"/>
                <a:gd name="T21" fmla="*/ 949 h 1853"/>
                <a:gd name="T22" fmla="*/ 882 w 1685"/>
                <a:gd name="T23" fmla="*/ 860 h 1853"/>
                <a:gd name="T24" fmla="*/ 957 w 1685"/>
                <a:gd name="T25" fmla="*/ 740 h 1853"/>
                <a:gd name="T26" fmla="*/ 990 w 1685"/>
                <a:gd name="T27" fmla="*/ 605 h 1853"/>
                <a:gd name="T28" fmla="*/ 976 w 1685"/>
                <a:gd name="T29" fmla="*/ 466 h 1853"/>
                <a:gd name="T30" fmla="*/ 917 w 1685"/>
                <a:gd name="T31" fmla="*/ 337 h 1853"/>
                <a:gd name="T32" fmla="*/ 816 w 1685"/>
                <a:gd name="T33" fmla="*/ 232 h 1853"/>
                <a:gd name="T34" fmla="*/ 691 w 1685"/>
                <a:gd name="T35" fmla="*/ 170 h 1853"/>
                <a:gd name="T36" fmla="*/ 554 w 1685"/>
                <a:gd name="T37" fmla="*/ 154 h 1853"/>
                <a:gd name="T38" fmla="*/ 665 w 1685"/>
                <a:gd name="T39" fmla="*/ 8 h 1853"/>
                <a:gd name="T40" fmla="*/ 822 w 1685"/>
                <a:gd name="T41" fmla="*/ 59 h 1853"/>
                <a:gd name="T42" fmla="*/ 962 w 1685"/>
                <a:gd name="T43" fmla="*/ 155 h 1853"/>
                <a:gd name="T44" fmla="*/ 1067 w 1685"/>
                <a:gd name="T45" fmla="*/ 290 h 1853"/>
                <a:gd name="T46" fmla="*/ 1128 w 1685"/>
                <a:gd name="T47" fmla="*/ 444 h 1853"/>
                <a:gd name="T48" fmla="*/ 1141 w 1685"/>
                <a:gd name="T49" fmla="*/ 606 h 1853"/>
                <a:gd name="T50" fmla="*/ 1109 w 1685"/>
                <a:gd name="T51" fmla="*/ 765 h 1853"/>
                <a:gd name="T52" fmla="*/ 1034 w 1685"/>
                <a:gd name="T53" fmla="*/ 910 h 1853"/>
                <a:gd name="T54" fmla="*/ 1679 w 1685"/>
                <a:gd name="T55" fmla="*/ 1743 h 1853"/>
                <a:gd name="T56" fmla="*/ 1682 w 1685"/>
                <a:gd name="T57" fmla="*/ 1800 h 1853"/>
                <a:gd name="T58" fmla="*/ 1643 w 1685"/>
                <a:gd name="T59" fmla="*/ 1845 h 1853"/>
                <a:gd name="T60" fmla="*/ 1587 w 1685"/>
                <a:gd name="T61" fmla="*/ 1848 h 1853"/>
                <a:gd name="T62" fmla="*/ 885 w 1685"/>
                <a:gd name="T63" fmla="*/ 1054 h 1853"/>
                <a:gd name="T64" fmla="*/ 735 w 1685"/>
                <a:gd name="T65" fmla="*/ 1125 h 1853"/>
                <a:gd name="T66" fmla="*/ 576 w 1685"/>
                <a:gd name="T67" fmla="*/ 1149 h 1853"/>
                <a:gd name="T68" fmla="*/ 417 w 1685"/>
                <a:gd name="T69" fmla="*/ 1129 h 1853"/>
                <a:gd name="T70" fmla="*/ 268 w 1685"/>
                <a:gd name="T71" fmla="*/ 1062 h 1853"/>
                <a:gd name="T72" fmla="*/ 140 w 1685"/>
                <a:gd name="T73" fmla="*/ 952 h 1853"/>
                <a:gd name="T74" fmla="*/ 48 w 1685"/>
                <a:gd name="T75" fmla="*/ 807 h 1853"/>
                <a:gd name="T76" fmla="*/ 5 w 1685"/>
                <a:gd name="T77" fmla="*/ 646 h 1853"/>
                <a:gd name="T78" fmla="*/ 8 w 1685"/>
                <a:gd name="T79" fmla="*/ 481 h 1853"/>
                <a:gd name="T80" fmla="*/ 58 w 1685"/>
                <a:gd name="T81" fmla="*/ 322 h 1853"/>
                <a:gd name="T82" fmla="*/ 154 w 1685"/>
                <a:gd name="T83" fmla="*/ 182 h 1853"/>
                <a:gd name="T84" fmla="*/ 290 w 1685"/>
                <a:gd name="T85" fmla="*/ 74 h 1853"/>
                <a:gd name="T86" fmla="*/ 447 w 1685"/>
                <a:gd name="T87" fmla="*/ 14 h 18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685" h="1853">
                  <a:moveTo>
                    <a:pt x="554" y="154"/>
                  </a:moveTo>
                  <a:lnTo>
                    <a:pt x="508" y="157"/>
                  </a:lnTo>
                  <a:lnTo>
                    <a:pt x="463" y="167"/>
                  </a:lnTo>
                  <a:lnTo>
                    <a:pt x="418" y="181"/>
                  </a:lnTo>
                  <a:lnTo>
                    <a:pt x="375" y="202"/>
                  </a:lnTo>
                  <a:lnTo>
                    <a:pt x="334" y="227"/>
                  </a:lnTo>
                  <a:lnTo>
                    <a:pt x="296" y="257"/>
                  </a:lnTo>
                  <a:lnTo>
                    <a:pt x="260" y="291"/>
                  </a:lnTo>
                  <a:lnTo>
                    <a:pt x="231" y="329"/>
                  </a:lnTo>
                  <a:lnTo>
                    <a:pt x="205" y="369"/>
                  </a:lnTo>
                  <a:lnTo>
                    <a:pt x="184" y="411"/>
                  </a:lnTo>
                  <a:lnTo>
                    <a:pt x="170" y="455"/>
                  </a:lnTo>
                  <a:lnTo>
                    <a:pt x="158" y="500"/>
                  </a:lnTo>
                  <a:lnTo>
                    <a:pt x="153" y="546"/>
                  </a:lnTo>
                  <a:lnTo>
                    <a:pt x="153" y="592"/>
                  </a:lnTo>
                  <a:lnTo>
                    <a:pt x="157" y="639"/>
                  </a:lnTo>
                  <a:lnTo>
                    <a:pt x="166" y="685"/>
                  </a:lnTo>
                  <a:lnTo>
                    <a:pt x="181" y="729"/>
                  </a:lnTo>
                  <a:lnTo>
                    <a:pt x="200" y="773"/>
                  </a:lnTo>
                  <a:lnTo>
                    <a:pt x="225" y="814"/>
                  </a:lnTo>
                  <a:lnTo>
                    <a:pt x="255" y="853"/>
                  </a:lnTo>
                  <a:lnTo>
                    <a:pt x="289" y="888"/>
                  </a:lnTo>
                  <a:lnTo>
                    <a:pt x="326" y="918"/>
                  </a:lnTo>
                  <a:lnTo>
                    <a:pt x="366" y="943"/>
                  </a:lnTo>
                  <a:lnTo>
                    <a:pt x="408" y="964"/>
                  </a:lnTo>
                  <a:lnTo>
                    <a:pt x="451" y="980"/>
                  </a:lnTo>
                  <a:lnTo>
                    <a:pt x="497" y="990"/>
                  </a:lnTo>
                  <a:lnTo>
                    <a:pt x="542" y="996"/>
                  </a:lnTo>
                  <a:lnTo>
                    <a:pt x="589" y="997"/>
                  </a:lnTo>
                  <a:lnTo>
                    <a:pt x="634" y="992"/>
                  </a:lnTo>
                  <a:lnTo>
                    <a:pt x="680" y="983"/>
                  </a:lnTo>
                  <a:lnTo>
                    <a:pt x="724" y="968"/>
                  </a:lnTo>
                  <a:lnTo>
                    <a:pt x="767" y="949"/>
                  </a:lnTo>
                  <a:lnTo>
                    <a:pt x="808" y="924"/>
                  </a:lnTo>
                  <a:lnTo>
                    <a:pt x="847" y="894"/>
                  </a:lnTo>
                  <a:lnTo>
                    <a:pt x="882" y="860"/>
                  </a:lnTo>
                  <a:lnTo>
                    <a:pt x="912" y="822"/>
                  </a:lnTo>
                  <a:lnTo>
                    <a:pt x="937" y="782"/>
                  </a:lnTo>
                  <a:lnTo>
                    <a:pt x="957" y="740"/>
                  </a:lnTo>
                  <a:lnTo>
                    <a:pt x="973" y="695"/>
                  </a:lnTo>
                  <a:lnTo>
                    <a:pt x="984" y="650"/>
                  </a:lnTo>
                  <a:lnTo>
                    <a:pt x="990" y="605"/>
                  </a:lnTo>
                  <a:lnTo>
                    <a:pt x="990" y="558"/>
                  </a:lnTo>
                  <a:lnTo>
                    <a:pt x="985" y="512"/>
                  </a:lnTo>
                  <a:lnTo>
                    <a:pt x="976" y="466"/>
                  </a:lnTo>
                  <a:lnTo>
                    <a:pt x="962" y="422"/>
                  </a:lnTo>
                  <a:lnTo>
                    <a:pt x="942" y="378"/>
                  </a:lnTo>
                  <a:lnTo>
                    <a:pt x="917" y="337"/>
                  </a:lnTo>
                  <a:lnTo>
                    <a:pt x="888" y="298"/>
                  </a:lnTo>
                  <a:lnTo>
                    <a:pt x="854" y="262"/>
                  </a:lnTo>
                  <a:lnTo>
                    <a:pt x="816" y="232"/>
                  </a:lnTo>
                  <a:lnTo>
                    <a:pt x="776" y="206"/>
                  </a:lnTo>
                  <a:lnTo>
                    <a:pt x="734" y="186"/>
                  </a:lnTo>
                  <a:lnTo>
                    <a:pt x="691" y="170"/>
                  </a:lnTo>
                  <a:lnTo>
                    <a:pt x="646" y="159"/>
                  </a:lnTo>
                  <a:lnTo>
                    <a:pt x="600" y="154"/>
                  </a:lnTo>
                  <a:lnTo>
                    <a:pt x="554" y="154"/>
                  </a:lnTo>
                  <a:close/>
                  <a:moveTo>
                    <a:pt x="556" y="0"/>
                  </a:moveTo>
                  <a:lnTo>
                    <a:pt x="610" y="2"/>
                  </a:lnTo>
                  <a:lnTo>
                    <a:pt x="665" y="8"/>
                  </a:lnTo>
                  <a:lnTo>
                    <a:pt x="718" y="20"/>
                  </a:lnTo>
                  <a:lnTo>
                    <a:pt x="771" y="37"/>
                  </a:lnTo>
                  <a:lnTo>
                    <a:pt x="822" y="59"/>
                  </a:lnTo>
                  <a:lnTo>
                    <a:pt x="871" y="85"/>
                  </a:lnTo>
                  <a:lnTo>
                    <a:pt x="917" y="118"/>
                  </a:lnTo>
                  <a:lnTo>
                    <a:pt x="962" y="155"/>
                  </a:lnTo>
                  <a:lnTo>
                    <a:pt x="1001" y="197"/>
                  </a:lnTo>
                  <a:lnTo>
                    <a:pt x="1038" y="243"/>
                  </a:lnTo>
                  <a:lnTo>
                    <a:pt x="1067" y="290"/>
                  </a:lnTo>
                  <a:lnTo>
                    <a:pt x="1092" y="340"/>
                  </a:lnTo>
                  <a:lnTo>
                    <a:pt x="1113" y="392"/>
                  </a:lnTo>
                  <a:lnTo>
                    <a:pt x="1128" y="444"/>
                  </a:lnTo>
                  <a:lnTo>
                    <a:pt x="1137" y="497"/>
                  </a:lnTo>
                  <a:lnTo>
                    <a:pt x="1141" y="551"/>
                  </a:lnTo>
                  <a:lnTo>
                    <a:pt x="1141" y="606"/>
                  </a:lnTo>
                  <a:lnTo>
                    <a:pt x="1135" y="660"/>
                  </a:lnTo>
                  <a:lnTo>
                    <a:pt x="1125" y="712"/>
                  </a:lnTo>
                  <a:lnTo>
                    <a:pt x="1109" y="765"/>
                  </a:lnTo>
                  <a:lnTo>
                    <a:pt x="1090" y="815"/>
                  </a:lnTo>
                  <a:lnTo>
                    <a:pt x="1065" y="864"/>
                  </a:lnTo>
                  <a:lnTo>
                    <a:pt x="1034" y="910"/>
                  </a:lnTo>
                  <a:lnTo>
                    <a:pt x="1000" y="955"/>
                  </a:lnTo>
                  <a:lnTo>
                    <a:pt x="1667" y="1726"/>
                  </a:lnTo>
                  <a:lnTo>
                    <a:pt x="1679" y="1743"/>
                  </a:lnTo>
                  <a:lnTo>
                    <a:pt x="1684" y="1763"/>
                  </a:lnTo>
                  <a:lnTo>
                    <a:pt x="1685" y="1782"/>
                  </a:lnTo>
                  <a:lnTo>
                    <a:pt x="1682" y="1800"/>
                  </a:lnTo>
                  <a:lnTo>
                    <a:pt x="1674" y="1819"/>
                  </a:lnTo>
                  <a:lnTo>
                    <a:pt x="1660" y="1833"/>
                  </a:lnTo>
                  <a:lnTo>
                    <a:pt x="1643" y="1845"/>
                  </a:lnTo>
                  <a:lnTo>
                    <a:pt x="1624" y="1852"/>
                  </a:lnTo>
                  <a:lnTo>
                    <a:pt x="1605" y="1853"/>
                  </a:lnTo>
                  <a:lnTo>
                    <a:pt x="1587" y="1848"/>
                  </a:lnTo>
                  <a:lnTo>
                    <a:pt x="1568" y="1840"/>
                  </a:lnTo>
                  <a:lnTo>
                    <a:pt x="1554" y="1827"/>
                  </a:lnTo>
                  <a:lnTo>
                    <a:pt x="885" y="1054"/>
                  </a:lnTo>
                  <a:lnTo>
                    <a:pt x="838" y="1083"/>
                  </a:lnTo>
                  <a:lnTo>
                    <a:pt x="788" y="1107"/>
                  </a:lnTo>
                  <a:lnTo>
                    <a:pt x="735" y="1125"/>
                  </a:lnTo>
                  <a:lnTo>
                    <a:pt x="683" y="1139"/>
                  </a:lnTo>
                  <a:lnTo>
                    <a:pt x="630" y="1147"/>
                  </a:lnTo>
                  <a:lnTo>
                    <a:pt x="576" y="1149"/>
                  </a:lnTo>
                  <a:lnTo>
                    <a:pt x="523" y="1148"/>
                  </a:lnTo>
                  <a:lnTo>
                    <a:pt x="470" y="1140"/>
                  </a:lnTo>
                  <a:lnTo>
                    <a:pt x="417" y="1129"/>
                  </a:lnTo>
                  <a:lnTo>
                    <a:pt x="366" y="1111"/>
                  </a:lnTo>
                  <a:lnTo>
                    <a:pt x="316" y="1090"/>
                  </a:lnTo>
                  <a:lnTo>
                    <a:pt x="268" y="1062"/>
                  </a:lnTo>
                  <a:lnTo>
                    <a:pt x="223" y="1031"/>
                  </a:lnTo>
                  <a:lnTo>
                    <a:pt x="180" y="995"/>
                  </a:lnTo>
                  <a:lnTo>
                    <a:pt x="140" y="952"/>
                  </a:lnTo>
                  <a:lnTo>
                    <a:pt x="105" y="907"/>
                  </a:lnTo>
                  <a:lnTo>
                    <a:pt x="74" y="857"/>
                  </a:lnTo>
                  <a:lnTo>
                    <a:pt x="48" y="807"/>
                  </a:lnTo>
                  <a:lnTo>
                    <a:pt x="29" y="754"/>
                  </a:lnTo>
                  <a:lnTo>
                    <a:pt x="14" y="701"/>
                  </a:lnTo>
                  <a:lnTo>
                    <a:pt x="5" y="646"/>
                  </a:lnTo>
                  <a:lnTo>
                    <a:pt x="0" y="591"/>
                  </a:lnTo>
                  <a:lnTo>
                    <a:pt x="1" y="536"/>
                  </a:lnTo>
                  <a:lnTo>
                    <a:pt x="8" y="481"/>
                  </a:lnTo>
                  <a:lnTo>
                    <a:pt x="20" y="427"/>
                  </a:lnTo>
                  <a:lnTo>
                    <a:pt x="37" y="373"/>
                  </a:lnTo>
                  <a:lnTo>
                    <a:pt x="58" y="322"/>
                  </a:lnTo>
                  <a:lnTo>
                    <a:pt x="85" y="273"/>
                  </a:lnTo>
                  <a:lnTo>
                    <a:pt x="117" y="226"/>
                  </a:lnTo>
                  <a:lnTo>
                    <a:pt x="154" y="182"/>
                  </a:lnTo>
                  <a:lnTo>
                    <a:pt x="196" y="141"/>
                  </a:lnTo>
                  <a:lnTo>
                    <a:pt x="242" y="105"/>
                  </a:lnTo>
                  <a:lnTo>
                    <a:pt x="290" y="74"/>
                  </a:lnTo>
                  <a:lnTo>
                    <a:pt x="341" y="48"/>
                  </a:lnTo>
                  <a:lnTo>
                    <a:pt x="393" y="29"/>
                  </a:lnTo>
                  <a:lnTo>
                    <a:pt x="447" y="14"/>
                  </a:lnTo>
                  <a:lnTo>
                    <a:pt x="500" y="5"/>
                  </a:lnTo>
                  <a:lnTo>
                    <a:pt x="55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4126320686"/>
      </p:ext>
    </p:extLst>
  </p:cSld>
  <p:clrMapOvr>
    <a:masterClrMapping/>
  </p:clrMapOvr>
  <p:extLst mod="1">
    <p:ext uri="{DCECCB84-F9BA-43D5-87BE-67443E8EF086}">
      <p15:sldGuideLst xmlns:p15="http://schemas.microsoft.com/office/powerpoint/2012/main">
        <p15:guide id="1" orient="horz" pos="2160">
          <p15:clr>
            <a:srgbClr val="FBAE40"/>
          </p15:clr>
        </p15:guide>
        <p15:guide id="2" pos="3774">
          <p15:clr>
            <a:srgbClr val="FBAE40"/>
          </p15:clr>
        </p15:guide>
        <p15:guide id="3" orient="horz" pos="2712">
          <p15:clr>
            <a:srgbClr val="FBAE40"/>
          </p15:clr>
        </p15:guide>
        <p15:guide id="4" orient="horz" pos="-2">
          <p15:clr>
            <a:srgbClr val="FBAE40"/>
          </p15:clr>
        </p15:guide>
        <p15:guide id="5" pos="7675">
          <p15:clr>
            <a:srgbClr val="FBAE40"/>
          </p15:clr>
        </p15:guide>
        <p15:guide id="6" pos="748">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p:cSld name="blank slide">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04972253"/>
      </p:ext>
    </p:extLst>
  </p:cSld>
  <p:clrMapOvr>
    <a:masterClrMapping/>
  </p:clrMapOvr>
  <p:extLst mod="1">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9F833C5-71AC-48E2-821A-35B48D24FCB2}"/>
              </a:ext>
            </a:extLst>
          </p:cNvPr>
          <p:cNvSpPr>
            <a:spLocks noGrp="1"/>
          </p:cNvSpPr>
          <p:nvPr>
            <p:ph type="title"/>
          </p:nvPr>
        </p:nvSpPr>
        <p:spPr/>
        <p:txBody>
          <a:bodyPr/>
          <a:lstStyle/>
          <a:p>
            <a:r>
              <a:rPr lang="en-US"/>
              <a:t>Click to edit Master title style</a:t>
            </a:r>
          </a:p>
        </p:txBody>
      </p:sp>
      <p:sp>
        <p:nvSpPr>
          <p:cNvPr id="6" name="Slide Number Placeholder 5">
            <a:extLst>
              <a:ext uri="{FF2B5EF4-FFF2-40B4-BE49-F238E27FC236}">
                <a16:creationId xmlns:a16="http://schemas.microsoft.com/office/drawing/2014/main" xmlns="" id="{2288C948-D230-4AAD-9040-40D237A30F6C}"/>
              </a:ext>
            </a:extLst>
          </p:cNvPr>
          <p:cNvSpPr txBox="1">
            <a:spLocks/>
          </p:cNvSpPr>
          <p:nvPr/>
        </p:nvSpPr>
        <p:spPr>
          <a:xfrm>
            <a:off x="16060" y="6677928"/>
            <a:ext cx="228600" cy="177800"/>
          </a:xfrm>
          <a:prstGeom prst="rect">
            <a:avLst/>
          </a:prstGeom>
          <a:noFill/>
        </p:spPr>
        <p:txBody>
          <a:bodyPr wrap="none" lIns="0" tIns="0" rIns="0" bIns="0" anchor="ctr" anchorCtr="0"/>
          <a:lstStyle>
            <a:defPPr>
              <a:defRPr lang="en-US"/>
            </a:defPPr>
            <a:lvl1pPr marL="0" algn="ctr" defTabSz="914400" rtl="0" eaLnBrk="1" latinLnBrk="0" hangingPunct="1">
              <a:defRPr sz="800" kern="1200">
                <a:solidFill>
                  <a:schemeClr val="bg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A6739A3-A001-4132-AECF-E1735C6210C2}" type="slidenum">
              <a:rPr lang="en-US" b="1" smtClean="0">
                <a:solidFill>
                  <a:schemeClr val="tx1"/>
                </a:solidFill>
              </a:rPr>
              <a:pPr/>
              <a:t>‹#›</a:t>
            </a:fld>
            <a:endParaRPr lang="en-US" b="1" dirty="0">
              <a:solidFill>
                <a:schemeClr val="tx1"/>
              </a:solidFill>
            </a:endParaRPr>
          </a:p>
        </p:txBody>
      </p:sp>
    </p:spTree>
    <p:extLst>
      <p:ext uri="{BB962C8B-B14F-4D97-AF65-F5344CB8AC3E}">
        <p14:creationId xmlns:p14="http://schemas.microsoft.com/office/powerpoint/2010/main" val="32619158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cSld name="Thank you slide">
    <p:bg>
      <p:bgPr>
        <a:solidFill>
          <a:schemeClr val="bg1"/>
        </a:solidFill>
        <a:effectLst/>
      </p:bgPr>
    </p:bg>
    <p:spTree>
      <p:nvGrpSpPr>
        <p:cNvPr id="1" name=""/>
        <p:cNvGrpSpPr/>
        <p:nvPr/>
      </p:nvGrpSpPr>
      <p:grpSpPr>
        <a:xfrm>
          <a:off x="0" y="0"/>
          <a:ext cx="0" cy="0"/>
          <a:chOff x="0" y="0"/>
          <a:chExt cx="0" cy="0"/>
        </a:xfrm>
      </p:grpSpPr>
      <p:sp>
        <p:nvSpPr>
          <p:cNvPr id="2" name="Rectangle 1"/>
          <p:cNvSpPr/>
          <p:nvPr/>
        </p:nvSpPr>
        <p:spPr>
          <a:xfrm>
            <a:off x="0" y="2743200"/>
            <a:ext cx="12192000" cy="4114800"/>
          </a:xfrm>
          <a:prstGeom prst="rect">
            <a:avLst/>
          </a:prstGeom>
          <a:gradFill>
            <a:gsLst>
              <a:gs pos="0">
                <a:srgbClr val="052049"/>
              </a:gs>
              <a:gs pos="73000">
                <a:srgbClr val="1957A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
        <p:nvSpPr>
          <p:cNvPr id="38" name="Title 1">
            <a:extLst>
              <a:ext uri="{FF2B5EF4-FFF2-40B4-BE49-F238E27FC236}">
                <a16:creationId xmlns:a16="http://schemas.microsoft.com/office/drawing/2014/main" xmlns="" id="{E063EDAE-3C20-4872-A920-DDD64F03094B}"/>
              </a:ext>
            </a:extLst>
          </p:cNvPr>
          <p:cNvSpPr>
            <a:spLocks noGrp="1"/>
          </p:cNvSpPr>
          <p:nvPr>
            <p:ph type="ctrTitle" hasCustomPrompt="1"/>
          </p:nvPr>
        </p:nvSpPr>
        <p:spPr>
          <a:xfrm>
            <a:off x="4297680" y="3869262"/>
            <a:ext cx="3596640" cy="814926"/>
          </a:xfrm>
        </p:spPr>
        <p:txBody>
          <a:bodyPr>
            <a:noAutofit/>
          </a:bodyPr>
          <a:lstStyle>
            <a:lvl1pPr algn="ctr">
              <a:defRPr sz="4600">
                <a:solidFill>
                  <a:schemeClr val="bg1"/>
                </a:solidFill>
                <a:effectLst/>
              </a:defRPr>
            </a:lvl1pPr>
          </a:lstStyle>
          <a:p>
            <a:r>
              <a:rPr lang="en-US" dirty="0"/>
              <a:t>Thank you!</a:t>
            </a:r>
          </a:p>
        </p:txBody>
      </p:sp>
      <p:pic>
        <p:nvPicPr>
          <p:cNvPr id="59" name="Picture 58">
            <a:extLst>
              <a:ext uri="{FF2B5EF4-FFF2-40B4-BE49-F238E27FC236}">
                <a16:creationId xmlns:a16="http://schemas.microsoft.com/office/drawing/2014/main" xmlns="" id="{CDD35920-50C1-4782-9856-992F2694213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02480" y="361022"/>
            <a:ext cx="2987040" cy="2112180"/>
          </a:xfrm>
          <a:prstGeom prst="rect">
            <a:avLst/>
          </a:prstGeom>
        </p:spPr>
      </p:pic>
      <p:sp>
        <p:nvSpPr>
          <p:cNvPr id="92" name="Oval 91"/>
          <p:cNvSpPr/>
          <p:nvPr/>
        </p:nvSpPr>
        <p:spPr>
          <a:xfrm>
            <a:off x="369220" y="6091132"/>
            <a:ext cx="571116" cy="57111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400" dirty="0"/>
          </a:p>
        </p:txBody>
      </p:sp>
      <p:sp>
        <p:nvSpPr>
          <p:cNvPr id="93" name="Freeform 31">
            <a:hlinkClick r:id="rId3"/>
          </p:cNvPr>
          <p:cNvSpPr>
            <a:spLocks noEditPoints="1"/>
          </p:cNvSpPr>
          <p:nvPr/>
        </p:nvSpPr>
        <p:spPr bwMode="auto">
          <a:xfrm>
            <a:off x="476096" y="6197993"/>
            <a:ext cx="357364" cy="357361"/>
          </a:xfrm>
          <a:custGeom>
            <a:avLst/>
            <a:gdLst/>
            <a:ahLst/>
            <a:cxnLst>
              <a:cxn ang="0">
                <a:pos x="365" y="125"/>
              </a:cxn>
              <a:cxn ang="0">
                <a:pos x="319" y="138"/>
              </a:cxn>
              <a:cxn ang="0">
                <a:pos x="290" y="169"/>
              </a:cxn>
              <a:cxn ang="0">
                <a:pos x="280" y="219"/>
              </a:cxn>
              <a:cxn ang="0">
                <a:pos x="276" y="257"/>
              </a:cxn>
              <a:cxn ang="0">
                <a:pos x="241" y="258"/>
              </a:cxn>
              <a:cxn ang="0">
                <a:pos x="268" y="325"/>
              </a:cxn>
              <a:cxn ang="0">
                <a:pos x="282" y="330"/>
              </a:cxn>
              <a:cxn ang="0">
                <a:pos x="283" y="534"/>
              </a:cxn>
              <a:cxn ang="0">
                <a:pos x="339" y="536"/>
              </a:cxn>
              <a:cxn ang="0">
                <a:pos x="368" y="529"/>
              </a:cxn>
              <a:cxn ang="0">
                <a:pos x="422" y="325"/>
              </a:cxn>
              <a:cxn ang="0">
                <a:pos x="426" y="294"/>
              </a:cxn>
              <a:cxn ang="0">
                <a:pos x="427" y="258"/>
              </a:cxn>
              <a:cxn ang="0">
                <a:pos x="394" y="260"/>
              </a:cxn>
              <a:cxn ang="0">
                <a:pos x="373" y="258"/>
              </a:cxn>
              <a:cxn ang="0">
                <a:pos x="368" y="212"/>
              </a:cxn>
              <a:cxn ang="0">
                <a:pos x="373" y="193"/>
              </a:cxn>
              <a:cxn ang="0">
                <a:pos x="427" y="126"/>
              </a:cxn>
              <a:cxn ang="0">
                <a:pos x="319" y="0"/>
              </a:cxn>
              <a:cxn ang="0">
                <a:pos x="420" y="10"/>
              </a:cxn>
              <a:cxn ang="0">
                <a:pos x="506" y="42"/>
              </a:cxn>
              <a:cxn ang="0">
                <a:pos x="572" y="90"/>
              </a:cxn>
              <a:cxn ang="0">
                <a:pos x="620" y="153"/>
              </a:cxn>
              <a:cxn ang="0">
                <a:pos x="651" y="226"/>
              </a:cxn>
              <a:cxn ang="0">
                <a:pos x="663" y="305"/>
              </a:cxn>
              <a:cxn ang="0">
                <a:pos x="659" y="385"/>
              </a:cxn>
              <a:cxn ang="0">
                <a:pos x="638" y="462"/>
              </a:cxn>
              <a:cxn ang="0">
                <a:pos x="601" y="533"/>
              </a:cxn>
              <a:cxn ang="0">
                <a:pos x="547" y="593"/>
              </a:cxn>
              <a:cxn ang="0">
                <a:pos x="477" y="636"/>
              </a:cxn>
              <a:cxn ang="0">
                <a:pos x="391" y="661"/>
              </a:cxn>
              <a:cxn ang="0">
                <a:pos x="290" y="661"/>
              </a:cxn>
              <a:cxn ang="0">
                <a:pos x="216" y="640"/>
              </a:cxn>
              <a:cxn ang="0">
                <a:pos x="144" y="598"/>
              </a:cxn>
              <a:cxn ang="0">
                <a:pos x="80" y="537"/>
              </a:cxn>
              <a:cxn ang="0">
                <a:pos x="30" y="461"/>
              </a:cxn>
              <a:cxn ang="0">
                <a:pos x="3" y="373"/>
              </a:cxn>
              <a:cxn ang="0">
                <a:pos x="3" y="276"/>
              </a:cxn>
              <a:cxn ang="0">
                <a:pos x="37" y="175"/>
              </a:cxn>
              <a:cxn ang="0">
                <a:pos x="73" y="121"/>
              </a:cxn>
              <a:cxn ang="0">
                <a:pos x="125" y="71"/>
              </a:cxn>
              <a:cxn ang="0">
                <a:pos x="191" y="31"/>
              </a:cxn>
              <a:cxn ang="0">
                <a:pos x="273" y="6"/>
              </a:cxn>
            </a:cxnLst>
            <a:rect l="0" t="0" r="r" b="b"/>
            <a:pathLst>
              <a:path w="663" h="663">
                <a:moveTo>
                  <a:pt x="394" y="124"/>
                </a:moveTo>
                <a:lnTo>
                  <a:pt x="365" y="125"/>
                </a:lnTo>
                <a:lnTo>
                  <a:pt x="340" y="129"/>
                </a:lnTo>
                <a:lnTo>
                  <a:pt x="319" y="138"/>
                </a:lnTo>
                <a:lnTo>
                  <a:pt x="302" y="151"/>
                </a:lnTo>
                <a:lnTo>
                  <a:pt x="290" y="169"/>
                </a:lnTo>
                <a:lnTo>
                  <a:pt x="283" y="192"/>
                </a:lnTo>
                <a:lnTo>
                  <a:pt x="280" y="219"/>
                </a:lnTo>
                <a:lnTo>
                  <a:pt x="283" y="253"/>
                </a:lnTo>
                <a:lnTo>
                  <a:pt x="276" y="257"/>
                </a:lnTo>
                <a:lnTo>
                  <a:pt x="266" y="258"/>
                </a:lnTo>
                <a:lnTo>
                  <a:pt x="241" y="258"/>
                </a:lnTo>
                <a:lnTo>
                  <a:pt x="241" y="325"/>
                </a:lnTo>
                <a:lnTo>
                  <a:pt x="268" y="325"/>
                </a:lnTo>
                <a:lnTo>
                  <a:pt x="276" y="326"/>
                </a:lnTo>
                <a:lnTo>
                  <a:pt x="282" y="330"/>
                </a:lnTo>
                <a:lnTo>
                  <a:pt x="283" y="337"/>
                </a:lnTo>
                <a:lnTo>
                  <a:pt x="283" y="534"/>
                </a:lnTo>
                <a:lnTo>
                  <a:pt x="319" y="534"/>
                </a:lnTo>
                <a:lnTo>
                  <a:pt x="339" y="536"/>
                </a:lnTo>
                <a:lnTo>
                  <a:pt x="355" y="534"/>
                </a:lnTo>
                <a:lnTo>
                  <a:pt x="368" y="529"/>
                </a:lnTo>
                <a:lnTo>
                  <a:pt x="368" y="325"/>
                </a:lnTo>
                <a:lnTo>
                  <a:pt x="422" y="325"/>
                </a:lnTo>
                <a:lnTo>
                  <a:pt x="425" y="310"/>
                </a:lnTo>
                <a:lnTo>
                  <a:pt x="426" y="294"/>
                </a:lnTo>
                <a:lnTo>
                  <a:pt x="427" y="278"/>
                </a:lnTo>
                <a:lnTo>
                  <a:pt x="427" y="258"/>
                </a:lnTo>
                <a:lnTo>
                  <a:pt x="405" y="258"/>
                </a:lnTo>
                <a:lnTo>
                  <a:pt x="394" y="260"/>
                </a:lnTo>
                <a:lnTo>
                  <a:pt x="383" y="260"/>
                </a:lnTo>
                <a:lnTo>
                  <a:pt x="373" y="258"/>
                </a:lnTo>
                <a:lnTo>
                  <a:pt x="368" y="253"/>
                </a:lnTo>
                <a:lnTo>
                  <a:pt x="368" y="212"/>
                </a:lnTo>
                <a:lnTo>
                  <a:pt x="369" y="201"/>
                </a:lnTo>
                <a:lnTo>
                  <a:pt x="373" y="193"/>
                </a:lnTo>
                <a:lnTo>
                  <a:pt x="427" y="193"/>
                </a:lnTo>
                <a:lnTo>
                  <a:pt x="427" y="126"/>
                </a:lnTo>
                <a:lnTo>
                  <a:pt x="394" y="124"/>
                </a:lnTo>
                <a:close/>
                <a:moveTo>
                  <a:pt x="319" y="0"/>
                </a:moveTo>
                <a:lnTo>
                  <a:pt x="372" y="2"/>
                </a:lnTo>
                <a:lnTo>
                  <a:pt x="420" y="10"/>
                </a:lnTo>
                <a:lnTo>
                  <a:pt x="465" y="24"/>
                </a:lnTo>
                <a:lnTo>
                  <a:pt x="506" y="42"/>
                </a:lnTo>
                <a:lnTo>
                  <a:pt x="541" y="65"/>
                </a:lnTo>
                <a:lnTo>
                  <a:pt x="572" y="90"/>
                </a:lnTo>
                <a:lnTo>
                  <a:pt x="598" y="121"/>
                </a:lnTo>
                <a:lnTo>
                  <a:pt x="620" y="153"/>
                </a:lnTo>
                <a:lnTo>
                  <a:pt x="638" y="189"/>
                </a:lnTo>
                <a:lnTo>
                  <a:pt x="651" y="226"/>
                </a:lnTo>
                <a:lnTo>
                  <a:pt x="659" y="265"/>
                </a:lnTo>
                <a:lnTo>
                  <a:pt x="663" y="305"/>
                </a:lnTo>
                <a:lnTo>
                  <a:pt x="663" y="346"/>
                </a:lnTo>
                <a:lnTo>
                  <a:pt x="659" y="385"/>
                </a:lnTo>
                <a:lnTo>
                  <a:pt x="651" y="425"/>
                </a:lnTo>
                <a:lnTo>
                  <a:pt x="638" y="462"/>
                </a:lnTo>
                <a:lnTo>
                  <a:pt x="622" y="498"/>
                </a:lnTo>
                <a:lnTo>
                  <a:pt x="601" y="533"/>
                </a:lnTo>
                <a:lnTo>
                  <a:pt x="576" y="564"/>
                </a:lnTo>
                <a:lnTo>
                  <a:pt x="547" y="593"/>
                </a:lnTo>
                <a:lnTo>
                  <a:pt x="513" y="616"/>
                </a:lnTo>
                <a:lnTo>
                  <a:pt x="477" y="636"/>
                </a:lnTo>
                <a:lnTo>
                  <a:pt x="436" y="651"/>
                </a:lnTo>
                <a:lnTo>
                  <a:pt x="391" y="661"/>
                </a:lnTo>
                <a:lnTo>
                  <a:pt x="343" y="663"/>
                </a:lnTo>
                <a:lnTo>
                  <a:pt x="290" y="661"/>
                </a:lnTo>
                <a:lnTo>
                  <a:pt x="254" y="654"/>
                </a:lnTo>
                <a:lnTo>
                  <a:pt x="216" y="640"/>
                </a:lnTo>
                <a:lnTo>
                  <a:pt x="179" y="622"/>
                </a:lnTo>
                <a:lnTo>
                  <a:pt x="144" y="598"/>
                </a:lnTo>
                <a:lnTo>
                  <a:pt x="111" y="570"/>
                </a:lnTo>
                <a:lnTo>
                  <a:pt x="80" y="537"/>
                </a:lnTo>
                <a:lnTo>
                  <a:pt x="53" y="501"/>
                </a:lnTo>
                <a:lnTo>
                  <a:pt x="30" y="461"/>
                </a:lnTo>
                <a:lnTo>
                  <a:pt x="14" y="419"/>
                </a:lnTo>
                <a:lnTo>
                  <a:pt x="3" y="373"/>
                </a:lnTo>
                <a:lnTo>
                  <a:pt x="0" y="326"/>
                </a:lnTo>
                <a:lnTo>
                  <a:pt x="3" y="276"/>
                </a:lnTo>
                <a:lnTo>
                  <a:pt x="15" y="226"/>
                </a:lnTo>
                <a:lnTo>
                  <a:pt x="37" y="175"/>
                </a:lnTo>
                <a:lnTo>
                  <a:pt x="54" y="147"/>
                </a:lnTo>
                <a:lnTo>
                  <a:pt x="73" y="121"/>
                </a:lnTo>
                <a:lnTo>
                  <a:pt x="97" y="95"/>
                </a:lnTo>
                <a:lnTo>
                  <a:pt x="125" y="71"/>
                </a:lnTo>
                <a:lnTo>
                  <a:pt x="157" y="49"/>
                </a:lnTo>
                <a:lnTo>
                  <a:pt x="191" y="31"/>
                </a:lnTo>
                <a:lnTo>
                  <a:pt x="230" y="15"/>
                </a:lnTo>
                <a:lnTo>
                  <a:pt x="273" y="6"/>
                </a:lnTo>
                <a:lnTo>
                  <a:pt x="319" y="0"/>
                </a:lnTo>
                <a:close/>
              </a:path>
            </a:pathLst>
          </a:custGeom>
          <a:solidFill>
            <a:srgbClr val="1957A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4400" dirty="0"/>
          </a:p>
        </p:txBody>
      </p:sp>
      <p:sp>
        <p:nvSpPr>
          <p:cNvPr id="90" name="Oval 89"/>
          <p:cNvSpPr/>
          <p:nvPr/>
        </p:nvSpPr>
        <p:spPr>
          <a:xfrm>
            <a:off x="1106492" y="6091131"/>
            <a:ext cx="571116" cy="57111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400" dirty="0"/>
          </a:p>
        </p:txBody>
      </p:sp>
      <p:sp>
        <p:nvSpPr>
          <p:cNvPr id="91" name="Freeform 48">
            <a:hlinkClick r:id="rId4"/>
          </p:cNvPr>
          <p:cNvSpPr>
            <a:spLocks/>
          </p:cNvSpPr>
          <p:nvPr/>
        </p:nvSpPr>
        <p:spPr bwMode="auto">
          <a:xfrm>
            <a:off x="1191612" y="6238608"/>
            <a:ext cx="400889" cy="276166"/>
          </a:xfrm>
          <a:custGeom>
            <a:avLst/>
            <a:gdLst>
              <a:gd name="T0" fmla="*/ 652 w 720"/>
              <a:gd name="T1" fmla="*/ 218 h 496"/>
              <a:gd name="T2" fmla="*/ 688 w 720"/>
              <a:gd name="T3" fmla="*/ 206 h 496"/>
              <a:gd name="T4" fmla="*/ 712 w 720"/>
              <a:gd name="T5" fmla="*/ 182 h 496"/>
              <a:gd name="T6" fmla="*/ 700 w 720"/>
              <a:gd name="T7" fmla="*/ 180 h 496"/>
              <a:gd name="T8" fmla="*/ 642 w 720"/>
              <a:gd name="T9" fmla="*/ 186 h 496"/>
              <a:gd name="T10" fmla="*/ 628 w 720"/>
              <a:gd name="T11" fmla="*/ 166 h 496"/>
              <a:gd name="T12" fmla="*/ 606 w 720"/>
              <a:gd name="T13" fmla="*/ 118 h 496"/>
              <a:gd name="T14" fmla="*/ 548 w 720"/>
              <a:gd name="T15" fmla="*/ 64 h 496"/>
              <a:gd name="T16" fmla="*/ 500 w 720"/>
              <a:gd name="T17" fmla="*/ 48 h 496"/>
              <a:gd name="T18" fmla="*/ 476 w 720"/>
              <a:gd name="T19" fmla="*/ 48 h 496"/>
              <a:gd name="T20" fmla="*/ 504 w 720"/>
              <a:gd name="T21" fmla="*/ 38 h 496"/>
              <a:gd name="T22" fmla="*/ 534 w 720"/>
              <a:gd name="T23" fmla="*/ 26 h 496"/>
              <a:gd name="T24" fmla="*/ 536 w 720"/>
              <a:gd name="T25" fmla="*/ 16 h 496"/>
              <a:gd name="T26" fmla="*/ 524 w 720"/>
              <a:gd name="T27" fmla="*/ 12 h 496"/>
              <a:gd name="T28" fmla="*/ 466 w 720"/>
              <a:gd name="T29" fmla="*/ 30 h 496"/>
              <a:gd name="T30" fmla="*/ 490 w 720"/>
              <a:gd name="T31" fmla="*/ 18 h 496"/>
              <a:gd name="T32" fmla="*/ 504 w 720"/>
              <a:gd name="T33" fmla="*/ 0 h 496"/>
              <a:gd name="T34" fmla="*/ 474 w 720"/>
              <a:gd name="T35" fmla="*/ 10 h 496"/>
              <a:gd name="T36" fmla="*/ 448 w 720"/>
              <a:gd name="T37" fmla="*/ 26 h 496"/>
              <a:gd name="T38" fmla="*/ 460 w 720"/>
              <a:gd name="T39" fmla="*/ 6 h 496"/>
              <a:gd name="T40" fmla="*/ 406 w 720"/>
              <a:gd name="T41" fmla="*/ 58 h 496"/>
              <a:gd name="T42" fmla="*/ 368 w 720"/>
              <a:gd name="T43" fmla="*/ 128 h 496"/>
              <a:gd name="T44" fmla="*/ 318 w 720"/>
              <a:gd name="T45" fmla="*/ 154 h 496"/>
              <a:gd name="T46" fmla="*/ 292 w 720"/>
              <a:gd name="T47" fmla="*/ 136 h 496"/>
              <a:gd name="T48" fmla="*/ 166 w 720"/>
              <a:gd name="T49" fmla="*/ 76 h 496"/>
              <a:gd name="T50" fmla="*/ 108 w 720"/>
              <a:gd name="T51" fmla="*/ 66 h 496"/>
              <a:gd name="T52" fmla="*/ 120 w 720"/>
              <a:gd name="T53" fmla="*/ 100 h 496"/>
              <a:gd name="T54" fmla="*/ 152 w 720"/>
              <a:gd name="T55" fmla="*/ 134 h 496"/>
              <a:gd name="T56" fmla="*/ 160 w 720"/>
              <a:gd name="T57" fmla="*/ 144 h 496"/>
              <a:gd name="T58" fmla="*/ 124 w 720"/>
              <a:gd name="T59" fmla="*/ 150 h 496"/>
              <a:gd name="T60" fmla="*/ 138 w 720"/>
              <a:gd name="T61" fmla="*/ 184 h 496"/>
              <a:gd name="T62" fmla="*/ 170 w 720"/>
              <a:gd name="T63" fmla="*/ 210 h 496"/>
              <a:gd name="T64" fmla="*/ 206 w 720"/>
              <a:gd name="T65" fmla="*/ 222 h 496"/>
              <a:gd name="T66" fmla="*/ 166 w 720"/>
              <a:gd name="T67" fmla="*/ 234 h 496"/>
              <a:gd name="T68" fmla="*/ 160 w 720"/>
              <a:gd name="T69" fmla="*/ 250 h 496"/>
              <a:gd name="T70" fmla="*/ 186 w 720"/>
              <a:gd name="T71" fmla="*/ 274 h 496"/>
              <a:gd name="T72" fmla="*/ 226 w 720"/>
              <a:gd name="T73" fmla="*/ 286 h 496"/>
              <a:gd name="T74" fmla="*/ 236 w 720"/>
              <a:gd name="T75" fmla="*/ 290 h 496"/>
              <a:gd name="T76" fmla="*/ 218 w 720"/>
              <a:gd name="T77" fmla="*/ 306 h 496"/>
              <a:gd name="T78" fmla="*/ 216 w 720"/>
              <a:gd name="T79" fmla="*/ 322 h 496"/>
              <a:gd name="T80" fmla="*/ 236 w 720"/>
              <a:gd name="T81" fmla="*/ 342 h 496"/>
              <a:gd name="T82" fmla="*/ 268 w 720"/>
              <a:gd name="T83" fmla="*/ 346 h 496"/>
              <a:gd name="T84" fmla="*/ 220 w 720"/>
              <a:gd name="T85" fmla="*/ 382 h 496"/>
              <a:gd name="T86" fmla="*/ 168 w 720"/>
              <a:gd name="T87" fmla="*/ 400 h 496"/>
              <a:gd name="T88" fmla="*/ 112 w 720"/>
              <a:gd name="T89" fmla="*/ 404 h 496"/>
              <a:gd name="T90" fmla="*/ 60 w 720"/>
              <a:gd name="T91" fmla="*/ 392 h 496"/>
              <a:gd name="T92" fmla="*/ 14 w 720"/>
              <a:gd name="T93" fmla="*/ 364 h 496"/>
              <a:gd name="T94" fmla="*/ 18 w 720"/>
              <a:gd name="T95" fmla="*/ 376 h 496"/>
              <a:gd name="T96" fmla="*/ 76 w 720"/>
              <a:gd name="T97" fmla="*/ 430 h 496"/>
              <a:gd name="T98" fmla="*/ 144 w 720"/>
              <a:gd name="T99" fmla="*/ 468 h 496"/>
              <a:gd name="T100" fmla="*/ 216 w 720"/>
              <a:gd name="T101" fmla="*/ 490 h 496"/>
              <a:gd name="T102" fmla="*/ 290 w 720"/>
              <a:gd name="T103" fmla="*/ 496 h 496"/>
              <a:gd name="T104" fmla="*/ 364 w 720"/>
              <a:gd name="T105" fmla="*/ 490 h 496"/>
              <a:gd name="T106" fmla="*/ 434 w 720"/>
              <a:gd name="T107" fmla="*/ 470 h 496"/>
              <a:gd name="T108" fmla="*/ 498 w 720"/>
              <a:gd name="T109" fmla="*/ 438 h 496"/>
              <a:gd name="T110" fmla="*/ 554 w 720"/>
              <a:gd name="T111" fmla="*/ 396 h 496"/>
              <a:gd name="T112" fmla="*/ 598 w 720"/>
              <a:gd name="T113" fmla="*/ 344 h 496"/>
              <a:gd name="T114" fmla="*/ 628 w 720"/>
              <a:gd name="T115" fmla="*/ 284 h 496"/>
              <a:gd name="T116" fmla="*/ 650 w 720"/>
              <a:gd name="T117" fmla="*/ 260 h 496"/>
              <a:gd name="T118" fmla="*/ 688 w 720"/>
              <a:gd name="T119" fmla="*/ 252 h 496"/>
              <a:gd name="T120" fmla="*/ 720 w 720"/>
              <a:gd name="T121" fmla="*/ 228 h 496"/>
              <a:gd name="T122" fmla="*/ 678 w 720"/>
              <a:gd name="T123" fmla="*/ 230 h 496"/>
              <a:gd name="T124" fmla="*/ 638 w 720"/>
              <a:gd name="T125" fmla="*/ 220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20" h="496">
                <a:moveTo>
                  <a:pt x="638" y="220"/>
                </a:moveTo>
                <a:lnTo>
                  <a:pt x="638" y="220"/>
                </a:lnTo>
                <a:lnTo>
                  <a:pt x="652" y="218"/>
                </a:lnTo>
                <a:lnTo>
                  <a:pt x="666" y="216"/>
                </a:lnTo>
                <a:lnTo>
                  <a:pt x="678" y="210"/>
                </a:lnTo>
                <a:lnTo>
                  <a:pt x="688" y="206"/>
                </a:lnTo>
                <a:lnTo>
                  <a:pt x="698" y="198"/>
                </a:lnTo>
                <a:lnTo>
                  <a:pt x="706" y="192"/>
                </a:lnTo>
                <a:lnTo>
                  <a:pt x="712" y="182"/>
                </a:lnTo>
                <a:lnTo>
                  <a:pt x="716" y="174"/>
                </a:lnTo>
                <a:lnTo>
                  <a:pt x="716" y="174"/>
                </a:lnTo>
                <a:lnTo>
                  <a:pt x="700" y="180"/>
                </a:lnTo>
                <a:lnTo>
                  <a:pt x="678" y="186"/>
                </a:lnTo>
                <a:lnTo>
                  <a:pt x="654" y="186"/>
                </a:lnTo>
                <a:lnTo>
                  <a:pt x="642" y="186"/>
                </a:lnTo>
                <a:lnTo>
                  <a:pt x="632" y="184"/>
                </a:lnTo>
                <a:lnTo>
                  <a:pt x="632" y="184"/>
                </a:lnTo>
                <a:lnTo>
                  <a:pt x="628" y="166"/>
                </a:lnTo>
                <a:lnTo>
                  <a:pt x="628" y="166"/>
                </a:lnTo>
                <a:lnTo>
                  <a:pt x="618" y="142"/>
                </a:lnTo>
                <a:lnTo>
                  <a:pt x="606" y="118"/>
                </a:lnTo>
                <a:lnTo>
                  <a:pt x="590" y="96"/>
                </a:lnTo>
                <a:lnTo>
                  <a:pt x="570" y="78"/>
                </a:lnTo>
                <a:lnTo>
                  <a:pt x="548" y="64"/>
                </a:lnTo>
                <a:lnTo>
                  <a:pt x="526" y="54"/>
                </a:lnTo>
                <a:lnTo>
                  <a:pt x="514" y="50"/>
                </a:lnTo>
                <a:lnTo>
                  <a:pt x="500" y="48"/>
                </a:lnTo>
                <a:lnTo>
                  <a:pt x="488" y="46"/>
                </a:lnTo>
                <a:lnTo>
                  <a:pt x="476" y="48"/>
                </a:lnTo>
                <a:lnTo>
                  <a:pt x="476" y="48"/>
                </a:lnTo>
                <a:lnTo>
                  <a:pt x="492" y="42"/>
                </a:lnTo>
                <a:lnTo>
                  <a:pt x="492" y="42"/>
                </a:lnTo>
                <a:lnTo>
                  <a:pt x="504" y="38"/>
                </a:lnTo>
                <a:lnTo>
                  <a:pt x="520" y="34"/>
                </a:lnTo>
                <a:lnTo>
                  <a:pt x="528" y="30"/>
                </a:lnTo>
                <a:lnTo>
                  <a:pt x="534" y="26"/>
                </a:lnTo>
                <a:lnTo>
                  <a:pt x="538" y="22"/>
                </a:lnTo>
                <a:lnTo>
                  <a:pt x="536" y="16"/>
                </a:lnTo>
                <a:lnTo>
                  <a:pt x="536" y="16"/>
                </a:lnTo>
                <a:lnTo>
                  <a:pt x="536" y="14"/>
                </a:lnTo>
                <a:lnTo>
                  <a:pt x="532" y="12"/>
                </a:lnTo>
                <a:lnTo>
                  <a:pt x="524" y="12"/>
                </a:lnTo>
                <a:lnTo>
                  <a:pt x="514" y="14"/>
                </a:lnTo>
                <a:lnTo>
                  <a:pt x="504" y="16"/>
                </a:lnTo>
                <a:lnTo>
                  <a:pt x="466" y="30"/>
                </a:lnTo>
                <a:lnTo>
                  <a:pt x="466" y="30"/>
                </a:lnTo>
                <a:lnTo>
                  <a:pt x="478" y="24"/>
                </a:lnTo>
                <a:lnTo>
                  <a:pt x="490" y="18"/>
                </a:lnTo>
                <a:lnTo>
                  <a:pt x="500" y="10"/>
                </a:lnTo>
                <a:lnTo>
                  <a:pt x="504" y="6"/>
                </a:lnTo>
                <a:lnTo>
                  <a:pt x="504" y="0"/>
                </a:lnTo>
                <a:lnTo>
                  <a:pt x="504" y="0"/>
                </a:lnTo>
                <a:lnTo>
                  <a:pt x="490" y="4"/>
                </a:lnTo>
                <a:lnTo>
                  <a:pt x="474" y="10"/>
                </a:lnTo>
                <a:lnTo>
                  <a:pt x="462" y="16"/>
                </a:lnTo>
                <a:lnTo>
                  <a:pt x="448" y="26"/>
                </a:lnTo>
                <a:lnTo>
                  <a:pt x="448" y="26"/>
                </a:lnTo>
                <a:lnTo>
                  <a:pt x="456" y="16"/>
                </a:lnTo>
                <a:lnTo>
                  <a:pt x="460" y="6"/>
                </a:lnTo>
                <a:lnTo>
                  <a:pt x="460" y="6"/>
                </a:lnTo>
                <a:lnTo>
                  <a:pt x="440" y="20"/>
                </a:lnTo>
                <a:lnTo>
                  <a:pt x="422" y="38"/>
                </a:lnTo>
                <a:lnTo>
                  <a:pt x="406" y="58"/>
                </a:lnTo>
                <a:lnTo>
                  <a:pt x="392" y="80"/>
                </a:lnTo>
                <a:lnTo>
                  <a:pt x="380" y="104"/>
                </a:lnTo>
                <a:lnTo>
                  <a:pt x="368" y="128"/>
                </a:lnTo>
                <a:lnTo>
                  <a:pt x="346" y="180"/>
                </a:lnTo>
                <a:lnTo>
                  <a:pt x="346" y="180"/>
                </a:lnTo>
                <a:lnTo>
                  <a:pt x="318" y="154"/>
                </a:lnTo>
                <a:lnTo>
                  <a:pt x="304" y="144"/>
                </a:lnTo>
                <a:lnTo>
                  <a:pt x="292" y="136"/>
                </a:lnTo>
                <a:lnTo>
                  <a:pt x="292" y="136"/>
                </a:lnTo>
                <a:lnTo>
                  <a:pt x="256" y="116"/>
                </a:lnTo>
                <a:lnTo>
                  <a:pt x="214" y="98"/>
                </a:lnTo>
                <a:lnTo>
                  <a:pt x="166" y="76"/>
                </a:lnTo>
                <a:lnTo>
                  <a:pt x="108" y="54"/>
                </a:lnTo>
                <a:lnTo>
                  <a:pt x="108" y="54"/>
                </a:lnTo>
                <a:lnTo>
                  <a:pt x="108" y="66"/>
                </a:lnTo>
                <a:lnTo>
                  <a:pt x="110" y="76"/>
                </a:lnTo>
                <a:lnTo>
                  <a:pt x="114" y="88"/>
                </a:lnTo>
                <a:lnTo>
                  <a:pt x="120" y="100"/>
                </a:lnTo>
                <a:lnTo>
                  <a:pt x="128" y="112"/>
                </a:lnTo>
                <a:lnTo>
                  <a:pt x="138" y="124"/>
                </a:lnTo>
                <a:lnTo>
                  <a:pt x="152" y="134"/>
                </a:lnTo>
                <a:lnTo>
                  <a:pt x="170" y="144"/>
                </a:lnTo>
                <a:lnTo>
                  <a:pt x="170" y="144"/>
                </a:lnTo>
                <a:lnTo>
                  <a:pt x="160" y="144"/>
                </a:lnTo>
                <a:lnTo>
                  <a:pt x="148" y="146"/>
                </a:lnTo>
                <a:lnTo>
                  <a:pt x="124" y="150"/>
                </a:lnTo>
                <a:lnTo>
                  <a:pt x="124" y="150"/>
                </a:lnTo>
                <a:lnTo>
                  <a:pt x="128" y="162"/>
                </a:lnTo>
                <a:lnTo>
                  <a:pt x="132" y="172"/>
                </a:lnTo>
                <a:lnTo>
                  <a:pt x="138" y="184"/>
                </a:lnTo>
                <a:lnTo>
                  <a:pt x="146" y="194"/>
                </a:lnTo>
                <a:lnTo>
                  <a:pt x="158" y="202"/>
                </a:lnTo>
                <a:lnTo>
                  <a:pt x="170" y="210"/>
                </a:lnTo>
                <a:lnTo>
                  <a:pt x="186" y="216"/>
                </a:lnTo>
                <a:lnTo>
                  <a:pt x="206" y="222"/>
                </a:lnTo>
                <a:lnTo>
                  <a:pt x="206" y="222"/>
                </a:lnTo>
                <a:lnTo>
                  <a:pt x="188" y="224"/>
                </a:lnTo>
                <a:lnTo>
                  <a:pt x="176" y="228"/>
                </a:lnTo>
                <a:lnTo>
                  <a:pt x="166" y="234"/>
                </a:lnTo>
                <a:lnTo>
                  <a:pt x="156" y="242"/>
                </a:lnTo>
                <a:lnTo>
                  <a:pt x="156" y="242"/>
                </a:lnTo>
                <a:lnTo>
                  <a:pt x="160" y="250"/>
                </a:lnTo>
                <a:lnTo>
                  <a:pt x="168" y="258"/>
                </a:lnTo>
                <a:lnTo>
                  <a:pt x="176" y="266"/>
                </a:lnTo>
                <a:lnTo>
                  <a:pt x="186" y="274"/>
                </a:lnTo>
                <a:lnTo>
                  <a:pt x="198" y="280"/>
                </a:lnTo>
                <a:lnTo>
                  <a:pt x="212" y="284"/>
                </a:lnTo>
                <a:lnTo>
                  <a:pt x="226" y="286"/>
                </a:lnTo>
                <a:lnTo>
                  <a:pt x="244" y="284"/>
                </a:lnTo>
                <a:lnTo>
                  <a:pt x="244" y="284"/>
                </a:lnTo>
                <a:lnTo>
                  <a:pt x="236" y="290"/>
                </a:lnTo>
                <a:lnTo>
                  <a:pt x="228" y="294"/>
                </a:lnTo>
                <a:lnTo>
                  <a:pt x="222" y="300"/>
                </a:lnTo>
                <a:lnTo>
                  <a:pt x="218" y="306"/>
                </a:lnTo>
                <a:lnTo>
                  <a:pt x="216" y="310"/>
                </a:lnTo>
                <a:lnTo>
                  <a:pt x="216" y="316"/>
                </a:lnTo>
                <a:lnTo>
                  <a:pt x="216" y="322"/>
                </a:lnTo>
                <a:lnTo>
                  <a:pt x="218" y="326"/>
                </a:lnTo>
                <a:lnTo>
                  <a:pt x="226" y="336"/>
                </a:lnTo>
                <a:lnTo>
                  <a:pt x="236" y="342"/>
                </a:lnTo>
                <a:lnTo>
                  <a:pt x="250" y="346"/>
                </a:lnTo>
                <a:lnTo>
                  <a:pt x="268" y="346"/>
                </a:lnTo>
                <a:lnTo>
                  <a:pt x="268" y="346"/>
                </a:lnTo>
                <a:lnTo>
                  <a:pt x="252" y="360"/>
                </a:lnTo>
                <a:lnTo>
                  <a:pt x="236" y="372"/>
                </a:lnTo>
                <a:lnTo>
                  <a:pt x="220" y="382"/>
                </a:lnTo>
                <a:lnTo>
                  <a:pt x="202" y="390"/>
                </a:lnTo>
                <a:lnTo>
                  <a:pt x="186" y="396"/>
                </a:lnTo>
                <a:lnTo>
                  <a:pt x="168" y="400"/>
                </a:lnTo>
                <a:lnTo>
                  <a:pt x="150" y="404"/>
                </a:lnTo>
                <a:lnTo>
                  <a:pt x="130" y="404"/>
                </a:lnTo>
                <a:lnTo>
                  <a:pt x="112" y="404"/>
                </a:lnTo>
                <a:lnTo>
                  <a:pt x="94" y="400"/>
                </a:lnTo>
                <a:lnTo>
                  <a:pt x="78" y="396"/>
                </a:lnTo>
                <a:lnTo>
                  <a:pt x="60" y="392"/>
                </a:lnTo>
                <a:lnTo>
                  <a:pt x="44" y="384"/>
                </a:lnTo>
                <a:lnTo>
                  <a:pt x="28" y="376"/>
                </a:lnTo>
                <a:lnTo>
                  <a:pt x="14" y="364"/>
                </a:lnTo>
                <a:lnTo>
                  <a:pt x="0" y="354"/>
                </a:lnTo>
                <a:lnTo>
                  <a:pt x="0" y="354"/>
                </a:lnTo>
                <a:lnTo>
                  <a:pt x="18" y="376"/>
                </a:lnTo>
                <a:lnTo>
                  <a:pt x="36" y="396"/>
                </a:lnTo>
                <a:lnTo>
                  <a:pt x="56" y="414"/>
                </a:lnTo>
                <a:lnTo>
                  <a:pt x="76" y="430"/>
                </a:lnTo>
                <a:lnTo>
                  <a:pt x="98" y="444"/>
                </a:lnTo>
                <a:lnTo>
                  <a:pt x="120" y="456"/>
                </a:lnTo>
                <a:lnTo>
                  <a:pt x="144" y="468"/>
                </a:lnTo>
                <a:lnTo>
                  <a:pt x="168" y="476"/>
                </a:lnTo>
                <a:lnTo>
                  <a:pt x="192" y="484"/>
                </a:lnTo>
                <a:lnTo>
                  <a:pt x="216" y="490"/>
                </a:lnTo>
                <a:lnTo>
                  <a:pt x="240" y="494"/>
                </a:lnTo>
                <a:lnTo>
                  <a:pt x="264" y="496"/>
                </a:lnTo>
                <a:lnTo>
                  <a:pt x="290" y="496"/>
                </a:lnTo>
                <a:lnTo>
                  <a:pt x="314" y="496"/>
                </a:lnTo>
                <a:lnTo>
                  <a:pt x="338" y="492"/>
                </a:lnTo>
                <a:lnTo>
                  <a:pt x="364" y="490"/>
                </a:lnTo>
                <a:lnTo>
                  <a:pt x="386" y="484"/>
                </a:lnTo>
                <a:lnTo>
                  <a:pt x="410" y="478"/>
                </a:lnTo>
                <a:lnTo>
                  <a:pt x="434" y="470"/>
                </a:lnTo>
                <a:lnTo>
                  <a:pt x="456" y="460"/>
                </a:lnTo>
                <a:lnTo>
                  <a:pt x="476" y="450"/>
                </a:lnTo>
                <a:lnTo>
                  <a:pt x="498" y="438"/>
                </a:lnTo>
                <a:lnTo>
                  <a:pt x="518" y="424"/>
                </a:lnTo>
                <a:lnTo>
                  <a:pt x="536" y="410"/>
                </a:lnTo>
                <a:lnTo>
                  <a:pt x="554" y="396"/>
                </a:lnTo>
                <a:lnTo>
                  <a:pt x="570" y="380"/>
                </a:lnTo>
                <a:lnTo>
                  <a:pt x="584" y="362"/>
                </a:lnTo>
                <a:lnTo>
                  <a:pt x="598" y="344"/>
                </a:lnTo>
                <a:lnTo>
                  <a:pt x="610" y="324"/>
                </a:lnTo>
                <a:lnTo>
                  <a:pt x="620" y="304"/>
                </a:lnTo>
                <a:lnTo>
                  <a:pt x="628" y="284"/>
                </a:lnTo>
                <a:lnTo>
                  <a:pt x="634" y="262"/>
                </a:lnTo>
                <a:lnTo>
                  <a:pt x="634" y="262"/>
                </a:lnTo>
                <a:lnTo>
                  <a:pt x="650" y="260"/>
                </a:lnTo>
                <a:lnTo>
                  <a:pt x="664" y="258"/>
                </a:lnTo>
                <a:lnTo>
                  <a:pt x="676" y="256"/>
                </a:lnTo>
                <a:lnTo>
                  <a:pt x="688" y="252"/>
                </a:lnTo>
                <a:lnTo>
                  <a:pt x="698" y="246"/>
                </a:lnTo>
                <a:lnTo>
                  <a:pt x="706" y="242"/>
                </a:lnTo>
                <a:lnTo>
                  <a:pt x="720" y="228"/>
                </a:lnTo>
                <a:lnTo>
                  <a:pt x="720" y="228"/>
                </a:lnTo>
                <a:lnTo>
                  <a:pt x="700" y="230"/>
                </a:lnTo>
                <a:lnTo>
                  <a:pt x="678" y="230"/>
                </a:lnTo>
                <a:lnTo>
                  <a:pt x="656" y="226"/>
                </a:lnTo>
                <a:lnTo>
                  <a:pt x="638" y="220"/>
                </a:lnTo>
                <a:lnTo>
                  <a:pt x="638" y="220"/>
                </a:lnTo>
                <a:close/>
              </a:path>
            </a:pathLst>
          </a:custGeom>
          <a:solidFill>
            <a:srgbClr val="1957A3"/>
          </a:solidFill>
          <a:ln w="0">
            <a:noFill/>
            <a:prstDash val="solid"/>
            <a:round/>
            <a:headEnd/>
            <a:tailEnd/>
          </a:ln>
        </p:spPr>
        <p:txBody>
          <a:bodyPr vert="horz" wrap="square" lIns="91440" tIns="45720" rIns="91440" bIns="45720" numCol="1" anchor="t" anchorCtr="0" compatLnSpc="1">
            <a:prstTxWarp prst="textNoShape">
              <a:avLst/>
            </a:prstTxWarp>
          </a:bodyPr>
          <a:lstStyle/>
          <a:p>
            <a:pPr lvl="0"/>
            <a:endParaRPr lang="en-US" sz="4400" dirty="0"/>
          </a:p>
        </p:txBody>
      </p:sp>
      <p:sp>
        <p:nvSpPr>
          <p:cNvPr id="88" name="Oval 87"/>
          <p:cNvSpPr/>
          <p:nvPr/>
        </p:nvSpPr>
        <p:spPr>
          <a:xfrm>
            <a:off x="2581070" y="6091138"/>
            <a:ext cx="571116" cy="571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400" dirty="0"/>
          </a:p>
        </p:txBody>
      </p:sp>
      <p:sp>
        <p:nvSpPr>
          <p:cNvPr id="89" name="Freeform 626">
            <a:hlinkClick r:id="rId5"/>
          </p:cNvPr>
          <p:cNvSpPr>
            <a:spLocks noEditPoints="1"/>
          </p:cNvSpPr>
          <p:nvPr/>
        </p:nvSpPr>
        <p:spPr bwMode="auto">
          <a:xfrm>
            <a:off x="2719641" y="6229620"/>
            <a:ext cx="293941" cy="294177"/>
          </a:xfrm>
          <a:custGeom>
            <a:avLst/>
            <a:gdLst>
              <a:gd name="T0" fmla="*/ 766 w 2492"/>
              <a:gd name="T1" fmla="*/ 2115 h 2494"/>
              <a:gd name="T2" fmla="*/ 1669 w 2492"/>
              <a:gd name="T3" fmla="*/ 932 h 2494"/>
              <a:gd name="T4" fmla="*/ 1524 w 2492"/>
              <a:gd name="T5" fmla="*/ 957 h 2494"/>
              <a:gd name="T6" fmla="*/ 1402 w 2492"/>
              <a:gd name="T7" fmla="*/ 1045 h 2494"/>
              <a:gd name="T8" fmla="*/ 1362 w 2492"/>
              <a:gd name="T9" fmla="*/ 1094 h 2494"/>
              <a:gd name="T10" fmla="*/ 1349 w 2492"/>
              <a:gd name="T11" fmla="*/ 1104 h 2494"/>
              <a:gd name="T12" fmla="*/ 1344 w 2492"/>
              <a:gd name="T13" fmla="*/ 1005 h 2494"/>
              <a:gd name="T14" fmla="*/ 953 w 2492"/>
              <a:gd name="T15" fmla="*/ 2115 h 2494"/>
              <a:gd name="T16" fmla="*/ 1346 w 2492"/>
              <a:gd name="T17" fmla="*/ 2050 h 2494"/>
              <a:gd name="T18" fmla="*/ 1351 w 2492"/>
              <a:gd name="T19" fmla="*/ 1442 h 2494"/>
              <a:gd name="T20" fmla="*/ 1381 w 2492"/>
              <a:gd name="T21" fmla="*/ 1333 h 2494"/>
              <a:gd name="T22" fmla="*/ 1451 w 2492"/>
              <a:gd name="T23" fmla="*/ 1255 h 2494"/>
              <a:gd name="T24" fmla="*/ 1551 w 2492"/>
              <a:gd name="T25" fmla="*/ 1232 h 2494"/>
              <a:gd name="T26" fmla="*/ 1648 w 2492"/>
              <a:gd name="T27" fmla="*/ 1264 h 2494"/>
              <a:gd name="T28" fmla="*/ 1704 w 2492"/>
              <a:gd name="T29" fmla="*/ 1353 h 2494"/>
              <a:gd name="T30" fmla="*/ 1719 w 2492"/>
              <a:gd name="T31" fmla="*/ 1516 h 2494"/>
              <a:gd name="T32" fmla="*/ 2110 w 2492"/>
              <a:gd name="T33" fmla="*/ 2115 h 2494"/>
              <a:gd name="T34" fmla="*/ 2113 w 2492"/>
              <a:gd name="T35" fmla="*/ 1761 h 2494"/>
              <a:gd name="T36" fmla="*/ 2099 w 2492"/>
              <a:gd name="T37" fmla="*/ 1312 h 2494"/>
              <a:gd name="T38" fmla="*/ 2052 w 2492"/>
              <a:gd name="T39" fmla="*/ 1147 h 2494"/>
              <a:gd name="T40" fmla="*/ 1963 w 2492"/>
              <a:gd name="T41" fmla="*/ 1029 h 2494"/>
              <a:gd name="T42" fmla="*/ 1829 w 2492"/>
              <a:gd name="T43" fmla="*/ 956 h 2494"/>
              <a:gd name="T44" fmla="*/ 1669 w 2492"/>
              <a:gd name="T45" fmla="*/ 932 h 2494"/>
              <a:gd name="T46" fmla="*/ 483 w 2492"/>
              <a:gd name="T47" fmla="*/ 426 h 2494"/>
              <a:gd name="T48" fmla="*/ 391 w 2492"/>
              <a:gd name="T49" fmla="*/ 496 h 2494"/>
              <a:gd name="T50" fmla="*/ 356 w 2492"/>
              <a:gd name="T51" fmla="*/ 610 h 2494"/>
              <a:gd name="T52" fmla="*/ 391 w 2492"/>
              <a:gd name="T53" fmla="*/ 722 h 2494"/>
              <a:gd name="T54" fmla="*/ 481 w 2492"/>
              <a:gd name="T55" fmla="*/ 792 h 2494"/>
              <a:gd name="T56" fmla="*/ 610 w 2492"/>
              <a:gd name="T57" fmla="*/ 803 h 2494"/>
              <a:gd name="T58" fmla="*/ 718 w 2492"/>
              <a:gd name="T59" fmla="*/ 752 h 2494"/>
              <a:gd name="T60" fmla="*/ 775 w 2492"/>
              <a:gd name="T61" fmla="*/ 652 h 2494"/>
              <a:gd name="T62" fmla="*/ 764 w 2492"/>
              <a:gd name="T63" fmla="*/ 531 h 2494"/>
              <a:gd name="T64" fmla="*/ 690 w 2492"/>
              <a:gd name="T65" fmla="*/ 443 h 2494"/>
              <a:gd name="T66" fmla="*/ 569 w 2492"/>
              <a:gd name="T67" fmla="*/ 412 h 2494"/>
              <a:gd name="T68" fmla="*/ 2071 w 2492"/>
              <a:gd name="T69" fmla="*/ 3 h 2494"/>
              <a:gd name="T70" fmla="*/ 2144 w 2492"/>
              <a:gd name="T71" fmla="*/ 20 h 2494"/>
              <a:gd name="T72" fmla="*/ 2296 w 2492"/>
              <a:gd name="T73" fmla="*/ 90 h 2494"/>
              <a:gd name="T74" fmla="*/ 2409 w 2492"/>
              <a:gd name="T75" fmla="*/ 211 h 2494"/>
              <a:gd name="T76" fmla="*/ 2468 w 2492"/>
              <a:gd name="T77" fmla="*/ 345 h 2494"/>
              <a:gd name="T78" fmla="*/ 2492 w 2492"/>
              <a:gd name="T79" fmla="*/ 2064 h 2494"/>
              <a:gd name="T80" fmla="*/ 2482 w 2492"/>
              <a:gd name="T81" fmla="*/ 2087 h 2494"/>
              <a:gd name="T82" fmla="*/ 2430 w 2492"/>
              <a:gd name="T83" fmla="*/ 2252 h 2494"/>
              <a:gd name="T84" fmla="*/ 2326 w 2492"/>
              <a:gd name="T85" fmla="*/ 2379 h 2494"/>
              <a:gd name="T86" fmla="*/ 2188 w 2492"/>
              <a:gd name="T87" fmla="*/ 2457 h 2494"/>
              <a:gd name="T88" fmla="*/ 2063 w 2492"/>
              <a:gd name="T89" fmla="*/ 2494 h 2494"/>
              <a:gd name="T90" fmla="*/ 413 w 2492"/>
              <a:gd name="T91" fmla="*/ 2488 h 2494"/>
              <a:gd name="T92" fmla="*/ 292 w 2492"/>
              <a:gd name="T93" fmla="*/ 2456 h 2494"/>
              <a:gd name="T94" fmla="*/ 153 w 2492"/>
              <a:gd name="T95" fmla="*/ 2368 h 2494"/>
              <a:gd name="T96" fmla="*/ 52 w 2492"/>
              <a:gd name="T97" fmla="*/ 2230 h 2494"/>
              <a:gd name="T98" fmla="*/ 11 w 2492"/>
              <a:gd name="T99" fmla="*/ 2107 h 2494"/>
              <a:gd name="T100" fmla="*/ 3 w 2492"/>
              <a:gd name="T101" fmla="*/ 421 h 2494"/>
              <a:gd name="T102" fmla="*/ 19 w 2492"/>
              <a:gd name="T103" fmla="*/ 348 h 2494"/>
              <a:gd name="T104" fmla="*/ 89 w 2492"/>
              <a:gd name="T105" fmla="*/ 195 h 2494"/>
              <a:gd name="T106" fmla="*/ 211 w 2492"/>
              <a:gd name="T107" fmla="*/ 81 h 2494"/>
              <a:gd name="T108" fmla="*/ 345 w 2492"/>
              <a:gd name="T109" fmla="*/ 23 h 2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492" h="2494">
                <a:moveTo>
                  <a:pt x="383" y="959"/>
                </a:moveTo>
                <a:lnTo>
                  <a:pt x="383" y="2115"/>
                </a:lnTo>
                <a:lnTo>
                  <a:pt x="766" y="2115"/>
                </a:lnTo>
                <a:lnTo>
                  <a:pt x="766" y="959"/>
                </a:lnTo>
                <a:lnTo>
                  <a:pt x="383" y="959"/>
                </a:lnTo>
                <a:close/>
                <a:moveTo>
                  <a:pt x="1669" y="932"/>
                </a:moveTo>
                <a:lnTo>
                  <a:pt x="1619" y="935"/>
                </a:lnTo>
                <a:lnTo>
                  <a:pt x="1570" y="943"/>
                </a:lnTo>
                <a:lnTo>
                  <a:pt x="1524" y="957"/>
                </a:lnTo>
                <a:lnTo>
                  <a:pt x="1481" y="980"/>
                </a:lnTo>
                <a:lnTo>
                  <a:pt x="1440" y="1008"/>
                </a:lnTo>
                <a:lnTo>
                  <a:pt x="1402" y="1045"/>
                </a:lnTo>
                <a:lnTo>
                  <a:pt x="1367" y="1089"/>
                </a:lnTo>
                <a:lnTo>
                  <a:pt x="1363" y="1091"/>
                </a:lnTo>
                <a:lnTo>
                  <a:pt x="1362" y="1094"/>
                </a:lnTo>
                <a:lnTo>
                  <a:pt x="1359" y="1096"/>
                </a:lnTo>
                <a:lnTo>
                  <a:pt x="1355" y="1100"/>
                </a:lnTo>
                <a:lnTo>
                  <a:pt x="1349" y="1104"/>
                </a:lnTo>
                <a:lnTo>
                  <a:pt x="1344" y="1110"/>
                </a:lnTo>
                <a:lnTo>
                  <a:pt x="1344" y="1056"/>
                </a:lnTo>
                <a:lnTo>
                  <a:pt x="1344" y="1005"/>
                </a:lnTo>
                <a:lnTo>
                  <a:pt x="1344" y="959"/>
                </a:lnTo>
                <a:lnTo>
                  <a:pt x="953" y="959"/>
                </a:lnTo>
                <a:lnTo>
                  <a:pt x="953" y="2115"/>
                </a:lnTo>
                <a:lnTo>
                  <a:pt x="1346" y="2115"/>
                </a:lnTo>
                <a:lnTo>
                  <a:pt x="1346" y="2080"/>
                </a:lnTo>
                <a:lnTo>
                  <a:pt x="1346" y="2050"/>
                </a:lnTo>
                <a:lnTo>
                  <a:pt x="1346" y="1765"/>
                </a:lnTo>
                <a:lnTo>
                  <a:pt x="1348" y="1481"/>
                </a:lnTo>
                <a:lnTo>
                  <a:pt x="1351" y="1442"/>
                </a:lnTo>
                <a:lnTo>
                  <a:pt x="1357" y="1404"/>
                </a:lnTo>
                <a:lnTo>
                  <a:pt x="1367" y="1368"/>
                </a:lnTo>
                <a:lnTo>
                  <a:pt x="1381" y="1333"/>
                </a:lnTo>
                <a:lnTo>
                  <a:pt x="1400" y="1301"/>
                </a:lnTo>
                <a:lnTo>
                  <a:pt x="1424" y="1275"/>
                </a:lnTo>
                <a:lnTo>
                  <a:pt x="1451" y="1255"/>
                </a:lnTo>
                <a:lnTo>
                  <a:pt x="1481" y="1242"/>
                </a:lnTo>
                <a:lnTo>
                  <a:pt x="1514" y="1234"/>
                </a:lnTo>
                <a:lnTo>
                  <a:pt x="1551" y="1232"/>
                </a:lnTo>
                <a:lnTo>
                  <a:pt x="1589" y="1237"/>
                </a:lnTo>
                <a:lnTo>
                  <a:pt x="1621" y="1247"/>
                </a:lnTo>
                <a:lnTo>
                  <a:pt x="1648" y="1264"/>
                </a:lnTo>
                <a:lnTo>
                  <a:pt x="1672" y="1288"/>
                </a:lnTo>
                <a:lnTo>
                  <a:pt x="1689" y="1317"/>
                </a:lnTo>
                <a:lnTo>
                  <a:pt x="1704" y="1353"/>
                </a:lnTo>
                <a:lnTo>
                  <a:pt x="1711" y="1395"/>
                </a:lnTo>
                <a:lnTo>
                  <a:pt x="1718" y="1455"/>
                </a:lnTo>
                <a:lnTo>
                  <a:pt x="1719" y="1516"/>
                </a:lnTo>
                <a:lnTo>
                  <a:pt x="1721" y="2061"/>
                </a:lnTo>
                <a:lnTo>
                  <a:pt x="1721" y="2115"/>
                </a:lnTo>
                <a:lnTo>
                  <a:pt x="2110" y="2115"/>
                </a:lnTo>
                <a:lnTo>
                  <a:pt x="2112" y="2096"/>
                </a:lnTo>
                <a:lnTo>
                  <a:pt x="2112" y="2079"/>
                </a:lnTo>
                <a:lnTo>
                  <a:pt x="2113" y="1761"/>
                </a:lnTo>
                <a:lnTo>
                  <a:pt x="2112" y="1441"/>
                </a:lnTo>
                <a:lnTo>
                  <a:pt x="2109" y="1377"/>
                </a:lnTo>
                <a:lnTo>
                  <a:pt x="2099" y="1312"/>
                </a:lnTo>
                <a:lnTo>
                  <a:pt x="2086" y="1250"/>
                </a:lnTo>
                <a:lnTo>
                  <a:pt x="2072" y="1196"/>
                </a:lnTo>
                <a:lnTo>
                  <a:pt x="2052" y="1147"/>
                </a:lnTo>
                <a:lnTo>
                  <a:pt x="2026" y="1102"/>
                </a:lnTo>
                <a:lnTo>
                  <a:pt x="1996" y="1062"/>
                </a:lnTo>
                <a:lnTo>
                  <a:pt x="1963" y="1029"/>
                </a:lnTo>
                <a:lnTo>
                  <a:pt x="1923" y="999"/>
                </a:lnTo>
                <a:lnTo>
                  <a:pt x="1878" y="975"/>
                </a:lnTo>
                <a:lnTo>
                  <a:pt x="1829" y="956"/>
                </a:lnTo>
                <a:lnTo>
                  <a:pt x="1773" y="943"/>
                </a:lnTo>
                <a:lnTo>
                  <a:pt x="1721" y="935"/>
                </a:lnTo>
                <a:lnTo>
                  <a:pt x="1669" y="932"/>
                </a:lnTo>
                <a:close/>
                <a:moveTo>
                  <a:pt x="569" y="412"/>
                </a:moveTo>
                <a:lnTo>
                  <a:pt x="524" y="415"/>
                </a:lnTo>
                <a:lnTo>
                  <a:pt x="483" y="426"/>
                </a:lnTo>
                <a:lnTo>
                  <a:pt x="447" y="443"/>
                </a:lnTo>
                <a:lnTo>
                  <a:pt x="416" y="467"/>
                </a:lnTo>
                <a:lnTo>
                  <a:pt x="391" y="496"/>
                </a:lnTo>
                <a:lnTo>
                  <a:pt x="372" y="531"/>
                </a:lnTo>
                <a:lnTo>
                  <a:pt x="361" y="569"/>
                </a:lnTo>
                <a:lnTo>
                  <a:pt x="356" y="610"/>
                </a:lnTo>
                <a:lnTo>
                  <a:pt x="361" y="652"/>
                </a:lnTo>
                <a:lnTo>
                  <a:pt x="372" y="688"/>
                </a:lnTo>
                <a:lnTo>
                  <a:pt x="391" y="722"/>
                </a:lnTo>
                <a:lnTo>
                  <a:pt x="415" y="750"/>
                </a:lnTo>
                <a:lnTo>
                  <a:pt x="447" y="774"/>
                </a:lnTo>
                <a:lnTo>
                  <a:pt x="481" y="792"/>
                </a:lnTo>
                <a:lnTo>
                  <a:pt x="521" y="803"/>
                </a:lnTo>
                <a:lnTo>
                  <a:pt x="566" y="808"/>
                </a:lnTo>
                <a:lnTo>
                  <a:pt x="610" y="803"/>
                </a:lnTo>
                <a:lnTo>
                  <a:pt x="652" y="793"/>
                </a:lnTo>
                <a:lnTo>
                  <a:pt x="688" y="776"/>
                </a:lnTo>
                <a:lnTo>
                  <a:pt x="718" y="752"/>
                </a:lnTo>
                <a:lnTo>
                  <a:pt x="745" y="723"/>
                </a:lnTo>
                <a:lnTo>
                  <a:pt x="764" y="690"/>
                </a:lnTo>
                <a:lnTo>
                  <a:pt x="775" y="652"/>
                </a:lnTo>
                <a:lnTo>
                  <a:pt x="780" y="610"/>
                </a:lnTo>
                <a:lnTo>
                  <a:pt x="775" y="569"/>
                </a:lnTo>
                <a:lnTo>
                  <a:pt x="764" y="531"/>
                </a:lnTo>
                <a:lnTo>
                  <a:pt x="745" y="496"/>
                </a:lnTo>
                <a:lnTo>
                  <a:pt x="721" y="467"/>
                </a:lnTo>
                <a:lnTo>
                  <a:pt x="690" y="443"/>
                </a:lnTo>
                <a:lnTo>
                  <a:pt x="653" y="426"/>
                </a:lnTo>
                <a:lnTo>
                  <a:pt x="613" y="415"/>
                </a:lnTo>
                <a:lnTo>
                  <a:pt x="569" y="412"/>
                </a:lnTo>
                <a:close/>
                <a:moveTo>
                  <a:pt x="427" y="0"/>
                </a:moveTo>
                <a:lnTo>
                  <a:pt x="2063" y="0"/>
                </a:lnTo>
                <a:lnTo>
                  <a:pt x="2071" y="3"/>
                </a:lnTo>
                <a:lnTo>
                  <a:pt x="2077" y="6"/>
                </a:lnTo>
                <a:lnTo>
                  <a:pt x="2085" y="9"/>
                </a:lnTo>
                <a:lnTo>
                  <a:pt x="2144" y="20"/>
                </a:lnTo>
                <a:lnTo>
                  <a:pt x="2199" y="38"/>
                </a:lnTo>
                <a:lnTo>
                  <a:pt x="2250" y="60"/>
                </a:lnTo>
                <a:lnTo>
                  <a:pt x="2296" y="90"/>
                </a:lnTo>
                <a:lnTo>
                  <a:pt x="2338" y="125"/>
                </a:lnTo>
                <a:lnTo>
                  <a:pt x="2376" y="165"/>
                </a:lnTo>
                <a:lnTo>
                  <a:pt x="2409" y="211"/>
                </a:lnTo>
                <a:lnTo>
                  <a:pt x="2439" y="264"/>
                </a:lnTo>
                <a:lnTo>
                  <a:pt x="2455" y="303"/>
                </a:lnTo>
                <a:lnTo>
                  <a:pt x="2468" y="345"/>
                </a:lnTo>
                <a:lnTo>
                  <a:pt x="2479" y="386"/>
                </a:lnTo>
                <a:lnTo>
                  <a:pt x="2492" y="429"/>
                </a:lnTo>
                <a:lnTo>
                  <a:pt x="2492" y="2064"/>
                </a:lnTo>
                <a:lnTo>
                  <a:pt x="2487" y="2072"/>
                </a:lnTo>
                <a:lnTo>
                  <a:pt x="2485" y="2080"/>
                </a:lnTo>
                <a:lnTo>
                  <a:pt x="2482" y="2087"/>
                </a:lnTo>
                <a:lnTo>
                  <a:pt x="2471" y="2146"/>
                </a:lnTo>
                <a:lnTo>
                  <a:pt x="2454" y="2201"/>
                </a:lnTo>
                <a:lnTo>
                  <a:pt x="2430" y="2252"/>
                </a:lnTo>
                <a:lnTo>
                  <a:pt x="2401" y="2298"/>
                </a:lnTo>
                <a:lnTo>
                  <a:pt x="2366" y="2341"/>
                </a:lnTo>
                <a:lnTo>
                  <a:pt x="2326" y="2379"/>
                </a:lnTo>
                <a:lnTo>
                  <a:pt x="2279" y="2413"/>
                </a:lnTo>
                <a:lnTo>
                  <a:pt x="2228" y="2442"/>
                </a:lnTo>
                <a:lnTo>
                  <a:pt x="2188" y="2457"/>
                </a:lnTo>
                <a:lnTo>
                  <a:pt x="2147" y="2470"/>
                </a:lnTo>
                <a:lnTo>
                  <a:pt x="2104" y="2481"/>
                </a:lnTo>
                <a:lnTo>
                  <a:pt x="2063" y="2494"/>
                </a:lnTo>
                <a:lnTo>
                  <a:pt x="427" y="2494"/>
                </a:lnTo>
                <a:lnTo>
                  <a:pt x="421" y="2491"/>
                </a:lnTo>
                <a:lnTo>
                  <a:pt x="413" y="2488"/>
                </a:lnTo>
                <a:lnTo>
                  <a:pt x="405" y="2486"/>
                </a:lnTo>
                <a:lnTo>
                  <a:pt x="346" y="2473"/>
                </a:lnTo>
                <a:lnTo>
                  <a:pt x="292" y="2456"/>
                </a:lnTo>
                <a:lnTo>
                  <a:pt x="242" y="2434"/>
                </a:lnTo>
                <a:lnTo>
                  <a:pt x="195" y="2403"/>
                </a:lnTo>
                <a:lnTo>
                  <a:pt x="153" y="2368"/>
                </a:lnTo>
                <a:lnTo>
                  <a:pt x="114" y="2329"/>
                </a:lnTo>
                <a:lnTo>
                  <a:pt x="81" y="2282"/>
                </a:lnTo>
                <a:lnTo>
                  <a:pt x="52" y="2230"/>
                </a:lnTo>
                <a:lnTo>
                  <a:pt x="35" y="2190"/>
                </a:lnTo>
                <a:lnTo>
                  <a:pt x="22" y="2149"/>
                </a:lnTo>
                <a:lnTo>
                  <a:pt x="11" y="2107"/>
                </a:lnTo>
                <a:lnTo>
                  <a:pt x="0" y="2064"/>
                </a:lnTo>
                <a:lnTo>
                  <a:pt x="0" y="429"/>
                </a:lnTo>
                <a:lnTo>
                  <a:pt x="3" y="421"/>
                </a:lnTo>
                <a:lnTo>
                  <a:pt x="6" y="413"/>
                </a:lnTo>
                <a:lnTo>
                  <a:pt x="8" y="407"/>
                </a:lnTo>
                <a:lnTo>
                  <a:pt x="19" y="348"/>
                </a:lnTo>
                <a:lnTo>
                  <a:pt x="37" y="292"/>
                </a:lnTo>
                <a:lnTo>
                  <a:pt x="60" y="241"/>
                </a:lnTo>
                <a:lnTo>
                  <a:pt x="89" y="195"/>
                </a:lnTo>
                <a:lnTo>
                  <a:pt x="124" y="152"/>
                </a:lnTo>
                <a:lnTo>
                  <a:pt x="165" y="114"/>
                </a:lnTo>
                <a:lnTo>
                  <a:pt x="211" y="81"/>
                </a:lnTo>
                <a:lnTo>
                  <a:pt x="264" y="52"/>
                </a:lnTo>
                <a:lnTo>
                  <a:pt x="304" y="36"/>
                </a:lnTo>
                <a:lnTo>
                  <a:pt x="345" y="23"/>
                </a:lnTo>
                <a:lnTo>
                  <a:pt x="386" y="12"/>
                </a:lnTo>
                <a:lnTo>
                  <a:pt x="427" y="0"/>
                </a:lnTo>
                <a:close/>
              </a:path>
            </a:pathLst>
          </a:custGeom>
          <a:solidFill>
            <a:srgbClr val="1957A3"/>
          </a:solidFill>
          <a:ln w="0">
            <a:noFill/>
            <a:prstDash val="solid"/>
            <a:round/>
            <a:headEnd/>
            <a:tailEnd/>
          </a:ln>
        </p:spPr>
        <p:txBody>
          <a:bodyPr vert="horz" wrap="square" lIns="91440" tIns="45720" rIns="91440" bIns="45720" numCol="1" anchor="t" anchorCtr="0" compatLnSpc="1">
            <a:prstTxWarp prst="textNoShape">
              <a:avLst/>
            </a:prstTxWarp>
          </a:bodyPr>
          <a:lstStyle/>
          <a:p>
            <a:pPr lvl="0"/>
            <a:endParaRPr lang="en-US" sz="4400" dirty="0"/>
          </a:p>
        </p:txBody>
      </p:sp>
      <p:sp>
        <p:nvSpPr>
          <p:cNvPr id="86" name="Oval 85"/>
          <p:cNvSpPr/>
          <p:nvPr/>
        </p:nvSpPr>
        <p:spPr>
          <a:xfrm>
            <a:off x="1843768" y="6091135"/>
            <a:ext cx="571116" cy="57111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400" dirty="0"/>
          </a:p>
        </p:txBody>
      </p:sp>
      <p:sp>
        <p:nvSpPr>
          <p:cNvPr id="87" name="Freeform 86">
            <a:hlinkClick r:id="rId6"/>
          </p:cNvPr>
          <p:cNvSpPr>
            <a:spLocks noEditPoints="1"/>
          </p:cNvSpPr>
          <p:nvPr/>
        </p:nvSpPr>
        <p:spPr bwMode="auto">
          <a:xfrm>
            <a:off x="1987503" y="6232755"/>
            <a:ext cx="283658" cy="287874"/>
          </a:xfrm>
          <a:custGeom>
            <a:avLst/>
            <a:gdLst>
              <a:gd name="T0" fmla="*/ 898 w 3629"/>
              <a:gd name="T1" fmla="*/ 2249 h 3684"/>
              <a:gd name="T2" fmla="*/ 767 w 3629"/>
              <a:gd name="T3" fmla="*/ 2423 h 3684"/>
              <a:gd name="T4" fmla="*/ 784 w 3629"/>
              <a:gd name="T5" fmla="*/ 2649 h 3684"/>
              <a:gd name="T6" fmla="*/ 936 w 3629"/>
              <a:gd name="T7" fmla="*/ 2802 h 3684"/>
              <a:gd name="T8" fmla="*/ 2596 w 3629"/>
              <a:gd name="T9" fmla="*/ 2828 h 3684"/>
              <a:gd name="T10" fmla="*/ 2787 w 3629"/>
              <a:gd name="T11" fmla="*/ 2722 h 3684"/>
              <a:gd name="T12" fmla="*/ 2865 w 3629"/>
              <a:gd name="T13" fmla="*/ 2515 h 3684"/>
              <a:gd name="T14" fmla="*/ 2787 w 3629"/>
              <a:gd name="T15" fmla="*/ 2307 h 3684"/>
              <a:gd name="T16" fmla="*/ 2596 w 3629"/>
              <a:gd name="T17" fmla="*/ 2201 h 3684"/>
              <a:gd name="T18" fmla="*/ 1112 w 3629"/>
              <a:gd name="T19" fmla="*/ 750 h 3684"/>
              <a:gd name="T20" fmla="*/ 918 w 3629"/>
              <a:gd name="T21" fmla="*/ 853 h 3684"/>
              <a:gd name="T22" fmla="*/ 838 w 3629"/>
              <a:gd name="T23" fmla="*/ 1059 h 3684"/>
              <a:gd name="T24" fmla="*/ 913 w 3629"/>
              <a:gd name="T25" fmla="*/ 1268 h 3684"/>
              <a:gd name="T26" fmla="*/ 1102 w 3629"/>
              <a:gd name="T27" fmla="*/ 1377 h 3684"/>
              <a:gd name="T28" fmla="*/ 1208 w 3629"/>
              <a:gd name="T29" fmla="*/ 1380 h 3684"/>
              <a:gd name="T30" fmla="*/ 1401 w 3629"/>
              <a:gd name="T31" fmla="*/ 1380 h 3684"/>
              <a:gd name="T32" fmla="*/ 1640 w 3629"/>
              <a:gd name="T33" fmla="*/ 1380 h 3684"/>
              <a:gd name="T34" fmla="*/ 1833 w 3629"/>
              <a:gd name="T35" fmla="*/ 1380 h 3684"/>
              <a:gd name="T36" fmla="*/ 1935 w 3629"/>
              <a:gd name="T37" fmla="*/ 1378 h 3684"/>
              <a:gd name="T38" fmla="*/ 2115 w 3629"/>
              <a:gd name="T39" fmla="*/ 1295 h 3684"/>
              <a:gd name="T40" fmla="*/ 2205 w 3629"/>
              <a:gd name="T41" fmla="*/ 1123 h 3684"/>
              <a:gd name="T42" fmla="*/ 2168 w 3629"/>
              <a:gd name="T43" fmla="*/ 917 h 3684"/>
              <a:gd name="T44" fmla="*/ 2021 w 3629"/>
              <a:gd name="T45" fmla="*/ 775 h 3684"/>
              <a:gd name="T46" fmla="*/ 1954 w 3629"/>
              <a:gd name="T47" fmla="*/ 0 h 3684"/>
              <a:gd name="T48" fmla="*/ 2281 w 3629"/>
              <a:gd name="T49" fmla="*/ 54 h 3684"/>
              <a:gd name="T50" fmla="*/ 2608 w 3629"/>
              <a:gd name="T51" fmla="*/ 232 h 3684"/>
              <a:gd name="T52" fmla="*/ 2834 w 3629"/>
              <a:gd name="T53" fmla="*/ 513 h 3684"/>
              <a:gd name="T54" fmla="*/ 2936 w 3629"/>
              <a:gd name="T55" fmla="*/ 880 h 3684"/>
              <a:gd name="T56" fmla="*/ 2938 w 3629"/>
              <a:gd name="T57" fmla="*/ 1273 h 3684"/>
              <a:gd name="T58" fmla="*/ 3050 w 3629"/>
              <a:gd name="T59" fmla="*/ 1427 h 3684"/>
              <a:gd name="T60" fmla="*/ 3285 w 3629"/>
              <a:gd name="T61" fmla="*/ 1490 h 3684"/>
              <a:gd name="T62" fmla="*/ 3490 w 3629"/>
              <a:gd name="T63" fmla="*/ 1652 h 3684"/>
              <a:gd name="T64" fmla="*/ 3603 w 3629"/>
              <a:gd name="T65" fmla="*/ 1910 h 3684"/>
              <a:gd name="T66" fmla="*/ 3627 w 3629"/>
              <a:gd name="T67" fmla="*/ 2225 h 3684"/>
              <a:gd name="T68" fmla="*/ 3628 w 3629"/>
              <a:gd name="T69" fmla="*/ 2393 h 3684"/>
              <a:gd name="T70" fmla="*/ 3629 w 3629"/>
              <a:gd name="T71" fmla="*/ 2493 h 3684"/>
              <a:gd name="T72" fmla="*/ 3583 w 3629"/>
              <a:gd name="T73" fmla="*/ 2861 h 3684"/>
              <a:gd name="T74" fmla="*/ 3414 w 3629"/>
              <a:gd name="T75" fmla="*/ 3236 h 3684"/>
              <a:gd name="T76" fmla="*/ 3129 w 3629"/>
              <a:gd name="T77" fmla="*/ 3508 h 3684"/>
              <a:gd name="T78" fmla="*/ 2749 w 3629"/>
              <a:gd name="T79" fmla="*/ 3657 h 3684"/>
              <a:gd name="T80" fmla="*/ 1134 w 3629"/>
              <a:gd name="T81" fmla="*/ 3684 h 3684"/>
              <a:gd name="T82" fmla="*/ 705 w 3629"/>
              <a:gd name="T83" fmla="*/ 3629 h 3684"/>
              <a:gd name="T84" fmla="*/ 370 w 3629"/>
              <a:gd name="T85" fmla="*/ 3462 h 3684"/>
              <a:gd name="T86" fmla="*/ 138 w 3629"/>
              <a:gd name="T87" fmla="*/ 3191 h 3684"/>
              <a:gd name="T88" fmla="*/ 24 w 3629"/>
              <a:gd name="T89" fmla="*/ 2830 h 3684"/>
              <a:gd name="T90" fmla="*/ 0 w 3629"/>
              <a:gd name="T91" fmla="*/ 2426 h 3684"/>
              <a:gd name="T92" fmla="*/ 28 w 3629"/>
              <a:gd name="T93" fmla="*/ 780 h 3684"/>
              <a:gd name="T94" fmla="*/ 131 w 3629"/>
              <a:gd name="T95" fmla="*/ 512 h 3684"/>
              <a:gd name="T96" fmla="*/ 262 w 3629"/>
              <a:gd name="T97" fmla="*/ 328 h 3684"/>
              <a:gd name="T98" fmla="*/ 524 w 3629"/>
              <a:gd name="T99" fmla="*/ 122 h 3684"/>
              <a:gd name="T100" fmla="*/ 902 w 3629"/>
              <a:gd name="T101" fmla="*/ 11 h 3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629" h="3684">
                <a:moveTo>
                  <a:pt x="1070" y="2198"/>
                </a:moveTo>
                <a:lnTo>
                  <a:pt x="1024" y="2201"/>
                </a:lnTo>
                <a:lnTo>
                  <a:pt x="978" y="2212"/>
                </a:lnTo>
                <a:lnTo>
                  <a:pt x="936" y="2228"/>
                </a:lnTo>
                <a:lnTo>
                  <a:pt x="898" y="2249"/>
                </a:lnTo>
                <a:lnTo>
                  <a:pt x="863" y="2275"/>
                </a:lnTo>
                <a:lnTo>
                  <a:pt x="831" y="2307"/>
                </a:lnTo>
                <a:lnTo>
                  <a:pt x="805" y="2342"/>
                </a:lnTo>
                <a:lnTo>
                  <a:pt x="784" y="2381"/>
                </a:lnTo>
                <a:lnTo>
                  <a:pt x="767" y="2423"/>
                </a:lnTo>
                <a:lnTo>
                  <a:pt x="758" y="2468"/>
                </a:lnTo>
                <a:lnTo>
                  <a:pt x="754" y="2515"/>
                </a:lnTo>
                <a:lnTo>
                  <a:pt x="758" y="2561"/>
                </a:lnTo>
                <a:lnTo>
                  <a:pt x="767" y="2607"/>
                </a:lnTo>
                <a:lnTo>
                  <a:pt x="784" y="2649"/>
                </a:lnTo>
                <a:lnTo>
                  <a:pt x="805" y="2687"/>
                </a:lnTo>
                <a:lnTo>
                  <a:pt x="831" y="2722"/>
                </a:lnTo>
                <a:lnTo>
                  <a:pt x="863" y="2754"/>
                </a:lnTo>
                <a:lnTo>
                  <a:pt x="898" y="2780"/>
                </a:lnTo>
                <a:lnTo>
                  <a:pt x="936" y="2802"/>
                </a:lnTo>
                <a:lnTo>
                  <a:pt x="978" y="2818"/>
                </a:lnTo>
                <a:lnTo>
                  <a:pt x="1024" y="2828"/>
                </a:lnTo>
                <a:lnTo>
                  <a:pt x="1070" y="2831"/>
                </a:lnTo>
                <a:lnTo>
                  <a:pt x="2549" y="2831"/>
                </a:lnTo>
                <a:lnTo>
                  <a:pt x="2596" y="2828"/>
                </a:lnTo>
                <a:lnTo>
                  <a:pt x="2640" y="2818"/>
                </a:lnTo>
                <a:lnTo>
                  <a:pt x="2681" y="2802"/>
                </a:lnTo>
                <a:lnTo>
                  <a:pt x="2721" y="2780"/>
                </a:lnTo>
                <a:lnTo>
                  <a:pt x="2756" y="2754"/>
                </a:lnTo>
                <a:lnTo>
                  <a:pt x="2787" y="2722"/>
                </a:lnTo>
                <a:lnTo>
                  <a:pt x="2814" y="2687"/>
                </a:lnTo>
                <a:lnTo>
                  <a:pt x="2835" y="2649"/>
                </a:lnTo>
                <a:lnTo>
                  <a:pt x="2851" y="2607"/>
                </a:lnTo>
                <a:lnTo>
                  <a:pt x="2861" y="2561"/>
                </a:lnTo>
                <a:lnTo>
                  <a:pt x="2865" y="2515"/>
                </a:lnTo>
                <a:lnTo>
                  <a:pt x="2861" y="2468"/>
                </a:lnTo>
                <a:lnTo>
                  <a:pt x="2851" y="2423"/>
                </a:lnTo>
                <a:lnTo>
                  <a:pt x="2835" y="2381"/>
                </a:lnTo>
                <a:lnTo>
                  <a:pt x="2814" y="2342"/>
                </a:lnTo>
                <a:lnTo>
                  <a:pt x="2787" y="2307"/>
                </a:lnTo>
                <a:lnTo>
                  <a:pt x="2756" y="2275"/>
                </a:lnTo>
                <a:lnTo>
                  <a:pt x="2721" y="2249"/>
                </a:lnTo>
                <a:lnTo>
                  <a:pt x="2681" y="2228"/>
                </a:lnTo>
                <a:lnTo>
                  <a:pt x="2640" y="2212"/>
                </a:lnTo>
                <a:lnTo>
                  <a:pt x="2596" y="2201"/>
                </a:lnTo>
                <a:lnTo>
                  <a:pt x="2549" y="2198"/>
                </a:lnTo>
                <a:lnTo>
                  <a:pt x="1070" y="2198"/>
                </a:lnTo>
                <a:close/>
                <a:moveTo>
                  <a:pt x="1898" y="746"/>
                </a:moveTo>
                <a:lnTo>
                  <a:pt x="1158" y="747"/>
                </a:lnTo>
                <a:lnTo>
                  <a:pt x="1112" y="750"/>
                </a:lnTo>
                <a:lnTo>
                  <a:pt x="1068" y="759"/>
                </a:lnTo>
                <a:lnTo>
                  <a:pt x="1025" y="775"/>
                </a:lnTo>
                <a:lnTo>
                  <a:pt x="986" y="796"/>
                </a:lnTo>
                <a:lnTo>
                  <a:pt x="950" y="822"/>
                </a:lnTo>
                <a:lnTo>
                  <a:pt x="918" y="853"/>
                </a:lnTo>
                <a:lnTo>
                  <a:pt x="891" y="888"/>
                </a:lnTo>
                <a:lnTo>
                  <a:pt x="870" y="926"/>
                </a:lnTo>
                <a:lnTo>
                  <a:pt x="853" y="967"/>
                </a:lnTo>
                <a:lnTo>
                  <a:pt x="843" y="1012"/>
                </a:lnTo>
                <a:lnTo>
                  <a:pt x="838" y="1059"/>
                </a:lnTo>
                <a:lnTo>
                  <a:pt x="840" y="1106"/>
                </a:lnTo>
                <a:lnTo>
                  <a:pt x="850" y="1151"/>
                </a:lnTo>
                <a:lnTo>
                  <a:pt x="865" y="1193"/>
                </a:lnTo>
                <a:lnTo>
                  <a:pt x="887" y="1231"/>
                </a:lnTo>
                <a:lnTo>
                  <a:pt x="913" y="1268"/>
                </a:lnTo>
                <a:lnTo>
                  <a:pt x="943" y="1300"/>
                </a:lnTo>
                <a:lnTo>
                  <a:pt x="977" y="1327"/>
                </a:lnTo>
                <a:lnTo>
                  <a:pt x="1016" y="1348"/>
                </a:lnTo>
                <a:lnTo>
                  <a:pt x="1057" y="1365"/>
                </a:lnTo>
                <a:lnTo>
                  <a:pt x="1102" y="1377"/>
                </a:lnTo>
                <a:lnTo>
                  <a:pt x="1149" y="1380"/>
                </a:lnTo>
                <a:lnTo>
                  <a:pt x="1152" y="1380"/>
                </a:lnTo>
                <a:lnTo>
                  <a:pt x="1165" y="1380"/>
                </a:lnTo>
                <a:lnTo>
                  <a:pt x="1183" y="1380"/>
                </a:lnTo>
                <a:lnTo>
                  <a:pt x="1208" y="1380"/>
                </a:lnTo>
                <a:lnTo>
                  <a:pt x="1238" y="1380"/>
                </a:lnTo>
                <a:lnTo>
                  <a:pt x="1273" y="1380"/>
                </a:lnTo>
                <a:lnTo>
                  <a:pt x="1313" y="1380"/>
                </a:lnTo>
                <a:lnTo>
                  <a:pt x="1356" y="1380"/>
                </a:lnTo>
                <a:lnTo>
                  <a:pt x="1401" y="1380"/>
                </a:lnTo>
                <a:lnTo>
                  <a:pt x="1448" y="1380"/>
                </a:lnTo>
                <a:lnTo>
                  <a:pt x="1496" y="1380"/>
                </a:lnTo>
                <a:lnTo>
                  <a:pt x="1545" y="1380"/>
                </a:lnTo>
                <a:lnTo>
                  <a:pt x="1592" y="1380"/>
                </a:lnTo>
                <a:lnTo>
                  <a:pt x="1640" y="1380"/>
                </a:lnTo>
                <a:lnTo>
                  <a:pt x="1685" y="1380"/>
                </a:lnTo>
                <a:lnTo>
                  <a:pt x="1728" y="1380"/>
                </a:lnTo>
                <a:lnTo>
                  <a:pt x="1767" y="1380"/>
                </a:lnTo>
                <a:lnTo>
                  <a:pt x="1803" y="1380"/>
                </a:lnTo>
                <a:lnTo>
                  <a:pt x="1833" y="1380"/>
                </a:lnTo>
                <a:lnTo>
                  <a:pt x="1858" y="1380"/>
                </a:lnTo>
                <a:lnTo>
                  <a:pt x="1877" y="1380"/>
                </a:lnTo>
                <a:lnTo>
                  <a:pt x="1889" y="1380"/>
                </a:lnTo>
                <a:lnTo>
                  <a:pt x="1893" y="1380"/>
                </a:lnTo>
                <a:lnTo>
                  <a:pt x="1935" y="1378"/>
                </a:lnTo>
                <a:lnTo>
                  <a:pt x="1976" y="1370"/>
                </a:lnTo>
                <a:lnTo>
                  <a:pt x="2014" y="1357"/>
                </a:lnTo>
                <a:lnTo>
                  <a:pt x="2050" y="1340"/>
                </a:lnTo>
                <a:lnTo>
                  <a:pt x="2084" y="1320"/>
                </a:lnTo>
                <a:lnTo>
                  <a:pt x="2115" y="1295"/>
                </a:lnTo>
                <a:lnTo>
                  <a:pt x="2141" y="1267"/>
                </a:lnTo>
                <a:lnTo>
                  <a:pt x="2164" y="1235"/>
                </a:lnTo>
                <a:lnTo>
                  <a:pt x="2183" y="1201"/>
                </a:lnTo>
                <a:lnTo>
                  <a:pt x="2196" y="1162"/>
                </a:lnTo>
                <a:lnTo>
                  <a:pt x="2205" y="1123"/>
                </a:lnTo>
                <a:lnTo>
                  <a:pt x="2209" y="1081"/>
                </a:lnTo>
                <a:lnTo>
                  <a:pt x="2206" y="1037"/>
                </a:lnTo>
                <a:lnTo>
                  <a:pt x="2199" y="995"/>
                </a:lnTo>
                <a:lnTo>
                  <a:pt x="2186" y="955"/>
                </a:lnTo>
                <a:lnTo>
                  <a:pt x="2168" y="917"/>
                </a:lnTo>
                <a:lnTo>
                  <a:pt x="2147" y="881"/>
                </a:lnTo>
                <a:lnTo>
                  <a:pt x="2119" y="849"/>
                </a:lnTo>
                <a:lnTo>
                  <a:pt x="2090" y="820"/>
                </a:lnTo>
                <a:lnTo>
                  <a:pt x="2057" y="796"/>
                </a:lnTo>
                <a:lnTo>
                  <a:pt x="2021" y="775"/>
                </a:lnTo>
                <a:lnTo>
                  <a:pt x="1981" y="759"/>
                </a:lnTo>
                <a:lnTo>
                  <a:pt x="1941" y="750"/>
                </a:lnTo>
                <a:lnTo>
                  <a:pt x="1898" y="746"/>
                </a:lnTo>
                <a:close/>
                <a:moveTo>
                  <a:pt x="1953" y="0"/>
                </a:moveTo>
                <a:lnTo>
                  <a:pt x="1954" y="0"/>
                </a:lnTo>
                <a:lnTo>
                  <a:pt x="1962" y="0"/>
                </a:lnTo>
                <a:lnTo>
                  <a:pt x="2046" y="5"/>
                </a:lnTo>
                <a:lnTo>
                  <a:pt x="2127" y="16"/>
                </a:lnTo>
                <a:lnTo>
                  <a:pt x="2205" y="32"/>
                </a:lnTo>
                <a:lnTo>
                  <a:pt x="2281" y="54"/>
                </a:lnTo>
                <a:lnTo>
                  <a:pt x="2354" y="80"/>
                </a:lnTo>
                <a:lnTo>
                  <a:pt x="2422" y="111"/>
                </a:lnTo>
                <a:lnTo>
                  <a:pt x="2488" y="147"/>
                </a:lnTo>
                <a:lnTo>
                  <a:pt x="2549" y="187"/>
                </a:lnTo>
                <a:lnTo>
                  <a:pt x="2608" y="232"/>
                </a:lnTo>
                <a:lnTo>
                  <a:pt x="2662" y="281"/>
                </a:lnTo>
                <a:lnTo>
                  <a:pt x="2712" y="333"/>
                </a:lnTo>
                <a:lnTo>
                  <a:pt x="2757" y="390"/>
                </a:lnTo>
                <a:lnTo>
                  <a:pt x="2798" y="450"/>
                </a:lnTo>
                <a:lnTo>
                  <a:pt x="2834" y="513"/>
                </a:lnTo>
                <a:lnTo>
                  <a:pt x="2865" y="581"/>
                </a:lnTo>
                <a:lnTo>
                  <a:pt x="2891" y="652"/>
                </a:lnTo>
                <a:lnTo>
                  <a:pt x="2911" y="724"/>
                </a:lnTo>
                <a:lnTo>
                  <a:pt x="2927" y="800"/>
                </a:lnTo>
                <a:lnTo>
                  <a:pt x="2936" y="880"/>
                </a:lnTo>
                <a:lnTo>
                  <a:pt x="2939" y="961"/>
                </a:lnTo>
                <a:lnTo>
                  <a:pt x="2945" y="1042"/>
                </a:lnTo>
                <a:lnTo>
                  <a:pt x="2947" y="1121"/>
                </a:lnTo>
                <a:lnTo>
                  <a:pt x="2944" y="1199"/>
                </a:lnTo>
                <a:lnTo>
                  <a:pt x="2938" y="1273"/>
                </a:lnTo>
                <a:lnTo>
                  <a:pt x="2928" y="1346"/>
                </a:lnTo>
                <a:lnTo>
                  <a:pt x="2913" y="1416"/>
                </a:lnTo>
                <a:lnTo>
                  <a:pt x="2959" y="1419"/>
                </a:lnTo>
                <a:lnTo>
                  <a:pt x="3004" y="1421"/>
                </a:lnTo>
                <a:lnTo>
                  <a:pt x="3050" y="1427"/>
                </a:lnTo>
                <a:lnTo>
                  <a:pt x="3098" y="1433"/>
                </a:lnTo>
                <a:lnTo>
                  <a:pt x="3145" y="1442"/>
                </a:lnTo>
                <a:lnTo>
                  <a:pt x="3193" y="1455"/>
                </a:lnTo>
                <a:lnTo>
                  <a:pt x="3239" y="1471"/>
                </a:lnTo>
                <a:lnTo>
                  <a:pt x="3285" y="1490"/>
                </a:lnTo>
                <a:lnTo>
                  <a:pt x="3331" y="1513"/>
                </a:lnTo>
                <a:lnTo>
                  <a:pt x="3374" y="1541"/>
                </a:lnTo>
                <a:lnTo>
                  <a:pt x="3414" y="1573"/>
                </a:lnTo>
                <a:lnTo>
                  <a:pt x="3454" y="1610"/>
                </a:lnTo>
                <a:lnTo>
                  <a:pt x="3490" y="1652"/>
                </a:lnTo>
                <a:lnTo>
                  <a:pt x="3524" y="1701"/>
                </a:lnTo>
                <a:lnTo>
                  <a:pt x="3551" y="1750"/>
                </a:lnTo>
                <a:lnTo>
                  <a:pt x="3574" y="1801"/>
                </a:lnTo>
                <a:lnTo>
                  <a:pt x="3591" y="1854"/>
                </a:lnTo>
                <a:lnTo>
                  <a:pt x="3603" y="1910"/>
                </a:lnTo>
                <a:lnTo>
                  <a:pt x="3613" y="1968"/>
                </a:lnTo>
                <a:lnTo>
                  <a:pt x="3619" y="2028"/>
                </a:lnTo>
                <a:lnTo>
                  <a:pt x="3624" y="2090"/>
                </a:lnTo>
                <a:lnTo>
                  <a:pt x="3626" y="2156"/>
                </a:lnTo>
                <a:lnTo>
                  <a:pt x="3627" y="2225"/>
                </a:lnTo>
                <a:lnTo>
                  <a:pt x="3627" y="2299"/>
                </a:lnTo>
                <a:lnTo>
                  <a:pt x="3627" y="2318"/>
                </a:lnTo>
                <a:lnTo>
                  <a:pt x="3627" y="2341"/>
                </a:lnTo>
                <a:lnTo>
                  <a:pt x="3627" y="2366"/>
                </a:lnTo>
                <a:lnTo>
                  <a:pt x="3628" y="2393"/>
                </a:lnTo>
                <a:lnTo>
                  <a:pt x="3628" y="2419"/>
                </a:lnTo>
                <a:lnTo>
                  <a:pt x="3628" y="2443"/>
                </a:lnTo>
                <a:lnTo>
                  <a:pt x="3628" y="2465"/>
                </a:lnTo>
                <a:lnTo>
                  <a:pt x="3628" y="2482"/>
                </a:lnTo>
                <a:lnTo>
                  <a:pt x="3629" y="2493"/>
                </a:lnTo>
                <a:lnTo>
                  <a:pt x="3629" y="2498"/>
                </a:lnTo>
                <a:lnTo>
                  <a:pt x="3625" y="2593"/>
                </a:lnTo>
                <a:lnTo>
                  <a:pt x="3617" y="2685"/>
                </a:lnTo>
                <a:lnTo>
                  <a:pt x="3602" y="2774"/>
                </a:lnTo>
                <a:lnTo>
                  <a:pt x="3583" y="2861"/>
                </a:lnTo>
                <a:lnTo>
                  <a:pt x="3559" y="2942"/>
                </a:lnTo>
                <a:lnTo>
                  <a:pt x="3531" y="3022"/>
                </a:lnTo>
                <a:lnTo>
                  <a:pt x="3497" y="3098"/>
                </a:lnTo>
                <a:lnTo>
                  <a:pt x="3458" y="3169"/>
                </a:lnTo>
                <a:lnTo>
                  <a:pt x="3414" y="3236"/>
                </a:lnTo>
                <a:lnTo>
                  <a:pt x="3366" y="3300"/>
                </a:lnTo>
                <a:lnTo>
                  <a:pt x="3314" y="3359"/>
                </a:lnTo>
                <a:lnTo>
                  <a:pt x="3256" y="3414"/>
                </a:lnTo>
                <a:lnTo>
                  <a:pt x="3195" y="3464"/>
                </a:lnTo>
                <a:lnTo>
                  <a:pt x="3129" y="3508"/>
                </a:lnTo>
                <a:lnTo>
                  <a:pt x="3060" y="3548"/>
                </a:lnTo>
                <a:lnTo>
                  <a:pt x="2988" y="3583"/>
                </a:lnTo>
                <a:lnTo>
                  <a:pt x="2911" y="3613"/>
                </a:lnTo>
                <a:lnTo>
                  <a:pt x="2832" y="3638"/>
                </a:lnTo>
                <a:lnTo>
                  <a:pt x="2749" y="3657"/>
                </a:lnTo>
                <a:lnTo>
                  <a:pt x="2665" y="3672"/>
                </a:lnTo>
                <a:lnTo>
                  <a:pt x="2576" y="3680"/>
                </a:lnTo>
                <a:lnTo>
                  <a:pt x="2485" y="3684"/>
                </a:lnTo>
                <a:lnTo>
                  <a:pt x="1159" y="3684"/>
                </a:lnTo>
                <a:lnTo>
                  <a:pt x="1134" y="3684"/>
                </a:lnTo>
                <a:lnTo>
                  <a:pt x="1042" y="3682"/>
                </a:lnTo>
                <a:lnTo>
                  <a:pt x="951" y="3675"/>
                </a:lnTo>
                <a:lnTo>
                  <a:pt x="865" y="3664"/>
                </a:lnTo>
                <a:lnTo>
                  <a:pt x="784" y="3648"/>
                </a:lnTo>
                <a:lnTo>
                  <a:pt x="705" y="3629"/>
                </a:lnTo>
                <a:lnTo>
                  <a:pt x="630" y="3604"/>
                </a:lnTo>
                <a:lnTo>
                  <a:pt x="560" y="3574"/>
                </a:lnTo>
                <a:lnTo>
                  <a:pt x="492" y="3541"/>
                </a:lnTo>
                <a:lnTo>
                  <a:pt x="429" y="3504"/>
                </a:lnTo>
                <a:lnTo>
                  <a:pt x="370" y="3462"/>
                </a:lnTo>
                <a:lnTo>
                  <a:pt x="314" y="3415"/>
                </a:lnTo>
                <a:lnTo>
                  <a:pt x="262" y="3364"/>
                </a:lnTo>
                <a:lnTo>
                  <a:pt x="216" y="3310"/>
                </a:lnTo>
                <a:lnTo>
                  <a:pt x="174" y="3252"/>
                </a:lnTo>
                <a:lnTo>
                  <a:pt x="138" y="3191"/>
                </a:lnTo>
                <a:lnTo>
                  <a:pt x="106" y="3126"/>
                </a:lnTo>
                <a:lnTo>
                  <a:pt x="79" y="3058"/>
                </a:lnTo>
                <a:lnTo>
                  <a:pt x="57" y="2985"/>
                </a:lnTo>
                <a:lnTo>
                  <a:pt x="38" y="2909"/>
                </a:lnTo>
                <a:lnTo>
                  <a:pt x="24" y="2830"/>
                </a:lnTo>
                <a:lnTo>
                  <a:pt x="14" y="2746"/>
                </a:lnTo>
                <a:lnTo>
                  <a:pt x="6" y="2658"/>
                </a:lnTo>
                <a:lnTo>
                  <a:pt x="1" y="2565"/>
                </a:lnTo>
                <a:lnTo>
                  <a:pt x="0" y="2467"/>
                </a:lnTo>
                <a:lnTo>
                  <a:pt x="0" y="2426"/>
                </a:lnTo>
                <a:lnTo>
                  <a:pt x="0" y="2386"/>
                </a:lnTo>
                <a:lnTo>
                  <a:pt x="0" y="985"/>
                </a:lnTo>
                <a:lnTo>
                  <a:pt x="6" y="913"/>
                </a:lnTo>
                <a:lnTo>
                  <a:pt x="16" y="845"/>
                </a:lnTo>
                <a:lnTo>
                  <a:pt x="28" y="780"/>
                </a:lnTo>
                <a:lnTo>
                  <a:pt x="44" y="720"/>
                </a:lnTo>
                <a:lnTo>
                  <a:pt x="63" y="662"/>
                </a:lnTo>
                <a:lnTo>
                  <a:pt x="84" y="609"/>
                </a:lnTo>
                <a:lnTo>
                  <a:pt x="106" y="559"/>
                </a:lnTo>
                <a:lnTo>
                  <a:pt x="131" y="512"/>
                </a:lnTo>
                <a:lnTo>
                  <a:pt x="156" y="469"/>
                </a:lnTo>
                <a:lnTo>
                  <a:pt x="183" y="429"/>
                </a:lnTo>
                <a:lnTo>
                  <a:pt x="209" y="393"/>
                </a:lnTo>
                <a:lnTo>
                  <a:pt x="236" y="359"/>
                </a:lnTo>
                <a:lnTo>
                  <a:pt x="262" y="328"/>
                </a:lnTo>
                <a:lnTo>
                  <a:pt x="288" y="300"/>
                </a:lnTo>
                <a:lnTo>
                  <a:pt x="342" y="249"/>
                </a:lnTo>
                <a:lnTo>
                  <a:pt x="398" y="201"/>
                </a:lnTo>
                <a:lnTo>
                  <a:pt x="459" y="159"/>
                </a:lnTo>
                <a:lnTo>
                  <a:pt x="524" y="122"/>
                </a:lnTo>
                <a:lnTo>
                  <a:pt x="593" y="90"/>
                </a:lnTo>
                <a:lnTo>
                  <a:pt x="664" y="63"/>
                </a:lnTo>
                <a:lnTo>
                  <a:pt x="740" y="40"/>
                </a:lnTo>
                <a:lnTo>
                  <a:pt x="820" y="23"/>
                </a:lnTo>
                <a:lnTo>
                  <a:pt x="902" y="11"/>
                </a:lnTo>
                <a:lnTo>
                  <a:pt x="988" y="3"/>
                </a:lnTo>
                <a:lnTo>
                  <a:pt x="1079" y="0"/>
                </a:lnTo>
                <a:lnTo>
                  <a:pt x="1088" y="0"/>
                </a:lnTo>
                <a:lnTo>
                  <a:pt x="1953" y="0"/>
                </a:lnTo>
                <a:close/>
              </a:path>
            </a:pathLst>
          </a:custGeom>
          <a:solidFill>
            <a:srgbClr val="1957A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4400" dirty="0"/>
          </a:p>
        </p:txBody>
      </p:sp>
      <p:sp>
        <p:nvSpPr>
          <p:cNvPr id="94" name="Subtitle 2">
            <a:hlinkClick r:id="rId7"/>
          </p:cNvPr>
          <p:cNvSpPr txBox="1">
            <a:spLocks/>
          </p:cNvSpPr>
          <p:nvPr/>
        </p:nvSpPr>
        <p:spPr>
          <a:xfrm>
            <a:off x="9370955" y="6165432"/>
            <a:ext cx="2959632" cy="422516"/>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Clr>
                <a:srgbClr val="0095D8"/>
              </a:buClr>
              <a:buFont typeface="Arial"/>
              <a:buNone/>
              <a:defRPr sz="900" kern="1200">
                <a:solidFill>
                  <a:schemeClr val="bg1"/>
                </a:solidFill>
                <a:latin typeface="Gill Sans MT" charset="0"/>
                <a:ea typeface="Gill Sans MT" charset="0"/>
                <a:cs typeface="Gill Sans MT" charset="0"/>
              </a:defRPr>
            </a:lvl1pPr>
            <a:lvl2pPr marL="457200" indent="0" algn="ctr" defTabSz="914400" rtl="0" eaLnBrk="1" latinLnBrk="0" hangingPunct="1">
              <a:lnSpc>
                <a:spcPct val="90000"/>
              </a:lnSpc>
              <a:spcBef>
                <a:spcPts val="500"/>
              </a:spcBef>
              <a:buFont typeface="Arial"/>
              <a:buNone/>
              <a:defRPr sz="2000" kern="1200">
                <a:solidFill>
                  <a:schemeClr val="tx1">
                    <a:lumMod val="65000"/>
                    <a:lumOff val="35000"/>
                  </a:schemeClr>
                </a:solidFill>
                <a:latin typeface="+mn-lt"/>
                <a:ea typeface="+mn-ea"/>
                <a:cs typeface="+mn-cs"/>
              </a:defRPr>
            </a:lvl2pPr>
            <a:lvl3pPr marL="914400" indent="0" algn="ctr" defTabSz="914400" rtl="0" eaLnBrk="1" latinLnBrk="0" hangingPunct="1">
              <a:lnSpc>
                <a:spcPct val="90000"/>
              </a:lnSpc>
              <a:spcBef>
                <a:spcPts val="500"/>
              </a:spcBef>
              <a:buFont typeface="LucidaGrande" charset="0"/>
              <a:buNone/>
              <a:defRPr sz="1800" kern="1200">
                <a:solidFill>
                  <a:schemeClr val="tx1">
                    <a:lumMod val="65000"/>
                    <a:lumOff val="35000"/>
                  </a:schemeClr>
                </a:solidFill>
                <a:latin typeface="+mn-lt"/>
                <a:ea typeface="+mn-ea"/>
                <a:cs typeface="+mn-cs"/>
              </a:defRPr>
            </a:lvl3pPr>
            <a:lvl4pPr marL="1371600" indent="0" algn="ctr" defTabSz="914400" rtl="0" eaLnBrk="1" latinLnBrk="0" hangingPunct="1">
              <a:lnSpc>
                <a:spcPct val="90000"/>
              </a:lnSpc>
              <a:spcBef>
                <a:spcPts val="500"/>
              </a:spcBef>
              <a:buFont typeface="LucidaGrande" charset="0"/>
              <a:buNone/>
              <a:defRPr sz="1600" kern="1200">
                <a:solidFill>
                  <a:schemeClr val="tx1">
                    <a:lumMod val="65000"/>
                    <a:lumOff val="35000"/>
                  </a:schemeClr>
                </a:solidFill>
                <a:latin typeface="+mn-lt"/>
                <a:ea typeface="+mn-ea"/>
                <a:cs typeface="+mn-cs"/>
              </a:defRPr>
            </a:lvl4pPr>
            <a:lvl5pPr marL="1828800" indent="0" algn="ctr" defTabSz="914400" rtl="0" eaLnBrk="1" latinLnBrk="0" hangingPunct="1">
              <a:lnSpc>
                <a:spcPct val="90000"/>
              </a:lnSpc>
              <a:spcBef>
                <a:spcPts val="500"/>
              </a:spcBef>
              <a:buFont typeface="LucidaGrande" charset="0"/>
              <a:buNone/>
              <a:defRPr sz="1600" kern="1200">
                <a:solidFill>
                  <a:schemeClr val="tx1">
                    <a:lumMod val="65000"/>
                    <a:lumOff val="35000"/>
                  </a:schemeClr>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ctr"/>
            <a:r>
              <a:rPr lang="en-US" sz="1600" dirty="0">
                <a:latin typeface="Arial" panose="020B0604020202020204" pitchFamily="34" charset="0"/>
                <a:cs typeface="Arial" panose="020B0604020202020204" pitchFamily="34" charset="0"/>
              </a:rPr>
              <a:t>www.latentview.com</a:t>
            </a:r>
          </a:p>
        </p:txBody>
      </p:sp>
      <p:sp>
        <p:nvSpPr>
          <p:cNvPr id="4" name="Content Placeholder 3"/>
          <p:cNvSpPr>
            <a:spLocks noGrp="1"/>
          </p:cNvSpPr>
          <p:nvPr>
            <p:ph sz="quarter" idx="10" hasCustomPrompt="1"/>
          </p:nvPr>
        </p:nvSpPr>
        <p:spPr>
          <a:xfrm>
            <a:off x="369605" y="5627271"/>
            <a:ext cx="2643977" cy="356988"/>
          </a:xfrm>
        </p:spPr>
        <p:txBody>
          <a:bodyPr>
            <a:noAutofit/>
          </a:bodyPr>
          <a:lstStyle>
            <a:lvl1pPr marL="0" indent="0">
              <a:buNone/>
              <a:defRPr sz="1600">
                <a:solidFill>
                  <a:schemeClr val="bg1"/>
                </a:solidFill>
              </a:defRPr>
            </a:lvl1pPr>
          </a:lstStyle>
          <a:p>
            <a:pPr lvl="0"/>
            <a:r>
              <a:rPr lang="en-US" dirty="0"/>
              <a:t>E-mail ID</a:t>
            </a:r>
          </a:p>
        </p:txBody>
      </p:sp>
    </p:spTree>
    <p:extLst>
      <p:ext uri="{BB962C8B-B14F-4D97-AF65-F5344CB8AC3E}">
        <p14:creationId xmlns:p14="http://schemas.microsoft.com/office/powerpoint/2010/main" val="3788256739"/>
      </p:ext>
    </p:extLst>
  </p:cSld>
  <p:clrMapOvr>
    <a:masterClrMapping/>
  </p:clrMapOvr>
  <p:extLst mod="1">
    <p:ext uri="{DCECCB84-F9BA-43D5-87BE-67443E8EF086}">
      <p15:sldGuideLst xmlns:p15="http://schemas.microsoft.com/office/powerpoint/2012/main">
        <p15:guide id="1" orient="horz" pos="2160">
          <p15:clr>
            <a:srgbClr val="FBAE40"/>
          </p15:clr>
        </p15:guide>
        <p15:guide id="2" pos="3774">
          <p15:clr>
            <a:srgbClr val="FBAE40"/>
          </p15:clr>
        </p15:guide>
        <p15:guide id="3" orient="horz" pos="2694">
          <p15:clr>
            <a:srgbClr val="FBAE40"/>
          </p15:clr>
        </p15:guide>
        <p15:guide id="4" orient="horz" pos="-2">
          <p15:clr>
            <a:srgbClr val="FBAE40"/>
          </p15:clr>
        </p15:guide>
        <p15:guide id="5" pos="7675">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5A4344E-8840-41DC-8090-C221A510CE9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05B17655-7070-40F5-8DCF-A8D75231DAEC}"/>
              </a:ext>
            </a:extLst>
          </p:cNvPr>
          <p:cNvSpPr>
            <a:spLocks noGrp="1"/>
          </p:cNvSpPr>
          <p:nvPr>
            <p:ph idx="1"/>
          </p:nvPr>
        </p:nvSpPr>
        <p:spPr/>
        <p:txBody>
          <a:bodyPr/>
          <a:lstStyle>
            <a:lvl1pPr>
              <a:defRPr sz="2000"/>
            </a:lvl1pPr>
            <a:lvl2pPr>
              <a:defRPr sz="1800"/>
            </a:lvl2pPr>
            <a:lvl3pPr>
              <a:defRPr sz="1600"/>
            </a:lvl3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5">
            <a:extLst>
              <a:ext uri="{FF2B5EF4-FFF2-40B4-BE49-F238E27FC236}">
                <a16:creationId xmlns:a16="http://schemas.microsoft.com/office/drawing/2014/main" xmlns="" id="{7DE74A2D-83BB-441E-9221-A853A7C34EAB}"/>
              </a:ext>
            </a:extLst>
          </p:cNvPr>
          <p:cNvSpPr txBox="1">
            <a:spLocks/>
          </p:cNvSpPr>
          <p:nvPr/>
        </p:nvSpPr>
        <p:spPr>
          <a:xfrm>
            <a:off x="72564" y="6527800"/>
            <a:ext cx="274864" cy="177800"/>
          </a:xfrm>
          <a:prstGeom prst="rect">
            <a:avLst/>
          </a:prstGeom>
          <a:noFill/>
        </p:spPr>
        <p:txBody>
          <a:bodyPr wrap="none" lIns="0" tIns="0" rIns="0" bIns="0" anchor="ctr" anchorCtr="0"/>
          <a:lstStyle>
            <a:defPPr>
              <a:defRPr lang="en-US"/>
            </a:defPPr>
            <a:lvl1pPr marL="0" algn="ctr" defTabSz="914400" rtl="0" eaLnBrk="1" latinLnBrk="0" hangingPunct="1">
              <a:defRPr sz="800" kern="1200">
                <a:solidFill>
                  <a:schemeClr val="bg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A6739A3-A001-4132-AECF-E1735C6210C2}" type="slidenum">
              <a:rPr lang="en-US" b="1" smtClean="0">
                <a:solidFill>
                  <a:schemeClr val="tx1"/>
                </a:solidFill>
              </a:rPr>
              <a:pPr/>
              <a:t>‹#›</a:t>
            </a:fld>
            <a:endParaRPr lang="en-US" b="1" dirty="0">
              <a:solidFill>
                <a:schemeClr val="tx1"/>
              </a:solidFill>
            </a:endParaRPr>
          </a:p>
        </p:txBody>
      </p:sp>
    </p:spTree>
    <p:extLst>
      <p:ext uri="{BB962C8B-B14F-4D97-AF65-F5344CB8AC3E}">
        <p14:creationId xmlns:p14="http://schemas.microsoft.com/office/powerpoint/2010/main" val="240252729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C590856-5D99-4A1A-8368-9F706B5A722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xmlns="" id="{831D7313-8D06-4868-B8B7-9F521246315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xmlns="" id="{C02154C2-B0EB-43AE-AC7F-B9541B132A30}"/>
              </a:ext>
            </a:extLst>
          </p:cNvPr>
          <p:cNvSpPr>
            <a:spLocks noGrp="1"/>
          </p:cNvSpPr>
          <p:nvPr>
            <p:ph type="dt" sz="half" idx="10"/>
          </p:nvPr>
        </p:nvSpPr>
        <p:spPr/>
        <p:txBody>
          <a:bodyPr/>
          <a:lstStyle/>
          <a:p>
            <a:fld id="{662FDFDC-827C-4562-953A-27F6543BA566}" type="datetimeFigureOut">
              <a:rPr lang="en-US" smtClean="0"/>
              <a:t>8/6/2018</a:t>
            </a:fld>
            <a:endParaRPr lang="en-US"/>
          </a:p>
        </p:txBody>
      </p:sp>
      <p:sp>
        <p:nvSpPr>
          <p:cNvPr id="5" name="Footer Placeholder 4">
            <a:extLst>
              <a:ext uri="{FF2B5EF4-FFF2-40B4-BE49-F238E27FC236}">
                <a16:creationId xmlns:a16="http://schemas.microsoft.com/office/drawing/2014/main" xmlns="" id="{D4365A91-8A7C-4A6A-AFC1-AF06C53A2732}"/>
              </a:ext>
            </a:extLst>
          </p:cNvPr>
          <p:cNvSpPr>
            <a:spLocks noGrp="1"/>
          </p:cNvSpPr>
          <p:nvPr>
            <p:ph type="ftr" sz="quarter" idx="11"/>
          </p:nvPr>
        </p:nvSpPr>
        <p:spPr/>
        <p:txBody>
          <a:bodyPr/>
          <a:lstStyle/>
          <a:p>
            <a:endParaRPr lang="en-US"/>
          </a:p>
        </p:txBody>
      </p:sp>
      <p:sp>
        <p:nvSpPr>
          <p:cNvPr id="7" name="Slide Number Placeholder 5">
            <a:extLst>
              <a:ext uri="{FF2B5EF4-FFF2-40B4-BE49-F238E27FC236}">
                <a16:creationId xmlns:a16="http://schemas.microsoft.com/office/drawing/2014/main" xmlns="" id="{DE7B2F1E-61BC-47B5-8DDC-731266451CC2}"/>
              </a:ext>
            </a:extLst>
          </p:cNvPr>
          <p:cNvSpPr txBox="1">
            <a:spLocks/>
          </p:cNvSpPr>
          <p:nvPr/>
        </p:nvSpPr>
        <p:spPr>
          <a:xfrm>
            <a:off x="16060" y="6677928"/>
            <a:ext cx="228600" cy="177800"/>
          </a:xfrm>
          <a:prstGeom prst="rect">
            <a:avLst/>
          </a:prstGeom>
          <a:noFill/>
        </p:spPr>
        <p:txBody>
          <a:bodyPr wrap="none" lIns="0" tIns="0" rIns="0" bIns="0" anchor="ctr" anchorCtr="0"/>
          <a:lstStyle>
            <a:defPPr>
              <a:defRPr lang="en-US"/>
            </a:defPPr>
            <a:lvl1pPr marL="0" algn="ctr" defTabSz="914400" rtl="0" eaLnBrk="1" latinLnBrk="0" hangingPunct="1">
              <a:defRPr sz="800" kern="1200">
                <a:solidFill>
                  <a:schemeClr val="bg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A6739A3-A001-4132-AECF-E1735C6210C2}" type="slidenum">
              <a:rPr lang="en-US" b="1" smtClean="0">
                <a:solidFill>
                  <a:schemeClr val="tx1"/>
                </a:solidFill>
              </a:rPr>
              <a:pPr/>
              <a:t>‹#›</a:t>
            </a:fld>
            <a:endParaRPr lang="en-US" b="1" dirty="0">
              <a:solidFill>
                <a:schemeClr val="tx1"/>
              </a:solidFill>
            </a:endParaRPr>
          </a:p>
        </p:txBody>
      </p:sp>
    </p:spTree>
    <p:extLst>
      <p:ext uri="{BB962C8B-B14F-4D97-AF65-F5344CB8AC3E}">
        <p14:creationId xmlns:p14="http://schemas.microsoft.com/office/powerpoint/2010/main" val="13018782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color palette">
    <p:spTree>
      <p:nvGrpSpPr>
        <p:cNvPr id="1" name=""/>
        <p:cNvGrpSpPr/>
        <p:nvPr/>
      </p:nvGrpSpPr>
      <p:grpSpPr>
        <a:xfrm>
          <a:off x="0" y="0"/>
          <a:ext cx="0" cy="0"/>
          <a:chOff x="0" y="0"/>
          <a:chExt cx="0" cy="0"/>
        </a:xfrm>
      </p:grpSpPr>
      <p:sp>
        <p:nvSpPr>
          <p:cNvPr id="7" name="Slide Number Placeholder 5">
            <a:extLst>
              <a:ext uri="{FF2B5EF4-FFF2-40B4-BE49-F238E27FC236}">
                <a16:creationId xmlns:a16="http://schemas.microsoft.com/office/drawing/2014/main" xmlns="" id="{7DE74A2D-83BB-441E-9221-A853A7C34EAB}"/>
              </a:ext>
            </a:extLst>
          </p:cNvPr>
          <p:cNvSpPr txBox="1">
            <a:spLocks/>
          </p:cNvSpPr>
          <p:nvPr/>
        </p:nvSpPr>
        <p:spPr>
          <a:xfrm>
            <a:off x="72564" y="6527800"/>
            <a:ext cx="274864" cy="177800"/>
          </a:xfrm>
          <a:prstGeom prst="rect">
            <a:avLst/>
          </a:prstGeom>
          <a:noFill/>
        </p:spPr>
        <p:txBody>
          <a:bodyPr wrap="none" lIns="0" tIns="0" rIns="0" bIns="0" anchor="ctr" anchorCtr="0"/>
          <a:lstStyle>
            <a:defPPr>
              <a:defRPr lang="en-US"/>
            </a:defPPr>
            <a:lvl1pPr marL="0" algn="ctr" defTabSz="914400" rtl="0" eaLnBrk="1" latinLnBrk="0" hangingPunct="1">
              <a:defRPr sz="800" kern="1200">
                <a:solidFill>
                  <a:schemeClr val="bg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A6739A3-A001-4132-AECF-E1735C6210C2}" type="slidenum">
              <a:rPr lang="en-US" b="1" smtClean="0">
                <a:solidFill>
                  <a:schemeClr val="tx1"/>
                </a:solidFill>
              </a:rPr>
              <a:pPr/>
              <a:t>‹#›</a:t>
            </a:fld>
            <a:endParaRPr lang="en-US" b="1" dirty="0">
              <a:solidFill>
                <a:schemeClr val="tx1"/>
              </a:solidFill>
            </a:endParaRPr>
          </a:p>
        </p:txBody>
      </p:sp>
      <p:sp>
        <p:nvSpPr>
          <p:cNvPr id="5" name="Title 26">
            <a:extLst>
              <a:ext uri="{FF2B5EF4-FFF2-40B4-BE49-F238E27FC236}">
                <a16:creationId xmlns:a16="http://schemas.microsoft.com/office/drawing/2014/main" xmlns="" id="{9E7EBA95-D0B0-4EA6-8151-B221D8152ECB}"/>
              </a:ext>
            </a:extLst>
          </p:cNvPr>
          <p:cNvSpPr>
            <a:spLocks noGrp="1"/>
          </p:cNvSpPr>
          <p:nvPr>
            <p:ph type="title"/>
          </p:nvPr>
        </p:nvSpPr>
        <p:spPr>
          <a:xfrm>
            <a:off x="599655" y="58925"/>
            <a:ext cx="10940304" cy="408349"/>
          </a:xfrm>
        </p:spPr>
        <p:txBody>
          <a:bodyPr/>
          <a:lstStyle/>
          <a:p>
            <a:r>
              <a:rPr lang="en-US"/>
              <a:t>Click to edit Master title style</a:t>
            </a:r>
            <a:endParaRPr lang="en-US" dirty="0"/>
          </a:p>
        </p:txBody>
      </p:sp>
      <p:sp>
        <p:nvSpPr>
          <p:cNvPr id="6" name="Title 4">
            <a:extLst>
              <a:ext uri="{FF2B5EF4-FFF2-40B4-BE49-F238E27FC236}">
                <a16:creationId xmlns:a16="http://schemas.microsoft.com/office/drawing/2014/main" xmlns="" id="{8C19F0BD-CBF1-4551-925C-A110073FD9E5}"/>
              </a:ext>
            </a:extLst>
          </p:cNvPr>
          <p:cNvSpPr txBox="1">
            <a:spLocks/>
          </p:cNvSpPr>
          <p:nvPr/>
        </p:nvSpPr>
        <p:spPr>
          <a:xfrm>
            <a:off x="264159" y="1300766"/>
            <a:ext cx="1709495" cy="7286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kern="1200">
                <a:solidFill>
                  <a:srgbClr val="183553"/>
                </a:solidFill>
                <a:latin typeface="Arial" panose="020B0604020202020204" pitchFamily="34" charset="0"/>
                <a:ea typeface="+mj-ea"/>
                <a:cs typeface="Arial" panose="020B0604020202020204"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000" b="1" i="0" u="none" strike="noStrike" kern="1200" cap="none" spc="0" normalizeH="0" baseline="0" noProof="0" dirty="0">
                <a:ln>
                  <a:noFill/>
                </a:ln>
                <a:solidFill>
                  <a:schemeClr val="tx1"/>
                </a:solidFill>
                <a:effectLst/>
                <a:uLnTx/>
                <a:uFillTx/>
                <a:latin typeface="Arial" panose="020B0604020202020204" pitchFamily="34" charset="0"/>
                <a:ea typeface="+mj-ea"/>
                <a:cs typeface="Arial" panose="020B0604020202020204" pitchFamily="34" charset="0"/>
              </a:rPr>
              <a:t>Primary colors</a:t>
            </a:r>
          </a:p>
        </p:txBody>
      </p:sp>
      <p:sp>
        <p:nvSpPr>
          <p:cNvPr id="22" name="Title 4">
            <a:extLst>
              <a:ext uri="{FF2B5EF4-FFF2-40B4-BE49-F238E27FC236}">
                <a16:creationId xmlns:a16="http://schemas.microsoft.com/office/drawing/2014/main" xmlns="" id="{3A39E8C3-E1BC-4BC7-9F05-F0E50DB6BBFD}"/>
              </a:ext>
            </a:extLst>
          </p:cNvPr>
          <p:cNvSpPr txBox="1">
            <a:spLocks/>
          </p:cNvSpPr>
          <p:nvPr/>
        </p:nvSpPr>
        <p:spPr>
          <a:xfrm>
            <a:off x="264159" y="3688063"/>
            <a:ext cx="1709495" cy="7286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kern="1200">
                <a:solidFill>
                  <a:srgbClr val="183553"/>
                </a:solidFill>
                <a:latin typeface="Arial" panose="020B0604020202020204" pitchFamily="34" charset="0"/>
                <a:ea typeface="+mj-ea"/>
                <a:cs typeface="Arial" panose="020B0604020202020204"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000" b="1" i="0" u="none" strike="noStrike" kern="1200" cap="none" spc="0" normalizeH="0" baseline="0" noProof="0" dirty="0">
                <a:ln>
                  <a:noFill/>
                </a:ln>
                <a:solidFill>
                  <a:schemeClr val="tx1"/>
                </a:solidFill>
                <a:effectLst/>
                <a:uLnTx/>
                <a:uFillTx/>
                <a:latin typeface="Arial" panose="020B0604020202020204" pitchFamily="34" charset="0"/>
                <a:ea typeface="+mj-ea"/>
                <a:cs typeface="Arial" panose="020B0604020202020204" pitchFamily="34" charset="0"/>
              </a:rPr>
              <a:t>Secondary colors</a:t>
            </a:r>
          </a:p>
        </p:txBody>
      </p:sp>
      <p:sp>
        <p:nvSpPr>
          <p:cNvPr id="8" name="Rectangle 7">
            <a:extLst>
              <a:ext uri="{FF2B5EF4-FFF2-40B4-BE49-F238E27FC236}">
                <a16:creationId xmlns:a16="http://schemas.microsoft.com/office/drawing/2014/main" xmlns="" id="{EE973D23-688C-4E1E-8684-22CAFB14E27F}"/>
              </a:ext>
            </a:extLst>
          </p:cNvPr>
          <p:cNvSpPr/>
          <p:nvPr/>
        </p:nvSpPr>
        <p:spPr>
          <a:xfrm>
            <a:off x="9826832" y="3688063"/>
            <a:ext cx="2136568" cy="593112"/>
          </a:xfrm>
          <a:prstGeom prst="rect">
            <a:avLst/>
          </a:prstGeom>
          <a:solidFill>
            <a:schemeClr val="accent6"/>
          </a:solidFill>
          <a:ln w="12700" cap="flat" cmpd="sng" algn="ctr">
            <a:noFill/>
            <a:prstDash val="solid"/>
            <a:miter lim="800000"/>
          </a:ln>
          <a:effectLst/>
        </p:spPr>
        <p:txBody>
          <a:bodyPr rtlCol="0" anchor="ct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white"/>
                </a:solidFill>
                <a:effectLst/>
                <a:uLnTx/>
                <a:uFillTx/>
                <a:latin typeface="+mn-lt"/>
                <a:ea typeface="+mn-ea"/>
                <a:cs typeface="+mn-cs"/>
              </a:rPr>
              <a:t>CMYK : </a:t>
            </a:r>
            <a:r>
              <a:rPr kumimoji="0" lang="en-US" sz="1600" b="0" i="0" u="none" strike="noStrike" kern="0" cap="none" spc="0" normalizeH="0" baseline="0" noProof="0" dirty="0">
                <a:ln>
                  <a:noFill/>
                </a:ln>
                <a:solidFill>
                  <a:prstClr val="white"/>
                </a:solidFill>
                <a:effectLst/>
                <a:uLnTx/>
                <a:uFillTx/>
                <a:latin typeface="+mn-lt"/>
                <a:ea typeface="+mn-ea"/>
                <a:cs typeface="+mn-cs"/>
              </a:rPr>
              <a:t>100, 90, 41, 43</a:t>
            </a:r>
            <a:r>
              <a:rPr kumimoji="0" lang="en-US" sz="1600" b="1" i="0" u="none" strike="noStrike" kern="0" cap="none" spc="0" normalizeH="0" baseline="0" noProof="0" dirty="0">
                <a:ln>
                  <a:noFill/>
                </a:ln>
                <a:solidFill>
                  <a:prstClr val="white"/>
                </a:solidFill>
                <a:effectLst/>
                <a:uLnTx/>
                <a:uFillTx/>
                <a:latin typeface="+mn-lt"/>
                <a:ea typeface="+mn-ea"/>
                <a:cs typeface="+mn-cs"/>
              </a:rPr>
              <a:t/>
            </a:r>
            <a:br>
              <a:rPr kumimoji="0" lang="en-US" sz="1600" b="1" i="0" u="none" strike="noStrike" kern="0" cap="none" spc="0" normalizeH="0" baseline="0" noProof="0" dirty="0">
                <a:ln>
                  <a:noFill/>
                </a:ln>
                <a:solidFill>
                  <a:prstClr val="white"/>
                </a:solidFill>
                <a:effectLst/>
                <a:uLnTx/>
                <a:uFillTx/>
                <a:latin typeface="+mn-lt"/>
                <a:ea typeface="+mn-ea"/>
                <a:cs typeface="+mn-cs"/>
              </a:rPr>
            </a:br>
            <a:r>
              <a:rPr kumimoji="0" lang="en-US" sz="1600" b="1" i="0" u="none" strike="noStrike" kern="0" cap="none" spc="0" normalizeH="0" baseline="0" noProof="0" dirty="0">
                <a:ln>
                  <a:noFill/>
                </a:ln>
                <a:solidFill>
                  <a:prstClr val="white"/>
                </a:solidFill>
                <a:effectLst/>
                <a:uLnTx/>
                <a:uFillTx/>
                <a:latin typeface="+mn-lt"/>
                <a:ea typeface="+mn-ea"/>
                <a:cs typeface="+mn-cs"/>
              </a:rPr>
              <a:t>RGB: </a:t>
            </a:r>
            <a:r>
              <a:rPr kumimoji="0" lang="en-US" sz="1600" b="0" i="0" u="none" strike="noStrike" kern="0" cap="none" spc="0" normalizeH="0" baseline="0" noProof="0" dirty="0">
                <a:ln>
                  <a:noFill/>
                </a:ln>
                <a:solidFill>
                  <a:prstClr val="white"/>
                </a:solidFill>
                <a:effectLst/>
                <a:uLnTx/>
                <a:uFillTx/>
                <a:latin typeface="+mn-lt"/>
                <a:ea typeface="+mn-ea"/>
                <a:cs typeface="+mn-cs"/>
              </a:rPr>
              <a:t>20, 35, 72</a:t>
            </a:r>
          </a:p>
        </p:txBody>
      </p:sp>
      <p:sp>
        <p:nvSpPr>
          <p:cNvPr id="9" name="Rectangle 8">
            <a:extLst>
              <a:ext uri="{FF2B5EF4-FFF2-40B4-BE49-F238E27FC236}">
                <a16:creationId xmlns:a16="http://schemas.microsoft.com/office/drawing/2014/main" xmlns="" id="{999FB243-5890-4642-A892-C7486A1F57B2}"/>
              </a:ext>
            </a:extLst>
          </p:cNvPr>
          <p:cNvSpPr/>
          <p:nvPr/>
        </p:nvSpPr>
        <p:spPr>
          <a:xfrm>
            <a:off x="4784050" y="3688063"/>
            <a:ext cx="2136568" cy="593112"/>
          </a:xfrm>
          <a:prstGeom prst="rect">
            <a:avLst/>
          </a:prstGeom>
          <a:solidFill>
            <a:srgbClr val="18A3AC"/>
          </a:solidFill>
          <a:ln w="12700" cap="flat" cmpd="sng" algn="ctr">
            <a:noFill/>
            <a:prstDash val="solid"/>
            <a:miter lim="800000"/>
          </a:ln>
          <a:effectLst/>
        </p:spPr>
        <p:txBody>
          <a:bodyPr rtlCol="0" anchor="ct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white"/>
                </a:solidFill>
                <a:effectLst/>
                <a:uLnTx/>
                <a:uFillTx/>
                <a:latin typeface="+mn-lt"/>
                <a:ea typeface="+mn-ea"/>
                <a:cs typeface="+mn-cs"/>
              </a:rPr>
              <a:t>CMYK : </a:t>
            </a:r>
            <a:r>
              <a:rPr kumimoji="0" lang="en-US" sz="1600" b="0" i="0" u="none" strike="noStrike" kern="0" cap="none" spc="0" normalizeH="0" baseline="0" noProof="0" dirty="0">
                <a:ln>
                  <a:noFill/>
                </a:ln>
                <a:solidFill>
                  <a:prstClr val="white"/>
                </a:solidFill>
                <a:effectLst/>
                <a:uLnTx/>
                <a:uFillTx/>
                <a:latin typeface="+mn-lt"/>
                <a:ea typeface="+mn-ea"/>
                <a:cs typeface="+mn-cs"/>
              </a:rPr>
              <a:t>77, 15, 33, 0</a:t>
            </a:r>
          </a:p>
          <a:p>
            <a:pPr marL="0" marR="0" lvl="0" indent="0" algn="l"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white"/>
                </a:solidFill>
                <a:effectLst/>
                <a:uLnTx/>
                <a:uFillTx/>
                <a:latin typeface="+mn-lt"/>
                <a:ea typeface="+mn-ea"/>
                <a:cs typeface="+mn-cs"/>
              </a:rPr>
              <a:t>RGB: </a:t>
            </a:r>
            <a:r>
              <a:rPr kumimoji="0" lang="en-US" sz="1600" b="0" i="0" u="none" strike="noStrike" kern="0" cap="none" spc="0" normalizeH="0" baseline="0" noProof="0" dirty="0">
                <a:ln>
                  <a:noFill/>
                </a:ln>
                <a:solidFill>
                  <a:prstClr val="white"/>
                </a:solidFill>
                <a:effectLst/>
                <a:uLnTx/>
                <a:uFillTx/>
                <a:latin typeface="+mn-lt"/>
                <a:ea typeface="+mn-ea"/>
                <a:cs typeface="+mn-cs"/>
              </a:rPr>
              <a:t>25, 164, 173</a:t>
            </a:r>
          </a:p>
        </p:txBody>
      </p:sp>
      <p:sp>
        <p:nvSpPr>
          <p:cNvPr id="10" name="Rectangle 9">
            <a:extLst>
              <a:ext uri="{FF2B5EF4-FFF2-40B4-BE49-F238E27FC236}">
                <a16:creationId xmlns:a16="http://schemas.microsoft.com/office/drawing/2014/main" xmlns="" id="{B42DC063-D1F5-4C30-AAE8-AD2967B11447}"/>
              </a:ext>
            </a:extLst>
          </p:cNvPr>
          <p:cNvSpPr/>
          <p:nvPr/>
        </p:nvSpPr>
        <p:spPr>
          <a:xfrm>
            <a:off x="4784050" y="1318936"/>
            <a:ext cx="2136568" cy="593112"/>
          </a:xfrm>
          <a:prstGeom prst="rect">
            <a:avLst/>
          </a:prstGeom>
          <a:solidFill>
            <a:schemeClr val="accent2"/>
          </a:solidFill>
          <a:ln w="12700" cap="flat" cmpd="sng" algn="ctr">
            <a:noFill/>
            <a:prstDash val="solid"/>
            <a:miter lim="800000"/>
          </a:ln>
          <a:effectLst/>
        </p:spPr>
        <p:txBody>
          <a:bodyPr rtlCol="0" anchor="ct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bg1"/>
                </a:solidFill>
                <a:effectLst/>
                <a:uLnTx/>
                <a:uFillTx/>
                <a:latin typeface="+mn-lt"/>
                <a:ea typeface="+mn-ea"/>
                <a:cs typeface="+mn-cs"/>
              </a:rPr>
              <a:t>CMYK : </a:t>
            </a:r>
            <a:r>
              <a:rPr kumimoji="0" lang="en-US" sz="1600" b="0" i="0" u="none" strike="noStrike" kern="0" cap="none" spc="0" normalizeH="0" baseline="0" noProof="0" dirty="0">
                <a:ln>
                  <a:noFill/>
                </a:ln>
                <a:solidFill>
                  <a:schemeClr val="bg1"/>
                </a:solidFill>
                <a:effectLst/>
                <a:uLnTx/>
                <a:uFillTx/>
                <a:latin typeface="+mn-lt"/>
                <a:ea typeface="+mn-ea"/>
                <a:cs typeface="+mn-cs"/>
              </a:rPr>
              <a:t>51, 43, 43, 8</a:t>
            </a:r>
            <a:br>
              <a:rPr kumimoji="0" lang="en-US" sz="1600" b="0" i="0" u="none" strike="noStrike" kern="0" cap="none" spc="0" normalizeH="0" baseline="0" noProof="0" dirty="0">
                <a:ln>
                  <a:noFill/>
                </a:ln>
                <a:solidFill>
                  <a:schemeClr val="bg1"/>
                </a:solidFill>
                <a:effectLst/>
                <a:uLnTx/>
                <a:uFillTx/>
                <a:latin typeface="+mn-lt"/>
                <a:ea typeface="+mn-ea"/>
                <a:cs typeface="+mn-cs"/>
              </a:rPr>
            </a:br>
            <a:r>
              <a:rPr kumimoji="0" lang="en-US" sz="1600" b="1" i="0" u="none" strike="noStrike" kern="0" cap="none" spc="0" normalizeH="0" baseline="0" noProof="0" dirty="0">
                <a:ln>
                  <a:noFill/>
                </a:ln>
                <a:solidFill>
                  <a:schemeClr val="bg1"/>
                </a:solidFill>
                <a:effectLst/>
                <a:uLnTx/>
                <a:uFillTx/>
                <a:latin typeface="+mn-lt"/>
                <a:ea typeface="+mn-ea"/>
                <a:cs typeface="+mn-cs"/>
              </a:rPr>
              <a:t>RGB: </a:t>
            </a:r>
            <a:r>
              <a:rPr kumimoji="0" lang="en-US" sz="1600" b="0" i="0" u="none" strike="noStrike" kern="0" cap="none" spc="0" normalizeH="0" baseline="0" noProof="0" dirty="0">
                <a:ln>
                  <a:noFill/>
                </a:ln>
                <a:solidFill>
                  <a:schemeClr val="bg1"/>
                </a:solidFill>
                <a:effectLst/>
                <a:uLnTx/>
                <a:uFillTx/>
                <a:latin typeface="+mn-lt"/>
                <a:ea typeface="+mn-ea"/>
                <a:cs typeface="+mn-cs"/>
              </a:rPr>
              <a:t>128, 128, 128</a:t>
            </a:r>
          </a:p>
        </p:txBody>
      </p:sp>
      <p:sp>
        <p:nvSpPr>
          <p:cNvPr id="11" name="Rectangle 10">
            <a:extLst>
              <a:ext uri="{FF2B5EF4-FFF2-40B4-BE49-F238E27FC236}">
                <a16:creationId xmlns:a16="http://schemas.microsoft.com/office/drawing/2014/main" xmlns="" id="{4DD9C469-1688-449B-BB2D-D3A713ED39EC}"/>
              </a:ext>
            </a:extLst>
          </p:cNvPr>
          <p:cNvSpPr/>
          <p:nvPr/>
        </p:nvSpPr>
        <p:spPr>
          <a:xfrm>
            <a:off x="9826832" y="4389071"/>
            <a:ext cx="2136568" cy="593112"/>
          </a:xfrm>
          <a:prstGeom prst="rect">
            <a:avLst/>
          </a:prstGeom>
          <a:solidFill>
            <a:srgbClr val="052049">
              <a:lumMod val="25000"/>
              <a:lumOff val="75000"/>
            </a:srgbClr>
          </a:solid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CMYK :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36, 17, 0, 0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RGB: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154, 191, 248</a:t>
            </a:r>
          </a:p>
        </p:txBody>
      </p:sp>
      <p:sp>
        <p:nvSpPr>
          <p:cNvPr id="12" name="Rectangle 11">
            <a:extLst>
              <a:ext uri="{FF2B5EF4-FFF2-40B4-BE49-F238E27FC236}">
                <a16:creationId xmlns:a16="http://schemas.microsoft.com/office/drawing/2014/main" xmlns="" id="{86B62ACF-08A4-4D19-B150-0AABA3AD131A}"/>
              </a:ext>
            </a:extLst>
          </p:cNvPr>
          <p:cNvSpPr/>
          <p:nvPr/>
        </p:nvSpPr>
        <p:spPr>
          <a:xfrm>
            <a:off x="2274510" y="4389071"/>
            <a:ext cx="2136568" cy="593112"/>
          </a:xfrm>
          <a:prstGeom prst="rect">
            <a:avLst/>
          </a:prstGeom>
          <a:solidFill>
            <a:schemeClr val="accent3">
              <a:lumMod val="40000"/>
              <a:lumOff val="60000"/>
            </a:schemeClr>
          </a:solid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CMYK :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26, 11, 4, 0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RGB: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184, 206, 228</a:t>
            </a:r>
          </a:p>
        </p:txBody>
      </p:sp>
      <p:sp>
        <p:nvSpPr>
          <p:cNvPr id="13" name="Rectangle 12">
            <a:extLst>
              <a:ext uri="{FF2B5EF4-FFF2-40B4-BE49-F238E27FC236}">
                <a16:creationId xmlns:a16="http://schemas.microsoft.com/office/drawing/2014/main" xmlns="" id="{A8B048A2-16C7-44F6-A62D-2782C6F8C4EE}"/>
              </a:ext>
            </a:extLst>
          </p:cNvPr>
          <p:cNvSpPr/>
          <p:nvPr/>
        </p:nvSpPr>
        <p:spPr>
          <a:xfrm>
            <a:off x="4784050" y="4389071"/>
            <a:ext cx="2136568" cy="593112"/>
          </a:xfrm>
          <a:prstGeom prst="rect">
            <a:avLst/>
          </a:prstGeom>
          <a:solidFill>
            <a:srgbClr val="18A3AC">
              <a:lumMod val="40000"/>
              <a:lumOff val="60000"/>
            </a:srgbClr>
          </a:solid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CMYK :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36, 0, 10, 0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RGB: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145, 234, 240</a:t>
            </a:r>
          </a:p>
        </p:txBody>
      </p:sp>
      <p:sp>
        <p:nvSpPr>
          <p:cNvPr id="14" name="Rectangle 13">
            <a:extLst>
              <a:ext uri="{FF2B5EF4-FFF2-40B4-BE49-F238E27FC236}">
                <a16:creationId xmlns:a16="http://schemas.microsoft.com/office/drawing/2014/main" xmlns="" id="{45DCFF48-7B26-44FA-9E19-59FE00E0EDF3}"/>
              </a:ext>
            </a:extLst>
          </p:cNvPr>
          <p:cNvSpPr/>
          <p:nvPr/>
        </p:nvSpPr>
        <p:spPr>
          <a:xfrm>
            <a:off x="4784050" y="2006089"/>
            <a:ext cx="2136568" cy="593112"/>
          </a:xfrm>
          <a:prstGeom prst="rect">
            <a:avLst/>
          </a:prstGeom>
          <a:solidFill>
            <a:srgbClr val="BFBFBF"/>
          </a:solid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bg1"/>
                </a:solidFill>
                <a:effectLst/>
                <a:uLnTx/>
                <a:uFillTx/>
                <a:latin typeface="Calibri" panose="020F0502020204030204"/>
                <a:ea typeface="+mn-ea"/>
                <a:cs typeface="+mn-cs"/>
              </a:rPr>
              <a:t>CMYK : </a:t>
            </a:r>
            <a:r>
              <a:rPr kumimoji="0" lang="en-US" sz="1600" b="0" i="0" u="none" strike="noStrike" kern="0" cap="none" spc="0" normalizeH="0" baseline="0" noProof="0" dirty="0">
                <a:ln>
                  <a:noFill/>
                </a:ln>
                <a:solidFill>
                  <a:schemeClr val="bg1"/>
                </a:solidFill>
                <a:effectLst/>
                <a:uLnTx/>
                <a:uFillTx/>
                <a:latin typeface="Calibri" panose="020F0502020204030204"/>
                <a:ea typeface="+mn-ea"/>
                <a:cs typeface="+mn-cs"/>
              </a:rPr>
              <a:t>25,	20, 20,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bg1"/>
                </a:solidFill>
                <a:effectLst/>
                <a:uLnTx/>
                <a:uFillTx/>
                <a:latin typeface="Calibri" panose="020F0502020204030204"/>
                <a:ea typeface="+mn-ea"/>
                <a:cs typeface="+mn-cs"/>
              </a:rPr>
              <a:t>RGB: </a:t>
            </a:r>
            <a:r>
              <a:rPr kumimoji="0" lang="en-US" sz="1600" b="0" i="0" u="none" strike="noStrike" kern="0" cap="none" spc="0" normalizeH="0" baseline="0" noProof="0" dirty="0">
                <a:ln>
                  <a:noFill/>
                </a:ln>
                <a:solidFill>
                  <a:schemeClr val="bg1"/>
                </a:solidFill>
                <a:effectLst/>
                <a:uLnTx/>
                <a:uFillTx/>
                <a:latin typeface="Calibri" panose="020F0502020204030204"/>
                <a:ea typeface="+mn-ea"/>
                <a:cs typeface="+mn-cs"/>
              </a:rPr>
              <a:t>191, 191, 191</a:t>
            </a:r>
          </a:p>
        </p:txBody>
      </p:sp>
      <p:sp>
        <p:nvSpPr>
          <p:cNvPr id="15" name="Rectangle 14">
            <a:extLst>
              <a:ext uri="{FF2B5EF4-FFF2-40B4-BE49-F238E27FC236}">
                <a16:creationId xmlns:a16="http://schemas.microsoft.com/office/drawing/2014/main" xmlns="" id="{84FD6AEF-3BC9-4B69-94AD-5748F17BD6BC}"/>
              </a:ext>
            </a:extLst>
          </p:cNvPr>
          <p:cNvSpPr/>
          <p:nvPr/>
        </p:nvSpPr>
        <p:spPr>
          <a:xfrm>
            <a:off x="9826832" y="5090079"/>
            <a:ext cx="2136568" cy="593112"/>
          </a:xfrm>
          <a:prstGeom prst="rect">
            <a:avLst/>
          </a:prstGeom>
          <a:solidFill>
            <a:srgbClr val="052049">
              <a:lumMod val="10000"/>
              <a:lumOff val="90000"/>
            </a:srgbClr>
          </a:solid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CMYK :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13, 5, 0, 0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RGB: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215, 230, 252</a:t>
            </a:r>
          </a:p>
        </p:txBody>
      </p:sp>
      <p:sp>
        <p:nvSpPr>
          <p:cNvPr id="16" name="Rectangle 15">
            <a:extLst>
              <a:ext uri="{FF2B5EF4-FFF2-40B4-BE49-F238E27FC236}">
                <a16:creationId xmlns:a16="http://schemas.microsoft.com/office/drawing/2014/main" xmlns="" id="{EA204FA4-B6FE-46CC-8B10-5C70EA312BF4}"/>
              </a:ext>
            </a:extLst>
          </p:cNvPr>
          <p:cNvSpPr/>
          <p:nvPr/>
        </p:nvSpPr>
        <p:spPr>
          <a:xfrm>
            <a:off x="2274510" y="5090079"/>
            <a:ext cx="2136568" cy="593112"/>
          </a:xfrm>
          <a:prstGeom prst="rect">
            <a:avLst/>
          </a:prstGeom>
          <a:solidFill>
            <a:schemeClr val="accent3">
              <a:lumMod val="20000"/>
              <a:lumOff val="80000"/>
            </a:schemeClr>
          </a:solid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CMYK :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13, 5, 1, 0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RGB: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219, 230, 242</a:t>
            </a:r>
          </a:p>
        </p:txBody>
      </p:sp>
      <p:sp>
        <p:nvSpPr>
          <p:cNvPr id="17" name="Rectangle 16">
            <a:extLst>
              <a:ext uri="{FF2B5EF4-FFF2-40B4-BE49-F238E27FC236}">
                <a16:creationId xmlns:a16="http://schemas.microsoft.com/office/drawing/2014/main" xmlns="" id="{1B6B26E6-9CF4-42A9-9E28-714E99452A1D}"/>
              </a:ext>
            </a:extLst>
          </p:cNvPr>
          <p:cNvSpPr/>
          <p:nvPr/>
        </p:nvSpPr>
        <p:spPr>
          <a:xfrm>
            <a:off x="4784050" y="5090079"/>
            <a:ext cx="2136568" cy="593112"/>
          </a:xfrm>
          <a:prstGeom prst="rect">
            <a:avLst/>
          </a:prstGeom>
          <a:solidFill>
            <a:srgbClr val="18A3AC">
              <a:lumMod val="20000"/>
              <a:lumOff val="80000"/>
            </a:srgbClr>
          </a:solid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CMYK :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19, 0, 5, 0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RGB: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200, 244, 247</a:t>
            </a:r>
          </a:p>
        </p:txBody>
      </p:sp>
      <p:sp>
        <p:nvSpPr>
          <p:cNvPr id="18" name="Rectangle 17">
            <a:extLst>
              <a:ext uri="{FF2B5EF4-FFF2-40B4-BE49-F238E27FC236}">
                <a16:creationId xmlns:a16="http://schemas.microsoft.com/office/drawing/2014/main" xmlns="" id="{68AA6DB8-1711-4140-A1F4-2FDA5D684765}"/>
              </a:ext>
            </a:extLst>
          </p:cNvPr>
          <p:cNvSpPr/>
          <p:nvPr/>
        </p:nvSpPr>
        <p:spPr>
          <a:xfrm>
            <a:off x="4784050" y="2707097"/>
            <a:ext cx="2136568" cy="593112"/>
          </a:xfrm>
          <a:prstGeom prst="rect">
            <a:avLst/>
          </a:prstGeom>
          <a:solidFill>
            <a:sysClr val="window" lastClr="FFFFFF">
              <a:lumMod val="85000"/>
            </a:sysClr>
          </a:solid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CMYK :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14, 11, 11, 0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RGB: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217, 217, 217</a:t>
            </a:r>
          </a:p>
        </p:txBody>
      </p:sp>
      <p:sp>
        <p:nvSpPr>
          <p:cNvPr id="19" name="Rectangle 18">
            <a:extLst>
              <a:ext uri="{FF2B5EF4-FFF2-40B4-BE49-F238E27FC236}">
                <a16:creationId xmlns:a16="http://schemas.microsoft.com/office/drawing/2014/main" xmlns="" id="{6A86F7E7-4D4C-43C6-A693-BE52619C8C20}"/>
              </a:ext>
            </a:extLst>
          </p:cNvPr>
          <p:cNvSpPr/>
          <p:nvPr/>
        </p:nvSpPr>
        <p:spPr>
          <a:xfrm>
            <a:off x="7293592" y="3688063"/>
            <a:ext cx="2160270" cy="593112"/>
          </a:xfrm>
          <a:prstGeom prst="rect">
            <a:avLst/>
          </a:prstGeom>
          <a:solidFill>
            <a:srgbClr val="779BCA"/>
          </a:solidFill>
          <a:ln w="12700" cap="flat" cmpd="sng" algn="ctr">
            <a:noFill/>
            <a:prstDash val="solid"/>
            <a:miter lim="800000"/>
          </a:ln>
          <a:effectLst/>
        </p:spPr>
        <p:txBody>
          <a:bodyPr rtlCol="0" anchor="ct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white"/>
                </a:solidFill>
                <a:effectLst/>
                <a:uLnTx/>
                <a:uFillTx/>
                <a:latin typeface="+mn-lt"/>
                <a:ea typeface="+mn-ea"/>
                <a:cs typeface="+mn-cs"/>
              </a:rPr>
              <a:t>CMYK : </a:t>
            </a:r>
            <a:r>
              <a:rPr kumimoji="0" lang="en-US" sz="1600" b="0" i="0" u="none" strike="noStrike" kern="0" cap="none" spc="0" normalizeH="0" baseline="0" noProof="0" dirty="0">
                <a:ln>
                  <a:noFill/>
                </a:ln>
                <a:solidFill>
                  <a:prstClr val="white"/>
                </a:solidFill>
                <a:effectLst/>
                <a:uLnTx/>
                <a:uFillTx/>
                <a:latin typeface="+mn-lt"/>
                <a:ea typeface="+mn-ea"/>
                <a:cs typeface="+mn-cs"/>
              </a:rPr>
              <a:t>55, 31, 3, 0</a:t>
            </a:r>
            <a:br>
              <a:rPr kumimoji="0" lang="en-US" sz="1600" b="0" i="0" u="none" strike="noStrike" kern="0" cap="none" spc="0" normalizeH="0" baseline="0" noProof="0" dirty="0">
                <a:ln>
                  <a:noFill/>
                </a:ln>
                <a:solidFill>
                  <a:prstClr val="white"/>
                </a:solidFill>
                <a:effectLst/>
                <a:uLnTx/>
                <a:uFillTx/>
                <a:latin typeface="+mn-lt"/>
                <a:ea typeface="+mn-ea"/>
                <a:cs typeface="+mn-cs"/>
              </a:rPr>
            </a:br>
            <a:r>
              <a:rPr kumimoji="0" lang="en-US" sz="1600" b="1" i="0" u="none" strike="noStrike" kern="0" cap="none" spc="0" normalizeH="0" baseline="0" noProof="0" dirty="0">
                <a:ln>
                  <a:noFill/>
                </a:ln>
                <a:solidFill>
                  <a:prstClr val="white"/>
                </a:solidFill>
                <a:effectLst/>
                <a:uLnTx/>
                <a:uFillTx/>
                <a:latin typeface="+mn-lt"/>
                <a:ea typeface="+mn-ea"/>
                <a:cs typeface="+mn-cs"/>
              </a:rPr>
              <a:t>RGB: </a:t>
            </a:r>
            <a:r>
              <a:rPr kumimoji="0" lang="en-US" sz="1600" b="0" i="0" u="none" strike="noStrike" kern="0" cap="none" spc="0" normalizeH="0" baseline="0" noProof="0" dirty="0">
                <a:ln>
                  <a:noFill/>
                </a:ln>
                <a:solidFill>
                  <a:prstClr val="white"/>
                </a:solidFill>
                <a:effectLst/>
                <a:uLnTx/>
                <a:uFillTx/>
                <a:latin typeface="+mn-lt"/>
                <a:ea typeface="+mn-ea"/>
                <a:cs typeface="+mn-cs"/>
              </a:rPr>
              <a:t>199, 155, 202</a:t>
            </a:r>
          </a:p>
        </p:txBody>
      </p:sp>
      <p:sp>
        <p:nvSpPr>
          <p:cNvPr id="20" name="Rectangle 19">
            <a:extLst>
              <a:ext uri="{FF2B5EF4-FFF2-40B4-BE49-F238E27FC236}">
                <a16:creationId xmlns:a16="http://schemas.microsoft.com/office/drawing/2014/main" xmlns="" id="{4F10F334-6E7F-4900-BCD0-2E1DA2FB5D1E}"/>
              </a:ext>
            </a:extLst>
          </p:cNvPr>
          <p:cNvSpPr/>
          <p:nvPr/>
        </p:nvSpPr>
        <p:spPr>
          <a:xfrm>
            <a:off x="7293592" y="4373863"/>
            <a:ext cx="2160270" cy="593112"/>
          </a:xfrm>
          <a:prstGeom prst="rect">
            <a:avLst/>
          </a:prstGeom>
          <a:solidFill>
            <a:srgbClr val="A0B6D9"/>
          </a:solidFill>
          <a:ln w="12700" cap="flat" cmpd="sng" algn="ctr">
            <a:solidFill>
              <a:srgbClr val="A0B6D9"/>
            </a:solid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CMYK :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36, 21, 3, 0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RGB: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160, 182, 217</a:t>
            </a:r>
          </a:p>
        </p:txBody>
      </p:sp>
      <p:sp>
        <p:nvSpPr>
          <p:cNvPr id="21" name="Rectangle 20">
            <a:extLst>
              <a:ext uri="{FF2B5EF4-FFF2-40B4-BE49-F238E27FC236}">
                <a16:creationId xmlns:a16="http://schemas.microsoft.com/office/drawing/2014/main" xmlns="" id="{9F37BB4B-EA83-4602-B031-1EE80792E11B}"/>
              </a:ext>
            </a:extLst>
          </p:cNvPr>
          <p:cNvSpPr/>
          <p:nvPr/>
        </p:nvSpPr>
        <p:spPr>
          <a:xfrm>
            <a:off x="7293590" y="5090079"/>
            <a:ext cx="2160270" cy="593112"/>
          </a:xfrm>
          <a:prstGeom prst="rect">
            <a:avLst/>
          </a:prstGeom>
          <a:solidFill>
            <a:srgbClr val="C5D4EC"/>
          </a:solid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CMYK :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20, 11, 0.4, 0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RGB: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197, 212, 236</a:t>
            </a:r>
          </a:p>
        </p:txBody>
      </p:sp>
      <p:sp>
        <p:nvSpPr>
          <p:cNvPr id="23" name="Rectangle 22">
            <a:extLst>
              <a:ext uri="{FF2B5EF4-FFF2-40B4-BE49-F238E27FC236}">
                <a16:creationId xmlns:a16="http://schemas.microsoft.com/office/drawing/2014/main" xmlns="" id="{EAD2806B-9005-4D6C-9F8D-64CAB5AA3399}"/>
              </a:ext>
            </a:extLst>
          </p:cNvPr>
          <p:cNvSpPr/>
          <p:nvPr/>
        </p:nvSpPr>
        <p:spPr>
          <a:xfrm>
            <a:off x="2274510" y="1300766"/>
            <a:ext cx="2136568" cy="593112"/>
          </a:xfrm>
          <a:prstGeom prst="rect">
            <a:avLst/>
          </a:prstGeom>
          <a:solidFill>
            <a:srgbClr val="1957A3"/>
          </a:solidFill>
          <a:ln w="12700" cap="flat" cmpd="sng" algn="ctr">
            <a:solidFill>
              <a:srgbClr val="16509D"/>
            </a:solidFill>
            <a:prstDash val="solid"/>
            <a:miter lim="800000"/>
          </a:ln>
          <a:effectLst/>
        </p:spPr>
        <p:txBody>
          <a:bodyPr rtlCol="0" anchor="ct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bg1"/>
                </a:solidFill>
                <a:effectLst/>
                <a:uLnTx/>
                <a:uFillTx/>
                <a:latin typeface="Calibri" panose="020F0502020204030204"/>
                <a:ea typeface="+mn-ea"/>
                <a:cs typeface="+mn-cs"/>
              </a:rPr>
              <a:t>CMYK : </a:t>
            </a:r>
            <a:r>
              <a:rPr kumimoji="0" lang="en-US" sz="1600" b="0" i="0" u="none" strike="noStrike" kern="0" cap="none" spc="0" normalizeH="0" baseline="0" noProof="0" dirty="0">
                <a:ln>
                  <a:noFill/>
                </a:ln>
                <a:solidFill>
                  <a:schemeClr val="bg1"/>
                </a:solidFill>
                <a:effectLst/>
                <a:uLnTx/>
                <a:uFillTx/>
                <a:latin typeface="Calibri" panose="020F0502020204030204"/>
                <a:ea typeface="+mn-ea"/>
                <a:cs typeface="+mn-cs"/>
              </a:rPr>
              <a:t>94, 72, 2, 0</a:t>
            </a:r>
            <a:br>
              <a:rPr kumimoji="0" lang="en-US" sz="1600" b="0" i="0" u="none" strike="noStrike" kern="0" cap="none" spc="0" normalizeH="0" baseline="0" noProof="0" dirty="0">
                <a:ln>
                  <a:noFill/>
                </a:ln>
                <a:solidFill>
                  <a:schemeClr val="bg1"/>
                </a:solidFill>
                <a:effectLst/>
                <a:uLnTx/>
                <a:uFillTx/>
                <a:latin typeface="Calibri" panose="020F0502020204030204"/>
                <a:ea typeface="+mn-ea"/>
                <a:cs typeface="+mn-cs"/>
              </a:rPr>
            </a:br>
            <a:r>
              <a:rPr kumimoji="0" lang="en-US" sz="1600" b="1" i="0" u="none" strike="noStrike" kern="0" cap="none" spc="0" normalizeH="0" baseline="0" noProof="0" dirty="0">
                <a:ln>
                  <a:noFill/>
                </a:ln>
                <a:solidFill>
                  <a:schemeClr val="bg1"/>
                </a:solidFill>
                <a:effectLst/>
                <a:uLnTx/>
                <a:uFillTx/>
                <a:latin typeface="Calibri" panose="020F0502020204030204"/>
                <a:ea typeface="+mn-ea"/>
                <a:cs typeface="+mn-cs"/>
              </a:rPr>
              <a:t>RGB: </a:t>
            </a:r>
            <a:r>
              <a:rPr kumimoji="0" lang="en-US" sz="1600" b="0" i="0" u="none" strike="noStrike" kern="0" cap="none" spc="0" normalizeH="0" baseline="0" noProof="0" dirty="0">
                <a:ln>
                  <a:noFill/>
                </a:ln>
                <a:solidFill>
                  <a:schemeClr val="bg1"/>
                </a:solidFill>
                <a:effectLst/>
                <a:uLnTx/>
                <a:uFillTx/>
                <a:latin typeface="Calibri" panose="020F0502020204030204"/>
                <a:ea typeface="+mn-ea"/>
                <a:cs typeface="+mn-cs"/>
              </a:rPr>
              <a:t>27, 89, 164</a:t>
            </a:r>
          </a:p>
        </p:txBody>
      </p:sp>
      <p:sp>
        <p:nvSpPr>
          <p:cNvPr id="24" name="Rectangle 23">
            <a:extLst>
              <a:ext uri="{FF2B5EF4-FFF2-40B4-BE49-F238E27FC236}">
                <a16:creationId xmlns:a16="http://schemas.microsoft.com/office/drawing/2014/main" xmlns="" id="{96A6E859-301A-4D57-8858-6F4BB2178673}"/>
              </a:ext>
            </a:extLst>
          </p:cNvPr>
          <p:cNvSpPr/>
          <p:nvPr/>
        </p:nvSpPr>
        <p:spPr>
          <a:xfrm>
            <a:off x="2274510" y="2707097"/>
            <a:ext cx="2136568" cy="593112"/>
          </a:xfrm>
          <a:prstGeom prst="rect">
            <a:avLst/>
          </a:prstGeom>
          <a:solidFill>
            <a:srgbClr val="A5C6E8"/>
          </a:solidFill>
          <a:ln w="12700" cap="flat" cmpd="sng" algn="ctr">
            <a:solidFill>
              <a:srgbClr val="A5C6E8"/>
            </a:solid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CMYK :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33, 13, 0. 0</a:t>
            </a:r>
            <a:b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b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RGB: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165, 198, 232</a:t>
            </a:r>
          </a:p>
        </p:txBody>
      </p:sp>
      <p:sp>
        <p:nvSpPr>
          <p:cNvPr id="25" name="Rectangle 24">
            <a:extLst>
              <a:ext uri="{FF2B5EF4-FFF2-40B4-BE49-F238E27FC236}">
                <a16:creationId xmlns:a16="http://schemas.microsoft.com/office/drawing/2014/main" xmlns="" id="{B7901222-FC3B-4A4F-BB8B-05E51FA1BDB8}"/>
              </a:ext>
            </a:extLst>
          </p:cNvPr>
          <p:cNvSpPr/>
          <p:nvPr/>
        </p:nvSpPr>
        <p:spPr>
          <a:xfrm>
            <a:off x="2274510" y="2014788"/>
            <a:ext cx="2136568" cy="593112"/>
          </a:xfrm>
          <a:prstGeom prst="rect">
            <a:avLst/>
          </a:prstGeom>
          <a:solidFill>
            <a:srgbClr val="538ECB"/>
          </a:solidFill>
          <a:ln w="12700" cap="flat" cmpd="sng" algn="ctr">
            <a:solidFill>
              <a:srgbClr val="538ECB"/>
            </a:solid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bg1"/>
                </a:solidFill>
                <a:effectLst/>
                <a:uLnTx/>
                <a:uFillTx/>
                <a:latin typeface="Calibri" panose="020F0502020204030204"/>
                <a:ea typeface="+mn-ea"/>
                <a:cs typeface="+mn-cs"/>
              </a:rPr>
              <a:t>CMYK : </a:t>
            </a:r>
            <a:r>
              <a:rPr kumimoji="0" lang="en-US" sz="1600" b="0" i="0" u="none" strike="noStrike" kern="0" cap="none" spc="0" normalizeH="0" baseline="0" noProof="0" dirty="0">
                <a:ln>
                  <a:noFill/>
                </a:ln>
                <a:solidFill>
                  <a:schemeClr val="bg1"/>
                </a:solidFill>
                <a:effectLst/>
                <a:uLnTx/>
                <a:uFillTx/>
                <a:latin typeface="Calibri" panose="020F0502020204030204"/>
                <a:ea typeface="+mn-ea"/>
                <a:cs typeface="+mn-cs"/>
              </a:rPr>
              <a:t>68, 36, 0, 0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bg1"/>
                </a:solidFill>
                <a:effectLst/>
                <a:uLnTx/>
                <a:uFillTx/>
                <a:latin typeface="Calibri" panose="020F0502020204030204"/>
                <a:ea typeface="+mn-ea"/>
                <a:cs typeface="+mn-cs"/>
              </a:rPr>
              <a:t>RGB: </a:t>
            </a:r>
            <a:r>
              <a:rPr kumimoji="0" lang="en-US" sz="1600" b="0" i="0" u="none" strike="noStrike" kern="0" cap="none" spc="0" normalizeH="0" baseline="0" noProof="0" dirty="0">
                <a:ln>
                  <a:noFill/>
                </a:ln>
                <a:solidFill>
                  <a:schemeClr val="bg1"/>
                </a:solidFill>
                <a:effectLst/>
                <a:uLnTx/>
                <a:uFillTx/>
                <a:latin typeface="Calibri" panose="020F0502020204030204"/>
                <a:ea typeface="+mn-ea"/>
                <a:cs typeface="+mn-cs"/>
              </a:rPr>
              <a:t>83, 142, 203</a:t>
            </a:r>
          </a:p>
        </p:txBody>
      </p:sp>
      <p:sp>
        <p:nvSpPr>
          <p:cNvPr id="26" name="Rectangle 25">
            <a:extLst>
              <a:ext uri="{FF2B5EF4-FFF2-40B4-BE49-F238E27FC236}">
                <a16:creationId xmlns:a16="http://schemas.microsoft.com/office/drawing/2014/main" xmlns="" id="{0AEE760A-E7E5-4D0D-954C-0E7C6382E3FA}"/>
              </a:ext>
            </a:extLst>
          </p:cNvPr>
          <p:cNvSpPr/>
          <p:nvPr/>
        </p:nvSpPr>
        <p:spPr>
          <a:xfrm>
            <a:off x="2274510" y="3688063"/>
            <a:ext cx="2136568" cy="593112"/>
          </a:xfrm>
          <a:prstGeom prst="rect">
            <a:avLst/>
          </a:prstGeom>
          <a:solidFill>
            <a:schemeClr val="accent3"/>
          </a:solidFill>
          <a:ln w="12700" cap="flat" cmpd="sng" algn="ctr">
            <a:noFill/>
            <a:prstDash val="solid"/>
            <a:miter lim="800000"/>
          </a:ln>
          <a:effectLst/>
        </p:spPr>
        <p:txBody>
          <a:bodyPr rtlCol="0" anchor="ct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white"/>
                </a:solidFill>
                <a:effectLst/>
                <a:uLnTx/>
                <a:uFillTx/>
                <a:latin typeface="+mn-lt"/>
                <a:ea typeface="+mn-ea"/>
                <a:cs typeface="+mn-cs"/>
              </a:rPr>
              <a:t>CMYK : </a:t>
            </a:r>
            <a:r>
              <a:rPr kumimoji="0" lang="en-US" sz="1600" b="0" i="0" u="none" strike="noStrike" kern="0" cap="none" spc="0" normalizeH="0" baseline="0" noProof="0" dirty="0">
                <a:ln>
                  <a:noFill/>
                </a:ln>
                <a:solidFill>
                  <a:prstClr val="white"/>
                </a:solidFill>
                <a:effectLst/>
                <a:uLnTx/>
                <a:uFillTx/>
                <a:latin typeface="+mn-lt"/>
                <a:ea typeface="+mn-ea"/>
                <a:cs typeface="+mn-cs"/>
              </a:rPr>
              <a:t>72, 41, 5, 0</a:t>
            </a:r>
          </a:p>
          <a:p>
            <a:pPr marL="0" marR="0" lvl="0" indent="0" algn="l"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white"/>
                </a:solidFill>
                <a:effectLst/>
                <a:uLnTx/>
                <a:uFillTx/>
                <a:latin typeface="+mn-lt"/>
                <a:ea typeface="+mn-ea"/>
                <a:cs typeface="+mn-cs"/>
              </a:rPr>
              <a:t>RGB: </a:t>
            </a:r>
            <a:r>
              <a:rPr kumimoji="0" lang="en-US" sz="1600" b="0" i="0" u="none" strike="noStrike" kern="0" cap="none" spc="0" normalizeH="0" baseline="0" noProof="0" dirty="0">
                <a:ln>
                  <a:noFill/>
                </a:ln>
                <a:solidFill>
                  <a:prstClr val="white"/>
                </a:solidFill>
                <a:effectLst/>
                <a:uLnTx/>
                <a:uFillTx/>
                <a:latin typeface="+mn-lt"/>
                <a:ea typeface="+mn-ea"/>
                <a:cs typeface="+mn-cs"/>
              </a:rPr>
              <a:t>78, 133, 188</a:t>
            </a:r>
          </a:p>
        </p:txBody>
      </p:sp>
    </p:spTree>
    <p:extLst>
      <p:ext uri="{BB962C8B-B14F-4D97-AF65-F5344CB8AC3E}">
        <p14:creationId xmlns:p14="http://schemas.microsoft.com/office/powerpoint/2010/main" val="23033237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four column layout">
    <p:spTree>
      <p:nvGrpSpPr>
        <p:cNvPr id="1" name=""/>
        <p:cNvGrpSpPr/>
        <p:nvPr/>
      </p:nvGrpSpPr>
      <p:grpSpPr>
        <a:xfrm>
          <a:off x="0" y="0"/>
          <a:ext cx="0" cy="0"/>
          <a:chOff x="0" y="0"/>
          <a:chExt cx="0" cy="0"/>
        </a:xfrm>
      </p:grpSpPr>
      <p:pic>
        <p:nvPicPr>
          <p:cNvPr id="6" name="cover 2.jpg"/>
          <p:cNvPicPr>
            <a:picLocks noChangeAspect="1"/>
          </p:cNvPicPr>
          <p:nvPr/>
        </p:nvPicPr>
        <p:blipFill rotWithShape="1">
          <a:blip r:embed="rId2">
            <a:alphaModFix amt="10000"/>
            <a:extLst>
              <a:ext uri="{BEBA8EAE-BF5A-486C-A8C5-ECC9F3942E4B}">
                <a14:imgProps xmlns:a14="http://schemas.microsoft.com/office/drawing/2010/main">
                  <a14:imgLayer r:embed="rId3">
                    <a14:imgEffect>
                      <a14:brightnessContrast bright="-69000"/>
                    </a14:imgEffect>
                  </a14:imgLayer>
                </a14:imgProps>
              </a:ext>
            </a:extLst>
          </a:blip>
          <a:srcRect b="7237"/>
          <a:stretch/>
        </p:blipFill>
        <p:spPr>
          <a:xfrm>
            <a:off x="0" y="510239"/>
            <a:ext cx="12242828" cy="6347762"/>
          </a:xfrm>
          <a:prstGeom prst="rect">
            <a:avLst/>
          </a:prstGeom>
          <a:ln w="12700">
            <a:miter lim="400000"/>
          </a:ln>
        </p:spPr>
      </p:pic>
      <p:sp>
        <p:nvSpPr>
          <p:cNvPr id="2" name="Title 1">
            <a:extLst>
              <a:ext uri="{FF2B5EF4-FFF2-40B4-BE49-F238E27FC236}">
                <a16:creationId xmlns:a16="http://schemas.microsoft.com/office/drawing/2014/main" xmlns="" id="{85A4344E-8840-41DC-8090-C221A510CE9F}"/>
              </a:ext>
            </a:extLst>
          </p:cNvPr>
          <p:cNvSpPr>
            <a:spLocks noGrp="1"/>
          </p:cNvSpPr>
          <p:nvPr>
            <p:ph type="title" hasCustomPrompt="1"/>
          </p:nvPr>
        </p:nvSpPr>
        <p:spPr/>
        <p:txBody>
          <a:bodyPr/>
          <a:lstStyle/>
          <a:p>
            <a:r>
              <a:rPr lang="en-US"/>
              <a:t>Sample text</a:t>
            </a:r>
          </a:p>
        </p:txBody>
      </p:sp>
      <p:sp>
        <p:nvSpPr>
          <p:cNvPr id="8" name="Shape 4526"/>
          <p:cNvSpPr/>
          <p:nvPr/>
        </p:nvSpPr>
        <p:spPr>
          <a:xfrm flipH="1">
            <a:off x="1161261" y="1888249"/>
            <a:ext cx="690302" cy="690300"/>
          </a:xfrm>
          <a:prstGeom prst="ellipse">
            <a:avLst/>
          </a:prstGeom>
          <a:solidFill>
            <a:schemeClr val="accent4"/>
          </a:solidFill>
          <a:ln w="3175" cap="flat" cmpd="sng">
            <a:solidFill>
              <a:schemeClr val="bg1"/>
            </a:solidFill>
            <a:prstDash val="solid"/>
            <a:miter lim="400000"/>
          </a:ln>
          <a:effectLst/>
        </p:spPr>
        <p:txBody>
          <a:bodyPr wrap="square" lIns="50800" tIns="50800" rIns="50800" bIns="50800" numCol="1" anchor="ctr">
            <a:noAutofit/>
          </a:bodyPr>
          <a:lstStyle/>
          <a:p>
            <a:pPr>
              <a:defRPr sz="2500"/>
            </a:pPr>
            <a:endParaRPr dirty="0">
              <a:latin typeface="Avenir Book"/>
              <a:cs typeface="Avenir Book"/>
            </a:endParaRPr>
          </a:p>
        </p:txBody>
      </p:sp>
      <p:sp>
        <p:nvSpPr>
          <p:cNvPr id="9" name="Shape 4526"/>
          <p:cNvSpPr/>
          <p:nvPr/>
        </p:nvSpPr>
        <p:spPr>
          <a:xfrm flipH="1">
            <a:off x="4201316" y="1888249"/>
            <a:ext cx="690302" cy="690300"/>
          </a:xfrm>
          <a:prstGeom prst="ellipse">
            <a:avLst/>
          </a:prstGeom>
          <a:solidFill>
            <a:srgbClr val="002060"/>
          </a:solidFill>
          <a:ln w="3175" cap="flat" cmpd="sng">
            <a:solidFill>
              <a:schemeClr val="bg1"/>
            </a:solidFill>
            <a:prstDash val="solid"/>
            <a:miter lim="400000"/>
          </a:ln>
          <a:effectLst/>
        </p:spPr>
        <p:txBody>
          <a:bodyPr wrap="square" lIns="50800" tIns="50800" rIns="50800" bIns="50800" numCol="1" anchor="ctr">
            <a:noAutofit/>
          </a:bodyPr>
          <a:lstStyle/>
          <a:p>
            <a:pPr>
              <a:defRPr sz="2500"/>
            </a:pPr>
            <a:endParaRPr dirty="0">
              <a:latin typeface="Avenir Book"/>
              <a:cs typeface="Avenir Book"/>
            </a:endParaRPr>
          </a:p>
        </p:txBody>
      </p:sp>
      <p:sp>
        <p:nvSpPr>
          <p:cNvPr id="10" name="Shape 4526"/>
          <p:cNvSpPr/>
          <p:nvPr/>
        </p:nvSpPr>
        <p:spPr>
          <a:xfrm flipH="1">
            <a:off x="7241371" y="1888249"/>
            <a:ext cx="690302" cy="690300"/>
          </a:xfrm>
          <a:prstGeom prst="ellipse">
            <a:avLst/>
          </a:prstGeom>
          <a:solidFill>
            <a:schemeClr val="accent3"/>
          </a:solidFill>
          <a:ln w="3175" cap="flat" cmpd="sng">
            <a:solidFill>
              <a:schemeClr val="bg1"/>
            </a:solidFill>
            <a:prstDash val="solid"/>
            <a:miter lim="400000"/>
          </a:ln>
          <a:effectLst/>
        </p:spPr>
        <p:txBody>
          <a:bodyPr wrap="square" lIns="50800" tIns="50800" rIns="50800" bIns="50800" numCol="1" anchor="ctr">
            <a:noAutofit/>
          </a:bodyPr>
          <a:lstStyle/>
          <a:p>
            <a:pPr>
              <a:defRPr sz="2500"/>
            </a:pPr>
            <a:endParaRPr dirty="0">
              <a:latin typeface="Avenir Book"/>
              <a:cs typeface="Avenir Book"/>
            </a:endParaRPr>
          </a:p>
        </p:txBody>
      </p:sp>
      <p:sp>
        <p:nvSpPr>
          <p:cNvPr id="11" name="Oval 10"/>
          <p:cNvSpPr/>
          <p:nvPr/>
        </p:nvSpPr>
        <p:spPr>
          <a:xfrm>
            <a:off x="10281427" y="1890963"/>
            <a:ext cx="684872" cy="684872"/>
          </a:xfrm>
          <a:prstGeom prst="ellipse">
            <a:avLst/>
          </a:prstGeom>
          <a:solidFill>
            <a:schemeClr val="accent2"/>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Content Placeholder 10"/>
          <p:cNvSpPr>
            <a:spLocks noGrp="1"/>
          </p:cNvSpPr>
          <p:nvPr>
            <p:ph sz="quarter" idx="12" hasCustomPrompt="1"/>
          </p:nvPr>
        </p:nvSpPr>
        <p:spPr>
          <a:xfrm>
            <a:off x="205855" y="982113"/>
            <a:ext cx="11728012" cy="756822"/>
          </a:xfrm>
        </p:spPr>
        <p:txBody>
          <a:bodyPr anchor="ctr">
            <a:noAutofit/>
          </a:bodyPr>
          <a:lstStyle>
            <a:lvl1pPr marL="0" indent="0" algn="ctr">
              <a:spcBef>
                <a:spcPts val="0"/>
              </a:spcBef>
              <a:buNone/>
              <a:defRPr sz="1600">
                <a:solidFill>
                  <a:schemeClr val="tx1"/>
                </a:solidFill>
              </a:defRPr>
            </a:lvl1pPr>
            <a:lvl5pPr>
              <a:defRPr/>
            </a:lvl5pPr>
          </a:lstStyle>
          <a:p>
            <a:pPr lvl="0"/>
            <a:r>
              <a:rPr lang="en-US" dirty="0"/>
              <a:t>Lorem Ipsum is simply dummy text of the printing and typesetting industry. Lorem Ipsum has </a:t>
            </a:r>
            <a:br>
              <a:rPr lang="en-US" dirty="0"/>
            </a:br>
            <a:r>
              <a:rPr lang="en-US" dirty="0"/>
              <a:t>been the industry's standard dummy text ever since the 1500s, when an unknown printer took </a:t>
            </a:r>
            <a:br>
              <a:rPr lang="en-US" dirty="0"/>
            </a:br>
            <a:r>
              <a:rPr lang="en-US" dirty="0"/>
              <a:t>a galley of type and scrambled it to make a type specimen book.</a:t>
            </a:r>
          </a:p>
        </p:txBody>
      </p:sp>
      <p:sp>
        <p:nvSpPr>
          <p:cNvPr id="14" name="Content Placeholder 10"/>
          <p:cNvSpPr>
            <a:spLocks noGrp="1"/>
          </p:cNvSpPr>
          <p:nvPr>
            <p:ph sz="quarter" idx="13" hasCustomPrompt="1"/>
          </p:nvPr>
        </p:nvSpPr>
        <p:spPr>
          <a:xfrm>
            <a:off x="220575" y="2679358"/>
            <a:ext cx="2571674" cy="517951"/>
          </a:xfrm>
        </p:spPr>
        <p:txBody>
          <a:bodyPr anchor="ctr">
            <a:noAutofit/>
          </a:bodyPr>
          <a:lstStyle>
            <a:lvl1pPr marL="0" indent="0" algn="ctr" defTabSz="914400" rtl="0" eaLnBrk="1" latinLnBrk="0" hangingPunct="1">
              <a:lnSpc>
                <a:spcPct val="100000"/>
              </a:lnSpc>
              <a:spcBef>
                <a:spcPts val="0"/>
              </a:spcBef>
              <a:buNone/>
              <a:defRPr lang="en-US" sz="2000" b="1" kern="1200" dirty="0">
                <a:solidFill>
                  <a:schemeClr val="accent4"/>
                </a:solidFill>
                <a:latin typeface="Arial" panose="020B0604020202020204" pitchFamily="34" charset="0"/>
                <a:ea typeface="Open Sans" panose="020B0606030504020204" pitchFamily="34" charset="0"/>
                <a:cs typeface="Arial" panose="020B0604020202020204" pitchFamily="34" charset="0"/>
              </a:defRPr>
            </a:lvl1pPr>
            <a:lvl5pPr>
              <a:defRPr/>
            </a:lvl5pPr>
          </a:lstStyle>
          <a:p>
            <a:pPr lvl="0"/>
            <a:r>
              <a:rPr lang="en-US" dirty="0"/>
              <a:t>Sample text</a:t>
            </a:r>
          </a:p>
        </p:txBody>
      </p:sp>
      <p:sp>
        <p:nvSpPr>
          <p:cNvPr id="15" name="Content Placeholder 10"/>
          <p:cNvSpPr>
            <a:spLocks noGrp="1"/>
          </p:cNvSpPr>
          <p:nvPr>
            <p:ph sz="quarter" idx="14" hasCustomPrompt="1"/>
          </p:nvPr>
        </p:nvSpPr>
        <p:spPr>
          <a:xfrm>
            <a:off x="220575" y="3279721"/>
            <a:ext cx="2571674" cy="2343839"/>
          </a:xfrm>
        </p:spPr>
        <p:txBody>
          <a:bodyPr anchor="t">
            <a:noAutofit/>
          </a:bodyPr>
          <a:lstStyle>
            <a:lvl1pPr marL="0" indent="0" algn="ctr" defTabSz="914400" rtl="0" eaLnBrk="1" latinLnBrk="0" hangingPunct="1">
              <a:lnSpc>
                <a:spcPct val="100000"/>
              </a:lnSpc>
              <a:spcBef>
                <a:spcPts val="0"/>
              </a:spcBef>
              <a:buNone/>
              <a:defRPr lang="en-US" sz="1400" b="0" kern="1200" dirty="0">
                <a:solidFill>
                  <a:schemeClr val="tx1"/>
                </a:solidFill>
                <a:latin typeface="Arial" panose="020B0604020202020204" pitchFamily="34" charset="0"/>
                <a:ea typeface="Open Sans" panose="020B0606030504020204" pitchFamily="34" charset="0"/>
                <a:cs typeface="Arial" panose="020B0604020202020204" pitchFamily="34" charset="0"/>
              </a:defRPr>
            </a:lvl1pPr>
            <a:lvl5pPr>
              <a:defRPr/>
            </a:lvl5pPr>
          </a:lstStyle>
          <a:p>
            <a:pPr lvl="0"/>
            <a:r>
              <a:rPr lang="en-US" dirty="0"/>
              <a:t>Lorem Ipsum is simply dummy text of the printing and typesetting industry. Lorem Ipsum has </a:t>
            </a:r>
            <a:br>
              <a:rPr lang="en-US" dirty="0"/>
            </a:br>
            <a:r>
              <a:rPr lang="en-US" dirty="0"/>
              <a:t>been the industry's standard dummy text ever since the 1500s, when an unknown printer took a galley of type and scrambled it to make a type specimen book.</a:t>
            </a:r>
          </a:p>
        </p:txBody>
      </p:sp>
      <p:sp>
        <p:nvSpPr>
          <p:cNvPr id="16" name="Content Placeholder 10"/>
          <p:cNvSpPr>
            <a:spLocks noGrp="1"/>
          </p:cNvSpPr>
          <p:nvPr>
            <p:ph sz="quarter" idx="15" hasCustomPrompt="1"/>
          </p:nvPr>
        </p:nvSpPr>
        <p:spPr>
          <a:xfrm>
            <a:off x="3277737" y="2679358"/>
            <a:ext cx="2571674" cy="517951"/>
          </a:xfrm>
        </p:spPr>
        <p:txBody>
          <a:bodyPr anchor="ctr">
            <a:noAutofit/>
          </a:bodyPr>
          <a:lstStyle>
            <a:lvl1pPr marL="0" indent="0" algn="ctr" defTabSz="914400" rtl="0" eaLnBrk="1" latinLnBrk="0" hangingPunct="1">
              <a:lnSpc>
                <a:spcPct val="100000"/>
              </a:lnSpc>
              <a:spcBef>
                <a:spcPts val="0"/>
              </a:spcBef>
              <a:buNone/>
              <a:defRPr lang="en-US" sz="2000" b="1" kern="1200" dirty="0">
                <a:solidFill>
                  <a:srgbClr val="002060"/>
                </a:solidFill>
                <a:latin typeface="Arial" panose="020B0604020202020204" pitchFamily="34" charset="0"/>
                <a:ea typeface="Open Sans" panose="020B0606030504020204" pitchFamily="34" charset="0"/>
                <a:cs typeface="Arial" panose="020B0604020202020204" pitchFamily="34" charset="0"/>
              </a:defRPr>
            </a:lvl1pPr>
            <a:lvl5pPr>
              <a:defRPr/>
            </a:lvl5pPr>
          </a:lstStyle>
          <a:p>
            <a:pPr lvl="0"/>
            <a:r>
              <a:rPr lang="en-US" dirty="0"/>
              <a:t>Sample text</a:t>
            </a:r>
          </a:p>
        </p:txBody>
      </p:sp>
      <p:sp>
        <p:nvSpPr>
          <p:cNvPr id="17" name="Content Placeholder 10"/>
          <p:cNvSpPr>
            <a:spLocks noGrp="1"/>
          </p:cNvSpPr>
          <p:nvPr>
            <p:ph sz="quarter" idx="16" hasCustomPrompt="1"/>
          </p:nvPr>
        </p:nvSpPr>
        <p:spPr>
          <a:xfrm>
            <a:off x="3277737" y="3279721"/>
            <a:ext cx="2571674" cy="2343839"/>
          </a:xfrm>
        </p:spPr>
        <p:txBody>
          <a:bodyPr anchor="t">
            <a:noAutofit/>
          </a:bodyPr>
          <a:lstStyle>
            <a:lvl1pPr marL="0" indent="0" algn="ctr" defTabSz="914400" rtl="0" eaLnBrk="1" latinLnBrk="0" hangingPunct="1">
              <a:lnSpc>
                <a:spcPct val="100000"/>
              </a:lnSpc>
              <a:spcBef>
                <a:spcPts val="0"/>
              </a:spcBef>
              <a:buNone/>
              <a:defRPr lang="en-US" sz="1400" b="0" kern="1200" dirty="0">
                <a:solidFill>
                  <a:schemeClr val="tx1"/>
                </a:solidFill>
                <a:latin typeface="Arial" panose="020B0604020202020204" pitchFamily="34" charset="0"/>
                <a:ea typeface="Open Sans" panose="020B0606030504020204" pitchFamily="34" charset="0"/>
                <a:cs typeface="Arial" panose="020B0604020202020204" pitchFamily="34" charset="0"/>
              </a:defRPr>
            </a:lvl1pPr>
            <a:lvl5pPr>
              <a:defRPr/>
            </a:lvl5pPr>
          </a:lstStyle>
          <a:p>
            <a:pPr lvl="0"/>
            <a:r>
              <a:rPr lang="en-US" dirty="0"/>
              <a:t>Lorem Ipsum is simply dummy text of the printing and typesetting industry. Lorem Ipsum has </a:t>
            </a:r>
            <a:br>
              <a:rPr lang="en-US" dirty="0"/>
            </a:br>
            <a:r>
              <a:rPr lang="en-US" dirty="0"/>
              <a:t>been the industry's standard dummy text ever since the 1500s, when an unknown printer took a galley of type and scrambled it to make a type specimen book.</a:t>
            </a:r>
          </a:p>
        </p:txBody>
      </p:sp>
      <p:sp>
        <p:nvSpPr>
          <p:cNvPr id="18" name="Content Placeholder 10"/>
          <p:cNvSpPr>
            <a:spLocks noGrp="1"/>
          </p:cNvSpPr>
          <p:nvPr>
            <p:ph sz="quarter" idx="17" hasCustomPrompt="1"/>
          </p:nvPr>
        </p:nvSpPr>
        <p:spPr>
          <a:xfrm>
            <a:off x="6340285" y="2679358"/>
            <a:ext cx="2571674" cy="517951"/>
          </a:xfrm>
        </p:spPr>
        <p:txBody>
          <a:bodyPr anchor="ctr">
            <a:noAutofit/>
          </a:bodyPr>
          <a:lstStyle>
            <a:lvl1pPr marL="0" indent="0" algn="ctr" defTabSz="914400" rtl="0" eaLnBrk="1" latinLnBrk="0" hangingPunct="1">
              <a:lnSpc>
                <a:spcPct val="100000"/>
              </a:lnSpc>
              <a:spcBef>
                <a:spcPts val="0"/>
              </a:spcBef>
              <a:buNone/>
              <a:defRPr lang="en-US" sz="2000" b="1" kern="1200" dirty="0">
                <a:solidFill>
                  <a:schemeClr val="accent3"/>
                </a:solidFill>
                <a:latin typeface="Arial" panose="020B0604020202020204" pitchFamily="34" charset="0"/>
                <a:ea typeface="Open Sans" panose="020B0606030504020204" pitchFamily="34" charset="0"/>
                <a:cs typeface="Arial" panose="020B0604020202020204" pitchFamily="34" charset="0"/>
              </a:defRPr>
            </a:lvl1pPr>
            <a:lvl5pPr>
              <a:defRPr/>
            </a:lvl5pPr>
          </a:lstStyle>
          <a:p>
            <a:pPr lvl="0"/>
            <a:r>
              <a:rPr lang="en-US" dirty="0"/>
              <a:t>Sample text</a:t>
            </a:r>
          </a:p>
        </p:txBody>
      </p:sp>
      <p:sp>
        <p:nvSpPr>
          <p:cNvPr id="19" name="Content Placeholder 10"/>
          <p:cNvSpPr>
            <a:spLocks noGrp="1"/>
          </p:cNvSpPr>
          <p:nvPr>
            <p:ph sz="quarter" idx="18" hasCustomPrompt="1"/>
          </p:nvPr>
        </p:nvSpPr>
        <p:spPr>
          <a:xfrm>
            <a:off x="6340285" y="3279721"/>
            <a:ext cx="2571674" cy="2343839"/>
          </a:xfrm>
        </p:spPr>
        <p:txBody>
          <a:bodyPr anchor="t">
            <a:noAutofit/>
          </a:bodyPr>
          <a:lstStyle>
            <a:lvl1pPr marL="0" indent="0" algn="ctr" defTabSz="914400" rtl="0" eaLnBrk="1" latinLnBrk="0" hangingPunct="1">
              <a:lnSpc>
                <a:spcPct val="100000"/>
              </a:lnSpc>
              <a:spcBef>
                <a:spcPts val="0"/>
              </a:spcBef>
              <a:buNone/>
              <a:defRPr lang="en-US" sz="1400" b="0" kern="1200" dirty="0">
                <a:solidFill>
                  <a:schemeClr val="tx1"/>
                </a:solidFill>
                <a:latin typeface="Arial" panose="020B0604020202020204" pitchFamily="34" charset="0"/>
                <a:ea typeface="Open Sans" panose="020B0606030504020204" pitchFamily="34" charset="0"/>
                <a:cs typeface="Arial" panose="020B0604020202020204" pitchFamily="34" charset="0"/>
              </a:defRPr>
            </a:lvl1pPr>
            <a:lvl5pPr>
              <a:defRPr/>
            </a:lvl5pPr>
          </a:lstStyle>
          <a:p>
            <a:pPr lvl="0"/>
            <a:r>
              <a:rPr lang="en-US" dirty="0"/>
              <a:t>Lorem Ipsum is simply dummy text of the printing and typesetting industry. Lorem Ipsum has </a:t>
            </a:r>
            <a:br>
              <a:rPr lang="en-US" dirty="0"/>
            </a:br>
            <a:r>
              <a:rPr lang="en-US" dirty="0"/>
              <a:t>been the industry's standard dummy text ever since the 1500s, when an unknown printer took a galley of type and scrambled it to make a type specimen book.</a:t>
            </a:r>
          </a:p>
        </p:txBody>
      </p:sp>
      <p:sp>
        <p:nvSpPr>
          <p:cNvPr id="20" name="Content Placeholder 10"/>
          <p:cNvSpPr>
            <a:spLocks noGrp="1"/>
          </p:cNvSpPr>
          <p:nvPr>
            <p:ph sz="quarter" idx="19" hasCustomPrompt="1"/>
          </p:nvPr>
        </p:nvSpPr>
        <p:spPr>
          <a:xfrm>
            <a:off x="9362193" y="2679358"/>
            <a:ext cx="2571674" cy="517951"/>
          </a:xfrm>
        </p:spPr>
        <p:txBody>
          <a:bodyPr anchor="ctr">
            <a:noAutofit/>
          </a:bodyPr>
          <a:lstStyle>
            <a:lvl1pPr marL="0" indent="0" algn="ctr" defTabSz="914400" rtl="0" eaLnBrk="1" latinLnBrk="0" hangingPunct="1">
              <a:lnSpc>
                <a:spcPct val="100000"/>
              </a:lnSpc>
              <a:spcBef>
                <a:spcPts val="0"/>
              </a:spcBef>
              <a:buNone/>
              <a:defRPr lang="en-US" sz="2000" b="1" kern="1200" dirty="0">
                <a:solidFill>
                  <a:schemeClr val="accent2"/>
                </a:solidFill>
                <a:latin typeface="Arial" panose="020B0604020202020204" pitchFamily="34" charset="0"/>
                <a:ea typeface="Open Sans" panose="020B0606030504020204" pitchFamily="34" charset="0"/>
                <a:cs typeface="Arial" panose="020B0604020202020204" pitchFamily="34" charset="0"/>
              </a:defRPr>
            </a:lvl1pPr>
            <a:lvl5pPr>
              <a:defRPr/>
            </a:lvl5pPr>
          </a:lstStyle>
          <a:p>
            <a:pPr lvl="0"/>
            <a:r>
              <a:rPr lang="en-US" dirty="0"/>
              <a:t>Sample text</a:t>
            </a:r>
          </a:p>
        </p:txBody>
      </p:sp>
      <p:sp>
        <p:nvSpPr>
          <p:cNvPr id="21" name="Content Placeholder 10"/>
          <p:cNvSpPr>
            <a:spLocks noGrp="1"/>
          </p:cNvSpPr>
          <p:nvPr>
            <p:ph sz="quarter" idx="20" hasCustomPrompt="1"/>
          </p:nvPr>
        </p:nvSpPr>
        <p:spPr>
          <a:xfrm>
            <a:off x="9362193" y="3279721"/>
            <a:ext cx="2571674" cy="2343839"/>
          </a:xfrm>
        </p:spPr>
        <p:txBody>
          <a:bodyPr anchor="t">
            <a:noAutofit/>
          </a:bodyPr>
          <a:lstStyle>
            <a:lvl1pPr marL="0" indent="0" algn="ctr" defTabSz="914400" rtl="0" eaLnBrk="1" latinLnBrk="0" hangingPunct="1">
              <a:lnSpc>
                <a:spcPct val="100000"/>
              </a:lnSpc>
              <a:spcBef>
                <a:spcPts val="0"/>
              </a:spcBef>
              <a:buNone/>
              <a:defRPr lang="en-US" sz="1400" b="0" kern="1200" dirty="0">
                <a:solidFill>
                  <a:schemeClr val="tx1"/>
                </a:solidFill>
                <a:latin typeface="Arial" panose="020B0604020202020204" pitchFamily="34" charset="0"/>
                <a:ea typeface="Open Sans" panose="020B0606030504020204" pitchFamily="34" charset="0"/>
                <a:cs typeface="Arial" panose="020B0604020202020204" pitchFamily="34" charset="0"/>
              </a:defRPr>
            </a:lvl1pPr>
            <a:lvl5pPr>
              <a:defRPr/>
            </a:lvl5pPr>
          </a:lstStyle>
          <a:p>
            <a:pPr lvl="0"/>
            <a:r>
              <a:rPr lang="en-US" dirty="0"/>
              <a:t>Lorem Ipsum is simply dummy text of the printing and typesetting industry. Lorem Ipsum has </a:t>
            </a:r>
            <a:br>
              <a:rPr lang="en-US" dirty="0"/>
            </a:br>
            <a:r>
              <a:rPr lang="en-US" dirty="0"/>
              <a:t>been the industry's standard dummy text ever since the 1500s, when an unknown printer took a galley of type and scrambled it to make a type specimen book.</a:t>
            </a:r>
          </a:p>
        </p:txBody>
      </p:sp>
      <p:sp>
        <p:nvSpPr>
          <p:cNvPr id="22" name="Content Placeholder 10"/>
          <p:cNvSpPr>
            <a:spLocks noGrp="1"/>
          </p:cNvSpPr>
          <p:nvPr>
            <p:ph sz="quarter" idx="21" hasCustomPrompt="1"/>
          </p:nvPr>
        </p:nvSpPr>
        <p:spPr>
          <a:xfrm>
            <a:off x="1214504" y="2072587"/>
            <a:ext cx="583816" cy="321624"/>
          </a:xfrm>
        </p:spPr>
        <p:txBody>
          <a:bodyPr anchor="ctr">
            <a:noAutofit/>
          </a:bodyPr>
          <a:lstStyle>
            <a:lvl1pPr marL="0" indent="0" algn="ctr" defTabSz="914400" rtl="0" eaLnBrk="1" latinLnBrk="0" hangingPunct="1">
              <a:lnSpc>
                <a:spcPct val="100000"/>
              </a:lnSpc>
              <a:spcBef>
                <a:spcPts val="0"/>
              </a:spcBef>
              <a:buNone/>
              <a:defRPr lang="en-US" sz="1400" b="1" kern="1200" dirty="0">
                <a:solidFill>
                  <a:schemeClr val="bg1"/>
                </a:solidFill>
                <a:latin typeface="Arial" panose="020B0604020202020204" pitchFamily="34" charset="0"/>
                <a:ea typeface="Open Sans" panose="020B0606030504020204" pitchFamily="34" charset="0"/>
                <a:cs typeface="Arial" panose="020B0604020202020204" pitchFamily="34" charset="0"/>
              </a:defRPr>
            </a:lvl1pPr>
            <a:lvl5pPr>
              <a:defRPr/>
            </a:lvl5pPr>
          </a:lstStyle>
          <a:p>
            <a:pPr lvl="0"/>
            <a:r>
              <a:rPr lang="en-US" dirty="0"/>
              <a:t>Icon</a:t>
            </a:r>
          </a:p>
        </p:txBody>
      </p:sp>
      <p:sp>
        <p:nvSpPr>
          <p:cNvPr id="23" name="Content Placeholder 10"/>
          <p:cNvSpPr>
            <a:spLocks noGrp="1"/>
          </p:cNvSpPr>
          <p:nvPr>
            <p:ph sz="quarter" idx="22" hasCustomPrompt="1"/>
          </p:nvPr>
        </p:nvSpPr>
        <p:spPr>
          <a:xfrm>
            <a:off x="4254559" y="2072587"/>
            <a:ext cx="583816" cy="321624"/>
          </a:xfrm>
        </p:spPr>
        <p:txBody>
          <a:bodyPr anchor="ctr">
            <a:noAutofit/>
          </a:bodyPr>
          <a:lstStyle>
            <a:lvl1pPr marL="0" indent="0" algn="ctr" defTabSz="914400" rtl="0" eaLnBrk="1" latinLnBrk="0" hangingPunct="1">
              <a:lnSpc>
                <a:spcPct val="100000"/>
              </a:lnSpc>
              <a:spcBef>
                <a:spcPts val="0"/>
              </a:spcBef>
              <a:buNone/>
              <a:defRPr lang="en-US" sz="1400" b="1" kern="1200" dirty="0">
                <a:solidFill>
                  <a:schemeClr val="bg1"/>
                </a:solidFill>
                <a:latin typeface="Arial" panose="020B0604020202020204" pitchFamily="34" charset="0"/>
                <a:ea typeface="Open Sans" panose="020B0606030504020204" pitchFamily="34" charset="0"/>
                <a:cs typeface="Arial" panose="020B0604020202020204" pitchFamily="34" charset="0"/>
              </a:defRPr>
            </a:lvl1pPr>
            <a:lvl5pPr>
              <a:defRPr/>
            </a:lvl5pPr>
          </a:lstStyle>
          <a:p>
            <a:pPr lvl="0"/>
            <a:r>
              <a:rPr lang="en-US" dirty="0"/>
              <a:t>Icon</a:t>
            </a:r>
          </a:p>
        </p:txBody>
      </p:sp>
      <p:sp>
        <p:nvSpPr>
          <p:cNvPr id="24" name="Content Placeholder 10"/>
          <p:cNvSpPr>
            <a:spLocks noGrp="1"/>
          </p:cNvSpPr>
          <p:nvPr>
            <p:ph sz="quarter" idx="23" hasCustomPrompt="1"/>
          </p:nvPr>
        </p:nvSpPr>
        <p:spPr>
          <a:xfrm>
            <a:off x="7294614" y="2072587"/>
            <a:ext cx="583816" cy="321624"/>
          </a:xfrm>
        </p:spPr>
        <p:txBody>
          <a:bodyPr anchor="ctr">
            <a:noAutofit/>
          </a:bodyPr>
          <a:lstStyle>
            <a:lvl1pPr marL="0" indent="0" algn="ctr" defTabSz="914400" rtl="0" eaLnBrk="1" latinLnBrk="0" hangingPunct="1">
              <a:lnSpc>
                <a:spcPct val="100000"/>
              </a:lnSpc>
              <a:spcBef>
                <a:spcPts val="0"/>
              </a:spcBef>
              <a:buNone/>
              <a:defRPr lang="en-US" sz="1400" b="1" kern="1200" dirty="0">
                <a:solidFill>
                  <a:schemeClr val="bg1"/>
                </a:solidFill>
                <a:latin typeface="Arial" panose="020B0604020202020204" pitchFamily="34" charset="0"/>
                <a:ea typeface="Open Sans" panose="020B0606030504020204" pitchFamily="34" charset="0"/>
                <a:cs typeface="Arial" panose="020B0604020202020204" pitchFamily="34" charset="0"/>
              </a:defRPr>
            </a:lvl1pPr>
            <a:lvl5pPr>
              <a:defRPr/>
            </a:lvl5pPr>
          </a:lstStyle>
          <a:p>
            <a:pPr lvl="0"/>
            <a:r>
              <a:rPr lang="en-US" dirty="0"/>
              <a:t>Icon</a:t>
            </a:r>
          </a:p>
        </p:txBody>
      </p:sp>
      <p:sp>
        <p:nvSpPr>
          <p:cNvPr id="25" name="Content Placeholder 10"/>
          <p:cNvSpPr>
            <a:spLocks noGrp="1"/>
          </p:cNvSpPr>
          <p:nvPr>
            <p:ph sz="quarter" idx="24" hasCustomPrompt="1"/>
          </p:nvPr>
        </p:nvSpPr>
        <p:spPr>
          <a:xfrm>
            <a:off x="10331955" y="2072587"/>
            <a:ext cx="583816" cy="321624"/>
          </a:xfrm>
        </p:spPr>
        <p:txBody>
          <a:bodyPr anchor="ctr">
            <a:noAutofit/>
          </a:bodyPr>
          <a:lstStyle>
            <a:lvl1pPr marL="0" indent="0" algn="ctr" defTabSz="914400" rtl="0" eaLnBrk="1" latinLnBrk="0" hangingPunct="1">
              <a:lnSpc>
                <a:spcPct val="100000"/>
              </a:lnSpc>
              <a:spcBef>
                <a:spcPts val="0"/>
              </a:spcBef>
              <a:buNone/>
              <a:defRPr lang="en-US" sz="1400" b="1" kern="1200" dirty="0">
                <a:solidFill>
                  <a:schemeClr val="bg1"/>
                </a:solidFill>
                <a:latin typeface="Arial" panose="020B0604020202020204" pitchFamily="34" charset="0"/>
                <a:ea typeface="Open Sans" panose="020B0606030504020204" pitchFamily="34" charset="0"/>
                <a:cs typeface="Arial" panose="020B0604020202020204" pitchFamily="34" charset="0"/>
              </a:defRPr>
            </a:lvl1pPr>
            <a:lvl5pPr>
              <a:defRPr/>
            </a:lvl5pPr>
          </a:lstStyle>
          <a:p>
            <a:pPr lvl="0"/>
            <a:r>
              <a:rPr lang="en-US" dirty="0"/>
              <a:t>Icon</a:t>
            </a:r>
          </a:p>
        </p:txBody>
      </p:sp>
    </p:spTree>
    <p:extLst>
      <p:ext uri="{BB962C8B-B14F-4D97-AF65-F5344CB8AC3E}">
        <p14:creationId xmlns:p14="http://schemas.microsoft.com/office/powerpoint/2010/main" val="5779020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agenda">
    <p:bg>
      <p:bgPr>
        <a:solidFill>
          <a:schemeClr val="bg1"/>
        </a:solidFill>
        <a:effectLst/>
      </p:bgPr>
    </p:bg>
    <p:spTree>
      <p:nvGrpSpPr>
        <p:cNvPr id="1" name=""/>
        <p:cNvGrpSpPr/>
        <p:nvPr/>
      </p:nvGrpSpPr>
      <p:grpSpPr>
        <a:xfrm>
          <a:off x="0" y="0"/>
          <a:ext cx="0" cy="0"/>
          <a:chOff x="0" y="0"/>
          <a:chExt cx="0" cy="0"/>
        </a:xfrm>
      </p:grpSpPr>
      <p:pic>
        <p:nvPicPr>
          <p:cNvPr id="62" name="pasted-image.jpg"/>
          <p:cNvPicPr>
            <a:picLocks noChangeAspect="1"/>
          </p:cNvPicPr>
          <p:nvPr/>
        </p:nvPicPr>
        <p:blipFill rotWithShape="1">
          <a:blip r:embed="rId2" cstate="print">
            <a:extLst>
              <a:ext uri="{28A0092B-C50C-407E-A947-70E740481C1C}">
                <a14:useLocalDpi xmlns:a14="http://schemas.microsoft.com/office/drawing/2010/main" val="0"/>
              </a:ext>
            </a:extLst>
          </a:blip>
          <a:srcRect l="19683" r="19870"/>
          <a:stretch/>
        </p:blipFill>
        <p:spPr>
          <a:xfrm>
            <a:off x="-14710" y="4484"/>
            <a:ext cx="6215310" cy="6853516"/>
          </a:xfrm>
          <a:prstGeom prst="rect">
            <a:avLst/>
          </a:prstGeom>
          <a:ln w="12700">
            <a:miter lim="400000"/>
          </a:ln>
        </p:spPr>
      </p:pic>
      <p:sp>
        <p:nvSpPr>
          <p:cNvPr id="63" name="Rectangle 62"/>
          <p:cNvSpPr/>
          <p:nvPr/>
        </p:nvSpPr>
        <p:spPr>
          <a:xfrm>
            <a:off x="0" y="-13853"/>
            <a:ext cx="6215310" cy="6871853"/>
          </a:xfrm>
          <a:prstGeom prst="rect">
            <a:avLst/>
          </a:prstGeom>
          <a:solidFill>
            <a:schemeClr val="accent2">
              <a:lumMod val="50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7" name="Pentagon 66"/>
          <p:cNvSpPr/>
          <p:nvPr/>
        </p:nvSpPr>
        <p:spPr>
          <a:xfrm>
            <a:off x="6212314" y="578981"/>
            <a:ext cx="1185657" cy="641298"/>
          </a:xfrm>
          <a:prstGeom prst="homePlat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72" name="Pentagon 71"/>
          <p:cNvSpPr/>
          <p:nvPr/>
        </p:nvSpPr>
        <p:spPr>
          <a:xfrm>
            <a:off x="6212314" y="1954531"/>
            <a:ext cx="1169399" cy="632502"/>
          </a:xfrm>
          <a:prstGeom prst="homePlat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77" name="Pentagon 76"/>
          <p:cNvSpPr/>
          <p:nvPr/>
        </p:nvSpPr>
        <p:spPr>
          <a:xfrm>
            <a:off x="6212314" y="3321285"/>
            <a:ext cx="1169399" cy="632502"/>
          </a:xfrm>
          <a:prstGeom prst="homePlat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81" name="Pentagon 80"/>
          <p:cNvSpPr/>
          <p:nvPr/>
        </p:nvSpPr>
        <p:spPr>
          <a:xfrm>
            <a:off x="6212314" y="4688038"/>
            <a:ext cx="1169399" cy="632502"/>
          </a:xfrm>
          <a:prstGeom prst="homePlat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1" name="Content Placeholder 10"/>
          <p:cNvSpPr>
            <a:spLocks noGrp="1"/>
          </p:cNvSpPr>
          <p:nvPr>
            <p:ph sz="quarter" idx="10" hasCustomPrompt="1"/>
          </p:nvPr>
        </p:nvSpPr>
        <p:spPr>
          <a:xfrm>
            <a:off x="1324396" y="2964873"/>
            <a:ext cx="3591716" cy="914401"/>
          </a:xfrm>
        </p:spPr>
        <p:txBody>
          <a:bodyPr anchor="ctr">
            <a:noAutofit/>
          </a:bodyPr>
          <a:lstStyle>
            <a:lvl1pPr marL="0" indent="0" algn="ctr">
              <a:buNone/>
              <a:defRPr sz="2800">
                <a:solidFill>
                  <a:schemeClr val="bg1"/>
                </a:solidFill>
              </a:defRPr>
            </a:lvl1pPr>
            <a:lvl5pPr>
              <a:defRPr/>
            </a:lvl5pPr>
          </a:lstStyle>
          <a:p>
            <a:pPr lvl="0"/>
            <a:r>
              <a:rPr lang="en-US" dirty="0"/>
              <a:t>Agenda</a:t>
            </a:r>
          </a:p>
        </p:txBody>
      </p:sp>
      <p:sp>
        <p:nvSpPr>
          <p:cNvPr id="84" name="Content Placeholder 10"/>
          <p:cNvSpPr>
            <a:spLocks noGrp="1"/>
          </p:cNvSpPr>
          <p:nvPr>
            <p:ph sz="quarter" idx="11" hasCustomPrompt="1"/>
          </p:nvPr>
        </p:nvSpPr>
        <p:spPr>
          <a:xfrm>
            <a:off x="7750522" y="587306"/>
            <a:ext cx="4110084" cy="624648"/>
          </a:xfrm>
        </p:spPr>
        <p:txBody>
          <a:bodyPr anchor="ctr">
            <a:noAutofit/>
          </a:bodyPr>
          <a:lstStyle>
            <a:lvl1pPr marL="0" indent="0" algn="l">
              <a:buNone/>
              <a:defRPr sz="2400">
                <a:solidFill>
                  <a:schemeClr val="tx1"/>
                </a:solidFill>
              </a:defRPr>
            </a:lvl1pPr>
            <a:lvl5pPr>
              <a:defRPr/>
            </a:lvl5pPr>
          </a:lstStyle>
          <a:p>
            <a:pPr lvl="0"/>
            <a:r>
              <a:rPr lang="en-US" dirty="0"/>
              <a:t>Click add text</a:t>
            </a:r>
          </a:p>
        </p:txBody>
      </p:sp>
      <p:sp>
        <p:nvSpPr>
          <p:cNvPr id="85" name="Content Placeholder 10"/>
          <p:cNvSpPr>
            <a:spLocks noGrp="1"/>
          </p:cNvSpPr>
          <p:nvPr>
            <p:ph sz="quarter" idx="12" hasCustomPrompt="1"/>
          </p:nvPr>
        </p:nvSpPr>
        <p:spPr>
          <a:xfrm>
            <a:off x="6439087" y="723900"/>
            <a:ext cx="525798" cy="351460"/>
          </a:xfrm>
        </p:spPr>
        <p:txBody>
          <a:bodyPr anchor="ctr">
            <a:noAutofit/>
          </a:bodyPr>
          <a:lstStyle>
            <a:lvl1pPr marL="0" indent="0" algn="ctr">
              <a:buNone/>
              <a:defRPr sz="2400" b="1">
                <a:solidFill>
                  <a:schemeClr val="bg1"/>
                </a:solidFill>
              </a:defRPr>
            </a:lvl1pPr>
            <a:lvl5pPr>
              <a:defRPr/>
            </a:lvl5pPr>
          </a:lstStyle>
          <a:p>
            <a:pPr lvl="0"/>
            <a:r>
              <a:rPr lang="en-US" dirty="0"/>
              <a:t>01</a:t>
            </a:r>
          </a:p>
        </p:txBody>
      </p:sp>
      <p:sp>
        <p:nvSpPr>
          <p:cNvPr id="86" name="Content Placeholder 10"/>
          <p:cNvSpPr>
            <a:spLocks noGrp="1"/>
          </p:cNvSpPr>
          <p:nvPr>
            <p:ph sz="quarter" idx="13" hasCustomPrompt="1"/>
          </p:nvPr>
        </p:nvSpPr>
        <p:spPr>
          <a:xfrm>
            <a:off x="6425439" y="2095052"/>
            <a:ext cx="525798" cy="351460"/>
          </a:xfrm>
        </p:spPr>
        <p:txBody>
          <a:bodyPr anchor="ctr">
            <a:noAutofit/>
          </a:bodyPr>
          <a:lstStyle>
            <a:lvl1pPr marL="0" indent="0" algn="ctr">
              <a:buNone/>
              <a:defRPr sz="2400" b="1">
                <a:solidFill>
                  <a:schemeClr val="bg1"/>
                </a:solidFill>
              </a:defRPr>
            </a:lvl1pPr>
            <a:lvl5pPr>
              <a:defRPr/>
            </a:lvl5pPr>
          </a:lstStyle>
          <a:p>
            <a:pPr lvl="0"/>
            <a:r>
              <a:rPr lang="en-US" dirty="0"/>
              <a:t>02</a:t>
            </a:r>
          </a:p>
        </p:txBody>
      </p:sp>
      <p:sp>
        <p:nvSpPr>
          <p:cNvPr id="87" name="Content Placeholder 10"/>
          <p:cNvSpPr>
            <a:spLocks noGrp="1"/>
          </p:cNvSpPr>
          <p:nvPr>
            <p:ph sz="quarter" idx="14" hasCustomPrompt="1"/>
          </p:nvPr>
        </p:nvSpPr>
        <p:spPr>
          <a:xfrm>
            <a:off x="6425439" y="3461806"/>
            <a:ext cx="525798" cy="351460"/>
          </a:xfrm>
        </p:spPr>
        <p:txBody>
          <a:bodyPr anchor="ctr">
            <a:noAutofit/>
          </a:bodyPr>
          <a:lstStyle>
            <a:lvl1pPr marL="0" indent="0" algn="ctr">
              <a:buNone/>
              <a:defRPr sz="2400" b="1">
                <a:solidFill>
                  <a:schemeClr val="bg1"/>
                </a:solidFill>
              </a:defRPr>
            </a:lvl1pPr>
            <a:lvl5pPr>
              <a:defRPr/>
            </a:lvl5pPr>
          </a:lstStyle>
          <a:p>
            <a:pPr lvl="0"/>
            <a:r>
              <a:rPr lang="en-US" dirty="0"/>
              <a:t>03</a:t>
            </a:r>
          </a:p>
        </p:txBody>
      </p:sp>
      <p:sp>
        <p:nvSpPr>
          <p:cNvPr id="88" name="Content Placeholder 10"/>
          <p:cNvSpPr>
            <a:spLocks noGrp="1"/>
          </p:cNvSpPr>
          <p:nvPr>
            <p:ph sz="quarter" idx="15" hasCustomPrompt="1"/>
          </p:nvPr>
        </p:nvSpPr>
        <p:spPr>
          <a:xfrm>
            <a:off x="6425439" y="4828559"/>
            <a:ext cx="525798" cy="351460"/>
          </a:xfrm>
        </p:spPr>
        <p:txBody>
          <a:bodyPr anchor="ctr">
            <a:noAutofit/>
          </a:bodyPr>
          <a:lstStyle>
            <a:lvl1pPr marL="0" indent="0" algn="ctr">
              <a:buNone/>
              <a:defRPr sz="2400" b="1">
                <a:solidFill>
                  <a:schemeClr val="bg1"/>
                </a:solidFill>
              </a:defRPr>
            </a:lvl1pPr>
            <a:lvl5pPr>
              <a:defRPr/>
            </a:lvl5pPr>
          </a:lstStyle>
          <a:p>
            <a:pPr lvl="0"/>
            <a:r>
              <a:rPr lang="en-US" dirty="0"/>
              <a:t>04</a:t>
            </a:r>
          </a:p>
        </p:txBody>
      </p:sp>
      <p:sp>
        <p:nvSpPr>
          <p:cNvPr id="89" name="Content Placeholder 10"/>
          <p:cNvSpPr>
            <a:spLocks noGrp="1"/>
          </p:cNvSpPr>
          <p:nvPr>
            <p:ph sz="quarter" idx="16" hasCustomPrompt="1"/>
          </p:nvPr>
        </p:nvSpPr>
        <p:spPr>
          <a:xfrm>
            <a:off x="7736874" y="1958458"/>
            <a:ext cx="4110084" cy="624648"/>
          </a:xfrm>
        </p:spPr>
        <p:txBody>
          <a:bodyPr anchor="ctr">
            <a:noAutofit/>
          </a:bodyPr>
          <a:lstStyle>
            <a:lvl1pPr marL="0" indent="0" algn="l">
              <a:buNone/>
              <a:defRPr sz="2400">
                <a:solidFill>
                  <a:schemeClr val="tx1"/>
                </a:solidFill>
              </a:defRPr>
            </a:lvl1pPr>
            <a:lvl5pPr>
              <a:defRPr/>
            </a:lvl5pPr>
          </a:lstStyle>
          <a:p>
            <a:pPr lvl="0"/>
            <a:r>
              <a:rPr lang="en-US" dirty="0"/>
              <a:t>Click add text</a:t>
            </a:r>
          </a:p>
        </p:txBody>
      </p:sp>
      <p:sp>
        <p:nvSpPr>
          <p:cNvPr id="91" name="Content Placeholder 10"/>
          <p:cNvSpPr>
            <a:spLocks noGrp="1"/>
          </p:cNvSpPr>
          <p:nvPr>
            <p:ph sz="quarter" idx="17" hasCustomPrompt="1"/>
          </p:nvPr>
        </p:nvSpPr>
        <p:spPr>
          <a:xfrm>
            <a:off x="7736874" y="3325212"/>
            <a:ext cx="4110084" cy="624648"/>
          </a:xfrm>
        </p:spPr>
        <p:txBody>
          <a:bodyPr anchor="ctr">
            <a:noAutofit/>
          </a:bodyPr>
          <a:lstStyle>
            <a:lvl1pPr marL="0" indent="0" algn="l">
              <a:buNone/>
              <a:defRPr sz="2400">
                <a:solidFill>
                  <a:schemeClr val="tx1"/>
                </a:solidFill>
              </a:defRPr>
            </a:lvl1pPr>
            <a:lvl5pPr>
              <a:defRPr/>
            </a:lvl5pPr>
          </a:lstStyle>
          <a:p>
            <a:pPr lvl="0"/>
            <a:r>
              <a:rPr lang="en-US" dirty="0"/>
              <a:t>Click add text</a:t>
            </a:r>
          </a:p>
        </p:txBody>
      </p:sp>
      <p:sp>
        <p:nvSpPr>
          <p:cNvPr id="92" name="Content Placeholder 10"/>
          <p:cNvSpPr>
            <a:spLocks noGrp="1"/>
          </p:cNvSpPr>
          <p:nvPr>
            <p:ph sz="quarter" idx="18" hasCustomPrompt="1"/>
          </p:nvPr>
        </p:nvSpPr>
        <p:spPr>
          <a:xfrm>
            <a:off x="7736874" y="4691965"/>
            <a:ext cx="4110084" cy="624648"/>
          </a:xfrm>
        </p:spPr>
        <p:txBody>
          <a:bodyPr anchor="ctr">
            <a:noAutofit/>
          </a:bodyPr>
          <a:lstStyle>
            <a:lvl1pPr marL="0" indent="0" algn="l">
              <a:buNone/>
              <a:defRPr sz="2400">
                <a:solidFill>
                  <a:schemeClr val="tx1"/>
                </a:solidFill>
              </a:defRPr>
            </a:lvl1pPr>
            <a:lvl5pPr>
              <a:defRPr/>
            </a:lvl5pPr>
          </a:lstStyle>
          <a:p>
            <a:pPr lvl="0"/>
            <a:r>
              <a:rPr lang="en-US" dirty="0"/>
              <a:t>Click add text</a:t>
            </a:r>
          </a:p>
        </p:txBody>
      </p:sp>
      <p:sp>
        <p:nvSpPr>
          <p:cNvPr id="18" name="Rectangle: Rounded Corners 17">
            <a:extLst>
              <a:ext uri="{FF2B5EF4-FFF2-40B4-BE49-F238E27FC236}">
                <a16:creationId xmlns:a16="http://schemas.microsoft.com/office/drawing/2014/main" xmlns="" id="{89097DD5-8847-43DE-B3AE-BE5A64A94902}"/>
              </a:ext>
            </a:extLst>
          </p:cNvPr>
          <p:cNvSpPr/>
          <p:nvPr/>
        </p:nvSpPr>
        <p:spPr>
          <a:xfrm flipH="1">
            <a:off x="11037890" y="6196877"/>
            <a:ext cx="1149348" cy="656012"/>
          </a:xfrm>
          <a:prstGeom prst="roundRect">
            <a:avLst>
              <a:gd name="adj" fmla="val 0"/>
            </a:avLst>
          </a:prstGeom>
          <a:solidFill>
            <a:schemeClr val="bg1"/>
          </a:solidFill>
          <a:ln w="1905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pic>
        <p:nvPicPr>
          <p:cNvPr id="19" name="Picture 18">
            <a:extLst>
              <a:ext uri="{FF2B5EF4-FFF2-40B4-BE49-F238E27FC236}">
                <a16:creationId xmlns:a16="http://schemas.microsoft.com/office/drawing/2014/main" xmlns="" id="{ED0CB488-30EA-4015-9174-1E0A80F1A15A}"/>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0695009" y="5850030"/>
            <a:ext cx="1418240" cy="1002859"/>
          </a:xfrm>
          <a:prstGeom prst="rect">
            <a:avLst/>
          </a:prstGeom>
        </p:spPr>
      </p:pic>
    </p:spTree>
    <p:extLst>
      <p:ext uri="{BB962C8B-B14F-4D97-AF65-F5344CB8AC3E}">
        <p14:creationId xmlns:p14="http://schemas.microsoft.com/office/powerpoint/2010/main" val="3253457869"/>
      </p:ext>
    </p:extLst>
  </p:cSld>
  <p:clrMapOvr>
    <a:masterClrMapping/>
  </p:clrMapOvr>
  <p:extLst mod="1">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Section breaker">
    <p:bg>
      <p:bgPr>
        <a:solidFill>
          <a:schemeClr val="bg1"/>
        </a:solidFill>
        <a:effectLst/>
      </p:bgPr>
    </p:bg>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xmlns="" id="{CDD35920-50C1-4782-9856-992F2694213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820279" y="5128616"/>
            <a:ext cx="2559043" cy="1809537"/>
          </a:xfrm>
          <a:prstGeom prst="rect">
            <a:avLst/>
          </a:prstGeom>
        </p:spPr>
      </p:pic>
      <p:sp>
        <p:nvSpPr>
          <p:cNvPr id="7" name="Freeform: Shape 6"/>
          <p:cNvSpPr/>
          <p:nvPr/>
        </p:nvSpPr>
        <p:spPr>
          <a:xfrm flipH="1">
            <a:off x="0" y="2034284"/>
            <a:ext cx="12192000" cy="1570232"/>
          </a:xfrm>
          <a:custGeom>
            <a:avLst/>
            <a:gdLst>
              <a:gd name="connsiteX0" fmla="*/ 0 w 12192000"/>
              <a:gd name="connsiteY0" fmla="*/ 0 h 1570232"/>
              <a:gd name="connsiteX1" fmla="*/ 10058950 w 12192000"/>
              <a:gd name="connsiteY1" fmla="*/ 0 h 1570232"/>
              <a:gd name="connsiteX2" fmla="*/ 10062651 w 12192000"/>
              <a:gd name="connsiteY2" fmla="*/ 36710 h 1570232"/>
              <a:gd name="connsiteX3" fmla="*/ 10842373 w 12192000"/>
              <a:gd name="connsiteY3" fmla="*/ 672200 h 1570232"/>
              <a:gd name="connsiteX4" fmla="*/ 11622095 w 12192000"/>
              <a:gd name="connsiteY4" fmla="*/ 36710 h 1570232"/>
              <a:gd name="connsiteX5" fmla="*/ 11625796 w 12192000"/>
              <a:gd name="connsiteY5" fmla="*/ 0 h 1570232"/>
              <a:gd name="connsiteX6" fmla="*/ 12192000 w 12192000"/>
              <a:gd name="connsiteY6" fmla="*/ 0 h 1570232"/>
              <a:gd name="connsiteX7" fmla="*/ 12192000 w 12192000"/>
              <a:gd name="connsiteY7" fmla="*/ 1570232 h 1570232"/>
              <a:gd name="connsiteX8" fmla="*/ 0 w 12192000"/>
              <a:gd name="connsiteY8" fmla="*/ 1570232 h 1570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1570232">
                <a:moveTo>
                  <a:pt x="0" y="0"/>
                </a:moveTo>
                <a:lnTo>
                  <a:pt x="10058950" y="0"/>
                </a:lnTo>
                <a:lnTo>
                  <a:pt x="10062651" y="36710"/>
                </a:lnTo>
                <a:cubicBezTo>
                  <a:pt x="10136865" y="399383"/>
                  <a:pt x="10457759" y="672200"/>
                  <a:pt x="10842373" y="672200"/>
                </a:cubicBezTo>
                <a:cubicBezTo>
                  <a:pt x="11226987" y="672200"/>
                  <a:pt x="11547881" y="399383"/>
                  <a:pt x="11622095" y="36710"/>
                </a:cubicBezTo>
                <a:lnTo>
                  <a:pt x="11625796" y="0"/>
                </a:lnTo>
                <a:lnTo>
                  <a:pt x="12192000" y="0"/>
                </a:lnTo>
                <a:lnTo>
                  <a:pt x="12192000" y="1570232"/>
                </a:lnTo>
                <a:lnTo>
                  <a:pt x="0" y="1570232"/>
                </a:lnTo>
                <a:close/>
              </a:path>
            </a:pathLst>
          </a:custGeom>
          <a:gradFill>
            <a:gsLst>
              <a:gs pos="0">
                <a:srgbClr val="052049"/>
              </a:gs>
              <a:gs pos="73000">
                <a:srgbClr val="1957A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
        <p:nvSpPr>
          <p:cNvPr id="8" name="Oval 7"/>
          <p:cNvSpPr/>
          <p:nvPr/>
        </p:nvSpPr>
        <p:spPr>
          <a:xfrm flipH="1">
            <a:off x="711199" y="1272168"/>
            <a:ext cx="1276856" cy="1276852"/>
          </a:xfrm>
          <a:prstGeom prst="ellipse">
            <a:avLst/>
          </a:prstGeom>
          <a:gradFill>
            <a:gsLst>
              <a:gs pos="0">
                <a:srgbClr val="052049"/>
              </a:gs>
              <a:gs pos="73000">
                <a:srgbClr val="1957A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
        <p:nvSpPr>
          <p:cNvPr id="21" name="Content Placeholder 59"/>
          <p:cNvSpPr>
            <a:spLocks noGrp="1"/>
          </p:cNvSpPr>
          <p:nvPr>
            <p:ph sz="quarter" idx="10" hasCustomPrompt="1"/>
          </p:nvPr>
        </p:nvSpPr>
        <p:spPr>
          <a:xfrm>
            <a:off x="3259212" y="2362200"/>
            <a:ext cx="5673576" cy="914400"/>
          </a:xfrm>
        </p:spPr>
        <p:txBody>
          <a:bodyPr anchor="ctr">
            <a:noAutofit/>
          </a:bodyPr>
          <a:lstStyle>
            <a:lvl1pPr marL="0" indent="0" algn="ctr">
              <a:buNone/>
              <a:defRPr sz="3200">
                <a:solidFill>
                  <a:schemeClr val="bg1"/>
                </a:solidFill>
                <a:effectLst/>
              </a:defRPr>
            </a:lvl1pPr>
          </a:lstStyle>
          <a:p>
            <a:pPr lvl="0"/>
            <a:r>
              <a:rPr lang="en-US" dirty="0"/>
              <a:t>Section Header</a:t>
            </a:r>
          </a:p>
        </p:txBody>
      </p:sp>
      <p:grpSp>
        <p:nvGrpSpPr>
          <p:cNvPr id="4" name="Group 4"/>
          <p:cNvGrpSpPr>
            <a:grpSpLocks noChangeAspect="1"/>
          </p:cNvGrpSpPr>
          <p:nvPr/>
        </p:nvGrpSpPr>
        <p:grpSpPr bwMode="auto">
          <a:xfrm>
            <a:off x="892045" y="1597544"/>
            <a:ext cx="915165" cy="626101"/>
            <a:chOff x="1322" y="702"/>
            <a:chExt cx="744" cy="509"/>
          </a:xfrm>
          <a:solidFill>
            <a:schemeClr val="bg1"/>
          </a:solidFill>
        </p:grpSpPr>
        <p:sp>
          <p:nvSpPr>
            <p:cNvPr id="9" name="Freeform 6"/>
            <p:cNvSpPr>
              <a:spLocks noEditPoints="1"/>
            </p:cNvSpPr>
            <p:nvPr/>
          </p:nvSpPr>
          <p:spPr bwMode="auto">
            <a:xfrm>
              <a:off x="1802" y="886"/>
              <a:ext cx="96" cy="103"/>
            </a:xfrm>
            <a:custGeom>
              <a:avLst/>
              <a:gdLst>
                <a:gd name="T0" fmla="*/ 208 w 478"/>
                <a:gd name="T1" fmla="*/ 245 h 518"/>
                <a:gd name="T2" fmla="*/ 166 w 478"/>
                <a:gd name="T3" fmla="*/ 266 h 518"/>
                <a:gd name="T4" fmla="*/ 136 w 478"/>
                <a:gd name="T5" fmla="*/ 303 h 518"/>
                <a:gd name="T6" fmla="*/ 125 w 478"/>
                <a:gd name="T7" fmla="*/ 350 h 518"/>
                <a:gd name="T8" fmla="*/ 136 w 478"/>
                <a:gd name="T9" fmla="*/ 398 h 518"/>
                <a:gd name="T10" fmla="*/ 166 w 478"/>
                <a:gd name="T11" fmla="*/ 435 h 518"/>
                <a:gd name="T12" fmla="*/ 208 w 478"/>
                <a:gd name="T13" fmla="*/ 455 h 518"/>
                <a:gd name="T14" fmla="*/ 257 w 478"/>
                <a:gd name="T15" fmla="*/ 455 h 518"/>
                <a:gd name="T16" fmla="*/ 300 w 478"/>
                <a:gd name="T17" fmla="*/ 435 h 518"/>
                <a:gd name="T18" fmla="*/ 330 w 478"/>
                <a:gd name="T19" fmla="*/ 398 h 518"/>
                <a:gd name="T20" fmla="*/ 340 w 478"/>
                <a:gd name="T21" fmla="*/ 350 h 518"/>
                <a:gd name="T22" fmla="*/ 330 w 478"/>
                <a:gd name="T23" fmla="*/ 303 h 518"/>
                <a:gd name="T24" fmla="*/ 300 w 478"/>
                <a:gd name="T25" fmla="*/ 266 h 518"/>
                <a:gd name="T26" fmla="*/ 257 w 478"/>
                <a:gd name="T27" fmla="*/ 245 h 518"/>
                <a:gd name="T28" fmla="*/ 81 w 478"/>
                <a:gd name="T29" fmla="*/ 0 h 518"/>
                <a:gd name="T30" fmla="*/ 209 w 478"/>
                <a:gd name="T31" fmla="*/ 184 h 518"/>
                <a:gd name="T32" fmla="*/ 256 w 478"/>
                <a:gd name="T33" fmla="*/ 184 h 518"/>
                <a:gd name="T34" fmla="*/ 299 w 478"/>
                <a:gd name="T35" fmla="*/ 196 h 518"/>
                <a:gd name="T36" fmla="*/ 443 w 478"/>
                <a:gd name="T37" fmla="*/ 49 h 518"/>
                <a:gd name="T38" fmla="*/ 369 w 478"/>
                <a:gd name="T39" fmla="*/ 254 h 518"/>
                <a:gd name="T40" fmla="*/ 392 w 478"/>
                <a:gd name="T41" fmla="*/ 298 h 518"/>
                <a:gd name="T42" fmla="*/ 400 w 478"/>
                <a:gd name="T43" fmla="*/ 350 h 518"/>
                <a:gd name="T44" fmla="*/ 386 w 478"/>
                <a:gd name="T45" fmla="*/ 415 h 518"/>
                <a:gd name="T46" fmla="*/ 351 w 478"/>
                <a:gd name="T47" fmla="*/ 469 h 518"/>
                <a:gd name="T48" fmla="*/ 298 w 478"/>
                <a:gd name="T49" fmla="*/ 506 h 518"/>
                <a:gd name="T50" fmla="*/ 233 w 478"/>
                <a:gd name="T51" fmla="*/ 518 h 518"/>
                <a:gd name="T52" fmla="*/ 168 w 478"/>
                <a:gd name="T53" fmla="*/ 506 h 518"/>
                <a:gd name="T54" fmla="*/ 115 w 478"/>
                <a:gd name="T55" fmla="*/ 469 h 518"/>
                <a:gd name="T56" fmla="*/ 78 w 478"/>
                <a:gd name="T57" fmla="*/ 415 h 518"/>
                <a:gd name="T58" fmla="*/ 66 w 478"/>
                <a:gd name="T59" fmla="*/ 350 h 518"/>
                <a:gd name="T60" fmla="*/ 77 w 478"/>
                <a:gd name="T61" fmla="*/ 289 h 518"/>
                <a:gd name="T62" fmla="*/ 108 w 478"/>
                <a:gd name="T63" fmla="*/ 238 h 518"/>
                <a:gd name="T64" fmla="*/ 40 w 478"/>
                <a:gd name="T65" fmla="*/ 18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78" h="518">
                  <a:moveTo>
                    <a:pt x="233" y="242"/>
                  </a:moveTo>
                  <a:lnTo>
                    <a:pt x="208" y="245"/>
                  </a:lnTo>
                  <a:lnTo>
                    <a:pt x="185" y="253"/>
                  </a:lnTo>
                  <a:lnTo>
                    <a:pt x="166" y="266"/>
                  </a:lnTo>
                  <a:lnTo>
                    <a:pt x="149" y="282"/>
                  </a:lnTo>
                  <a:lnTo>
                    <a:pt x="136" y="303"/>
                  </a:lnTo>
                  <a:lnTo>
                    <a:pt x="128" y="326"/>
                  </a:lnTo>
                  <a:lnTo>
                    <a:pt x="125" y="350"/>
                  </a:lnTo>
                  <a:lnTo>
                    <a:pt x="128" y="375"/>
                  </a:lnTo>
                  <a:lnTo>
                    <a:pt x="136" y="398"/>
                  </a:lnTo>
                  <a:lnTo>
                    <a:pt x="149" y="417"/>
                  </a:lnTo>
                  <a:lnTo>
                    <a:pt x="166" y="435"/>
                  </a:lnTo>
                  <a:lnTo>
                    <a:pt x="185" y="447"/>
                  </a:lnTo>
                  <a:lnTo>
                    <a:pt x="208" y="455"/>
                  </a:lnTo>
                  <a:lnTo>
                    <a:pt x="233" y="459"/>
                  </a:lnTo>
                  <a:lnTo>
                    <a:pt x="257" y="455"/>
                  </a:lnTo>
                  <a:lnTo>
                    <a:pt x="280" y="447"/>
                  </a:lnTo>
                  <a:lnTo>
                    <a:pt x="300" y="435"/>
                  </a:lnTo>
                  <a:lnTo>
                    <a:pt x="316" y="417"/>
                  </a:lnTo>
                  <a:lnTo>
                    <a:pt x="330" y="398"/>
                  </a:lnTo>
                  <a:lnTo>
                    <a:pt x="338" y="375"/>
                  </a:lnTo>
                  <a:lnTo>
                    <a:pt x="340" y="350"/>
                  </a:lnTo>
                  <a:lnTo>
                    <a:pt x="338" y="326"/>
                  </a:lnTo>
                  <a:lnTo>
                    <a:pt x="330" y="303"/>
                  </a:lnTo>
                  <a:lnTo>
                    <a:pt x="316" y="282"/>
                  </a:lnTo>
                  <a:lnTo>
                    <a:pt x="300" y="266"/>
                  </a:lnTo>
                  <a:lnTo>
                    <a:pt x="280" y="253"/>
                  </a:lnTo>
                  <a:lnTo>
                    <a:pt x="257" y="245"/>
                  </a:lnTo>
                  <a:lnTo>
                    <a:pt x="233" y="242"/>
                  </a:lnTo>
                  <a:close/>
                  <a:moveTo>
                    <a:pt x="81" y="0"/>
                  </a:moveTo>
                  <a:lnTo>
                    <a:pt x="185" y="189"/>
                  </a:lnTo>
                  <a:lnTo>
                    <a:pt x="209" y="184"/>
                  </a:lnTo>
                  <a:lnTo>
                    <a:pt x="233" y="182"/>
                  </a:lnTo>
                  <a:lnTo>
                    <a:pt x="256" y="184"/>
                  </a:lnTo>
                  <a:lnTo>
                    <a:pt x="278" y="189"/>
                  </a:lnTo>
                  <a:lnTo>
                    <a:pt x="299" y="196"/>
                  </a:lnTo>
                  <a:lnTo>
                    <a:pt x="406" y="23"/>
                  </a:lnTo>
                  <a:lnTo>
                    <a:pt x="443" y="49"/>
                  </a:lnTo>
                  <a:lnTo>
                    <a:pt x="478" y="79"/>
                  </a:lnTo>
                  <a:lnTo>
                    <a:pt x="369" y="254"/>
                  </a:lnTo>
                  <a:lnTo>
                    <a:pt x="383" y="276"/>
                  </a:lnTo>
                  <a:lnTo>
                    <a:pt x="392" y="298"/>
                  </a:lnTo>
                  <a:lnTo>
                    <a:pt x="398" y="324"/>
                  </a:lnTo>
                  <a:lnTo>
                    <a:pt x="400" y="350"/>
                  </a:lnTo>
                  <a:lnTo>
                    <a:pt x="397" y="384"/>
                  </a:lnTo>
                  <a:lnTo>
                    <a:pt x="386" y="415"/>
                  </a:lnTo>
                  <a:lnTo>
                    <a:pt x="372" y="444"/>
                  </a:lnTo>
                  <a:lnTo>
                    <a:pt x="351" y="469"/>
                  </a:lnTo>
                  <a:lnTo>
                    <a:pt x="326" y="490"/>
                  </a:lnTo>
                  <a:lnTo>
                    <a:pt x="298" y="506"/>
                  </a:lnTo>
                  <a:lnTo>
                    <a:pt x="266" y="515"/>
                  </a:lnTo>
                  <a:lnTo>
                    <a:pt x="233" y="518"/>
                  </a:lnTo>
                  <a:lnTo>
                    <a:pt x="199" y="515"/>
                  </a:lnTo>
                  <a:lnTo>
                    <a:pt x="168" y="506"/>
                  </a:lnTo>
                  <a:lnTo>
                    <a:pt x="140" y="490"/>
                  </a:lnTo>
                  <a:lnTo>
                    <a:pt x="115" y="469"/>
                  </a:lnTo>
                  <a:lnTo>
                    <a:pt x="94" y="444"/>
                  </a:lnTo>
                  <a:lnTo>
                    <a:pt x="78" y="415"/>
                  </a:lnTo>
                  <a:lnTo>
                    <a:pt x="69" y="384"/>
                  </a:lnTo>
                  <a:lnTo>
                    <a:pt x="66" y="350"/>
                  </a:lnTo>
                  <a:lnTo>
                    <a:pt x="68" y="319"/>
                  </a:lnTo>
                  <a:lnTo>
                    <a:pt x="77" y="289"/>
                  </a:lnTo>
                  <a:lnTo>
                    <a:pt x="91" y="262"/>
                  </a:lnTo>
                  <a:lnTo>
                    <a:pt x="108" y="238"/>
                  </a:lnTo>
                  <a:lnTo>
                    <a:pt x="0" y="43"/>
                  </a:lnTo>
                  <a:lnTo>
                    <a:pt x="40" y="18"/>
                  </a:lnTo>
                  <a:lnTo>
                    <a:pt x="8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 name="Freeform 7"/>
            <p:cNvSpPr>
              <a:spLocks noEditPoints="1"/>
            </p:cNvSpPr>
            <p:nvPr/>
          </p:nvSpPr>
          <p:spPr bwMode="auto">
            <a:xfrm>
              <a:off x="1909" y="702"/>
              <a:ext cx="114" cy="157"/>
            </a:xfrm>
            <a:custGeom>
              <a:avLst/>
              <a:gdLst>
                <a:gd name="T0" fmla="*/ 379 w 569"/>
                <a:gd name="T1" fmla="*/ 63 h 787"/>
                <a:gd name="T2" fmla="*/ 335 w 569"/>
                <a:gd name="T3" fmla="*/ 85 h 787"/>
                <a:gd name="T4" fmla="*/ 306 w 569"/>
                <a:gd name="T5" fmla="*/ 121 h 787"/>
                <a:gd name="T6" fmla="*/ 296 w 569"/>
                <a:gd name="T7" fmla="*/ 168 h 787"/>
                <a:gd name="T8" fmla="*/ 306 w 569"/>
                <a:gd name="T9" fmla="*/ 216 h 787"/>
                <a:gd name="T10" fmla="*/ 335 w 569"/>
                <a:gd name="T11" fmla="*/ 253 h 787"/>
                <a:gd name="T12" fmla="*/ 379 w 569"/>
                <a:gd name="T13" fmla="*/ 274 h 787"/>
                <a:gd name="T14" fmla="*/ 427 w 569"/>
                <a:gd name="T15" fmla="*/ 274 h 787"/>
                <a:gd name="T16" fmla="*/ 469 w 569"/>
                <a:gd name="T17" fmla="*/ 253 h 787"/>
                <a:gd name="T18" fmla="*/ 499 w 569"/>
                <a:gd name="T19" fmla="*/ 216 h 787"/>
                <a:gd name="T20" fmla="*/ 510 w 569"/>
                <a:gd name="T21" fmla="*/ 168 h 787"/>
                <a:gd name="T22" fmla="*/ 499 w 569"/>
                <a:gd name="T23" fmla="*/ 121 h 787"/>
                <a:gd name="T24" fmla="*/ 469 w 569"/>
                <a:gd name="T25" fmla="*/ 85 h 787"/>
                <a:gd name="T26" fmla="*/ 427 w 569"/>
                <a:gd name="T27" fmla="*/ 63 h 787"/>
                <a:gd name="T28" fmla="*/ 402 w 569"/>
                <a:gd name="T29" fmla="*/ 0 h 787"/>
                <a:gd name="T30" fmla="*/ 467 w 569"/>
                <a:gd name="T31" fmla="*/ 14 h 787"/>
                <a:gd name="T32" fmla="*/ 521 w 569"/>
                <a:gd name="T33" fmla="*/ 49 h 787"/>
                <a:gd name="T34" fmla="*/ 557 w 569"/>
                <a:gd name="T35" fmla="*/ 103 h 787"/>
                <a:gd name="T36" fmla="*/ 569 w 569"/>
                <a:gd name="T37" fmla="*/ 168 h 787"/>
                <a:gd name="T38" fmla="*/ 557 w 569"/>
                <a:gd name="T39" fmla="*/ 233 h 787"/>
                <a:gd name="T40" fmla="*/ 521 w 569"/>
                <a:gd name="T41" fmla="*/ 287 h 787"/>
                <a:gd name="T42" fmla="*/ 467 w 569"/>
                <a:gd name="T43" fmla="*/ 324 h 787"/>
                <a:gd name="T44" fmla="*/ 402 w 569"/>
                <a:gd name="T45" fmla="*/ 336 h 787"/>
                <a:gd name="T46" fmla="*/ 356 w 569"/>
                <a:gd name="T47" fmla="*/ 331 h 787"/>
                <a:gd name="T48" fmla="*/ 38 w 569"/>
                <a:gd name="T49" fmla="*/ 760 h 787"/>
                <a:gd name="T50" fmla="*/ 280 w 569"/>
                <a:gd name="T51" fmla="*/ 282 h 787"/>
                <a:gd name="T52" fmla="*/ 247 w 569"/>
                <a:gd name="T53" fmla="*/ 230 h 787"/>
                <a:gd name="T54" fmla="*/ 235 w 569"/>
                <a:gd name="T55" fmla="*/ 168 h 787"/>
                <a:gd name="T56" fmla="*/ 249 w 569"/>
                <a:gd name="T57" fmla="*/ 103 h 787"/>
                <a:gd name="T58" fmla="*/ 284 w 569"/>
                <a:gd name="T59" fmla="*/ 49 h 787"/>
                <a:gd name="T60" fmla="*/ 338 w 569"/>
                <a:gd name="T61" fmla="*/ 14 h 787"/>
                <a:gd name="T62" fmla="*/ 402 w 569"/>
                <a:gd name="T63" fmla="*/ 0 h 7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69" h="787">
                  <a:moveTo>
                    <a:pt x="402" y="61"/>
                  </a:moveTo>
                  <a:lnTo>
                    <a:pt x="379" y="63"/>
                  </a:lnTo>
                  <a:lnTo>
                    <a:pt x="356" y="72"/>
                  </a:lnTo>
                  <a:lnTo>
                    <a:pt x="335" y="85"/>
                  </a:lnTo>
                  <a:lnTo>
                    <a:pt x="318" y="101"/>
                  </a:lnTo>
                  <a:lnTo>
                    <a:pt x="306" y="121"/>
                  </a:lnTo>
                  <a:lnTo>
                    <a:pt x="298" y="144"/>
                  </a:lnTo>
                  <a:lnTo>
                    <a:pt x="296" y="168"/>
                  </a:lnTo>
                  <a:lnTo>
                    <a:pt x="298" y="193"/>
                  </a:lnTo>
                  <a:lnTo>
                    <a:pt x="306" y="216"/>
                  </a:lnTo>
                  <a:lnTo>
                    <a:pt x="318" y="236"/>
                  </a:lnTo>
                  <a:lnTo>
                    <a:pt x="335" y="253"/>
                  </a:lnTo>
                  <a:lnTo>
                    <a:pt x="356" y="265"/>
                  </a:lnTo>
                  <a:lnTo>
                    <a:pt x="379" y="274"/>
                  </a:lnTo>
                  <a:lnTo>
                    <a:pt x="402" y="277"/>
                  </a:lnTo>
                  <a:lnTo>
                    <a:pt x="427" y="274"/>
                  </a:lnTo>
                  <a:lnTo>
                    <a:pt x="450" y="265"/>
                  </a:lnTo>
                  <a:lnTo>
                    <a:pt x="469" y="253"/>
                  </a:lnTo>
                  <a:lnTo>
                    <a:pt x="486" y="236"/>
                  </a:lnTo>
                  <a:lnTo>
                    <a:pt x="499" y="216"/>
                  </a:lnTo>
                  <a:lnTo>
                    <a:pt x="507" y="193"/>
                  </a:lnTo>
                  <a:lnTo>
                    <a:pt x="510" y="168"/>
                  </a:lnTo>
                  <a:lnTo>
                    <a:pt x="507" y="144"/>
                  </a:lnTo>
                  <a:lnTo>
                    <a:pt x="499" y="121"/>
                  </a:lnTo>
                  <a:lnTo>
                    <a:pt x="486" y="101"/>
                  </a:lnTo>
                  <a:lnTo>
                    <a:pt x="469" y="85"/>
                  </a:lnTo>
                  <a:lnTo>
                    <a:pt x="450" y="72"/>
                  </a:lnTo>
                  <a:lnTo>
                    <a:pt x="427" y="63"/>
                  </a:lnTo>
                  <a:lnTo>
                    <a:pt x="402" y="61"/>
                  </a:lnTo>
                  <a:close/>
                  <a:moveTo>
                    <a:pt x="402" y="0"/>
                  </a:moveTo>
                  <a:lnTo>
                    <a:pt x="436" y="3"/>
                  </a:lnTo>
                  <a:lnTo>
                    <a:pt x="467" y="14"/>
                  </a:lnTo>
                  <a:lnTo>
                    <a:pt x="496" y="29"/>
                  </a:lnTo>
                  <a:lnTo>
                    <a:pt x="521" y="49"/>
                  </a:lnTo>
                  <a:lnTo>
                    <a:pt x="541" y="74"/>
                  </a:lnTo>
                  <a:lnTo>
                    <a:pt x="557" y="103"/>
                  </a:lnTo>
                  <a:lnTo>
                    <a:pt x="566" y="135"/>
                  </a:lnTo>
                  <a:lnTo>
                    <a:pt x="569" y="168"/>
                  </a:lnTo>
                  <a:lnTo>
                    <a:pt x="566" y="203"/>
                  </a:lnTo>
                  <a:lnTo>
                    <a:pt x="557" y="233"/>
                  </a:lnTo>
                  <a:lnTo>
                    <a:pt x="541" y="262"/>
                  </a:lnTo>
                  <a:lnTo>
                    <a:pt x="521" y="287"/>
                  </a:lnTo>
                  <a:lnTo>
                    <a:pt x="496" y="308"/>
                  </a:lnTo>
                  <a:lnTo>
                    <a:pt x="467" y="324"/>
                  </a:lnTo>
                  <a:lnTo>
                    <a:pt x="436" y="333"/>
                  </a:lnTo>
                  <a:lnTo>
                    <a:pt x="402" y="336"/>
                  </a:lnTo>
                  <a:lnTo>
                    <a:pt x="379" y="335"/>
                  </a:lnTo>
                  <a:lnTo>
                    <a:pt x="356" y="331"/>
                  </a:lnTo>
                  <a:lnTo>
                    <a:pt x="74" y="787"/>
                  </a:lnTo>
                  <a:lnTo>
                    <a:pt x="38" y="760"/>
                  </a:lnTo>
                  <a:lnTo>
                    <a:pt x="0" y="735"/>
                  </a:lnTo>
                  <a:lnTo>
                    <a:pt x="280" y="282"/>
                  </a:lnTo>
                  <a:lnTo>
                    <a:pt x="260" y="257"/>
                  </a:lnTo>
                  <a:lnTo>
                    <a:pt x="247" y="230"/>
                  </a:lnTo>
                  <a:lnTo>
                    <a:pt x="239" y="200"/>
                  </a:lnTo>
                  <a:lnTo>
                    <a:pt x="235" y="168"/>
                  </a:lnTo>
                  <a:lnTo>
                    <a:pt x="239" y="135"/>
                  </a:lnTo>
                  <a:lnTo>
                    <a:pt x="249" y="103"/>
                  </a:lnTo>
                  <a:lnTo>
                    <a:pt x="264" y="74"/>
                  </a:lnTo>
                  <a:lnTo>
                    <a:pt x="284" y="49"/>
                  </a:lnTo>
                  <a:lnTo>
                    <a:pt x="309" y="29"/>
                  </a:lnTo>
                  <a:lnTo>
                    <a:pt x="338" y="14"/>
                  </a:lnTo>
                  <a:lnTo>
                    <a:pt x="369" y="3"/>
                  </a:lnTo>
                  <a:lnTo>
                    <a:pt x="40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 name="Freeform 8"/>
            <p:cNvSpPr>
              <a:spLocks noEditPoints="1"/>
            </p:cNvSpPr>
            <p:nvPr/>
          </p:nvSpPr>
          <p:spPr bwMode="auto">
            <a:xfrm>
              <a:off x="1322" y="744"/>
              <a:ext cx="472" cy="282"/>
            </a:xfrm>
            <a:custGeom>
              <a:avLst/>
              <a:gdLst>
                <a:gd name="T0" fmla="*/ 1519 w 2361"/>
                <a:gd name="T1" fmla="*/ 1158 h 1410"/>
                <a:gd name="T2" fmla="*/ 1480 w 2361"/>
                <a:gd name="T3" fmla="*/ 1242 h 1410"/>
                <a:gd name="T4" fmla="*/ 1519 w 2361"/>
                <a:gd name="T5" fmla="*/ 1327 h 1410"/>
                <a:gd name="T6" fmla="*/ 1611 w 2361"/>
                <a:gd name="T7" fmla="*/ 1347 h 1410"/>
                <a:gd name="T8" fmla="*/ 1683 w 2361"/>
                <a:gd name="T9" fmla="*/ 1290 h 1410"/>
                <a:gd name="T10" fmla="*/ 1683 w 2361"/>
                <a:gd name="T11" fmla="*/ 1195 h 1410"/>
                <a:gd name="T12" fmla="*/ 1611 w 2361"/>
                <a:gd name="T13" fmla="*/ 1137 h 1410"/>
                <a:gd name="T14" fmla="*/ 120 w 2361"/>
                <a:gd name="T15" fmla="*/ 824 h 1410"/>
                <a:gd name="T16" fmla="*/ 63 w 2361"/>
                <a:gd name="T17" fmla="*/ 896 h 1410"/>
                <a:gd name="T18" fmla="*/ 83 w 2361"/>
                <a:gd name="T19" fmla="*/ 989 h 1410"/>
                <a:gd name="T20" fmla="*/ 167 w 2361"/>
                <a:gd name="T21" fmla="*/ 1029 h 1410"/>
                <a:gd name="T22" fmla="*/ 251 w 2361"/>
                <a:gd name="T23" fmla="*/ 989 h 1410"/>
                <a:gd name="T24" fmla="*/ 272 w 2361"/>
                <a:gd name="T25" fmla="*/ 896 h 1410"/>
                <a:gd name="T26" fmla="*/ 215 w 2361"/>
                <a:gd name="T27" fmla="*/ 824 h 1410"/>
                <a:gd name="T28" fmla="*/ 1049 w 2361"/>
                <a:gd name="T29" fmla="*/ 243 h 1410"/>
                <a:gd name="T30" fmla="*/ 977 w 2361"/>
                <a:gd name="T31" fmla="*/ 301 h 1410"/>
                <a:gd name="T32" fmla="*/ 977 w 2361"/>
                <a:gd name="T33" fmla="*/ 396 h 1410"/>
                <a:gd name="T34" fmla="*/ 1049 w 2361"/>
                <a:gd name="T35" fmla="*/ 454 h 1410"/>
                <a:gd name="T36" fmla="*/ 1141 w 2361"/>
                <a:gd name="T37" fmla="*/ 433 h 1410"/>
                <a:gd name="T38" fmla="*/ 1181 w 2361"/>
                <a:gd name="T39" fmla="*/ 348 h 1410"/>
                <a:gd name="T40" fmla="*/ 1141 w 2361"/>
                <a:gd name="T41" fmla="*/ 265 h 1410"/>
                <a:gd name="T42" fmla="*/ 2122 w 2361"/>
                <a:gd name="T43" fmla="*/ 60 h 1410"/>
                <a:gd name="T44" fmla="*/ 2039 w 2361"/>
                <a:gd name="T45" fmla="*/ 101 h 1410"/>
                <a:gd name="T46" fmla="*/ 2018 w 2361"/>
                <a:gd name="T47" fmla="*/ 193 h 1410"/>
                <a:gd name="T48" fmla="*/ 2075 w 2361"/>
                <a:gd name="T49" fmla="*/ 265 h 1410"/>
                <a:gd name="T50" fmla="*/ 2169 w 2361"/>
                <a:gd name="T51" fmla="*/ 265 h 1410"/>
                <a:gd name="T52" fmla="*/ 2226 w 2361"/>
                <a:gd name="T53" fmla="*/ 193 h 1410"/>
                <a:gd name="T54" fmla="*/ 2206 w 2361"/>
                <a:gd name="T55" fmla="*/ 101 h 1410"/>
                <a:gd name="T56" fmla="*/ 2122 w 2361"/>
                <a:gd name="T57" fmla="*/ 60 h 1410"/>
                <a:gd name="T58" fmla="*/ 2216 w 2361"/>
                <a:gd name="T59" fmla="*/ 29 h 1410"/>
                <a:gd name="T60" fmla="*/ 2286 w 2361"/>
                <a:gd name="T61" fmla="*/ 134 h 1410"/>
                <a:gd name="T62" fmla="*/ 2264 w 2361"/>
                <a:gd name="T63" fmla="*/ 258 h 1410"/>
                <a:gd name="T64" fmla="*/ 2282 w 2361"/>
                <a:gd name="T65" fmla="*/ 539 h 1410"/>
                <a:gd name="T66" fmla="*/ 2106 w 2361"/>
                <a:gd name="T67" fmla="*/ 336 h 1410"/>
                <a:gd name="T68" fmla="*/ 1742 w 2361"/>
                <a:gd name="T69" fmla="*/ 1181 h 1410"/>
                <a:gd name="T70" fmla="*/ 1740 w 2361"/>
                <a:gd name="T71" fmla="*/ 1308 h 1410"/>
                <a:gd name="T72" fmla="*/ 1651 w 2361"/>
                <a:gd name="T73" fmla="*/ 1398 h 1410"/>
                <a:gd name="T74" fmla="*/ 1522 w 2361"/>
                <a:gd name="T75" fmla="*/ 1398 h 1410"/>
                <a:gd name="T76" fmla="*/ 1433 w 2361"/>
                <a:gd name="T77" fmla="*/ 1308 h 1410"/>
                <a:gd name="T78" fmla="*/ 1431 w 2361"/>
                <a:gd name="T79" fmla="*/ 1180 h 1410"/>
                <a:gd name="T80" fmla="*/ 1102 w 2361"/>
                <a:gd name="T81" fmla="*/ 514 h 1410"/>
                <a:gd name="T82" fmla="*/ 988 w 2361"/>
                <a:gd name="T83" fmla="*/ 492 h 1410"/>
                <a:gd name="T84" fmla="*/ 334 w 2361"/>
                <a:gd name="T85" fmla="*/ 922 h 1410"/>
                <a:gd name="T86" fmla="*/ 285 w 2361"/>
                <a:gd name="T87" fmla="*/ 1041 h 1410"/>
                <a:gd name="T88" fmla="*/ 167 w 2361"/>
                <a:gd name="T89" fmla="*/ 1090 h 1410"/>
                <a:gd name="T90" fmla="*/ 49 w 2361"/>
                <a:gd name="T91" fmla="*/ 1041 h 1410"/>
                <a:gd name="T92" fmla="*/ 0 w 2361"/>
                <a:gd name="T93" fmla="*/ 922 h 1410"/>
                <a:gd name="T94" fmla="*/ 49 w 2361"/>
                <a:gd name="T95" fmla="*/ 803 h 1410"/>
                <a:gd name="T96" fmla="*/ 167 w 2361"/>
                <a:gd name="T97" fmla="*/ 753 h 1410"/>
                <a:gd name="T98" fmla="*/ 280 w 2361"/>
                <a:gd name="T99" fmla="*/ 797 h 1410"/>
                <a:gd name="T100" fmla="*/ 910 w 2361"/>
                <a:gd name="T101" fmla="*/ 315 h 1410"/>
                <a:gd name="T102" fmla="*/ 981 w 2361"/>
                <a:gd name="T103" fmla="*/ 209 h 1410"/>
                <a:gd name="T104" fmla="*/ 1107 w 2361"/>
                <a:gd name="T105" fmla="*/ 184 h 1410"/>
                <a:gd name="T106" fmla="*/ 1213 w 2361"/>
                <a:gd name="T107" fmla="*/ 254 h 1410"/>
                <a:gd name="T108" fmla="*/ 1239 w 2361"/>
                <a:gd name="T109" fmla="*/ 378 h 1410"/>
                <a:gd name="T110" fmla="*/ 1541 w 2361"/>
                <a:gd name="T111" fmla="*/ 1081 h 1410"/>
                <a:gd name="T112" fmla="*/ 1633 w 2361"/>
                <a:gd name="T113" fmla="*/ 1081 h 1410"/>
                <a:gd name="T114" fmla="*/ 1965 w 2361"/>
                <a:gd name="T115" fmla="*/ 224 h 1410"/>
                <a:gd name="T116" fmla="*/ 1968 w 2361"/>
                <a:gd name="T117" fmla="*/ 103 h 1410"/>
                <a:gd name="T118" fmla="*/ 2057 w 2361"/>
                <a:gd name="T119" fmla="*/ 13 h 1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361" h="1410">
                  <a:moveTo>
                    <a:pt x="1586" y="1134"/>
                  </a:moveTo>
                  <a:lnTo>
                    <a:pt x="1561" y="1137"/>
                  </a:lnTo>
                  <a:lnTo>
                    <a:pt x="1540" y="1146"/>
                  </a:lnTo>
                  <a:lnTo>
                    <a:pt x="1519" y="1158"/>
                  </a:lnTo>
                  <a:lnTo>
                    <a:pt x="1502" y="1174"/>
                  </a:lnTo>
                  <a:lnTo>
                    <a:pt x="1490" y="1195"/>
                  </a:lnTo>
                  <a:lnTo>
                    <a:pt x="1482" y="1218"/>
                  </a:lnTo>
                  <a:lnTo>
                    <a:pt x="1480" y="1242"/>
                  </a:lnTo>
                  <a:lnTo>
                    <a:pt x="1482" y="1267"/>
                  </a:lnTo>
                  <a:lnTo>
                    <a:pt x="1490" y="1290"/>
                  </a:lnTo>
                  <a:lnTo>
                    <a:pt x="1502" y="1309"/>
                  </a:lnTo>
                  <a:lnTo>
                    <a:pt x="1519" y="1327"/>
                  </a:lnTo>
                  <a:lnTo>
                    <a:pt x="1540" y="1339"/>
                  </a:lnTo>
                  <a:lnTo>
                    <a:pt x="1561" y="1347"/>
                  </a:lnTo>
                  <a:lnTo>
                    <a:pt x="1586" y="1351"/>
                  </a:lnTo>
                  <a:lnTo>
                    <a:pt x="1611" y="1347"/>
                  </a:lnTo>
                  <a:lnTo>
                    <a:pt x="1633" y="1339"/>
                  </a:lnTo>
                  <a:lnTo>
                    <a:pt x="1653" y="1327"/>
                  </a:lnTo>
                  <a:lnTo>
                    <a:pt x="1670" y="1309"/>
                  </a:lnTo>
                  <a:lnTo>
                    <a:pt x="1683" y="1290"/>
                  </a:lnTo>
                  <a:lnTo>
                    <a:pt x="1691" y="1267"/>
                  </a:lnTo>
                  <a:lnTo>
                    <a:pt x="1693" y="1242"/>
                  </a:lnTo>
                  <a:lnTo>
                    <a:pt x="1691" y="1218"/>
                  </a:lnTo>
                  <a:lnTo>
                    <a:pt x="1683" y="1195"/>
                  </a:lnTo>
                  <a:lnTo>
                    <a:pt x="1670" y="1174"/>
                  </a:lnTo>
                  <a:lnTo>
                    <a:pt x="1653" y="1158"/>
                  </a:lnTo>
                  <a:lnTo>
                    <a:pt x="1633" y="1146"/>
                  </a:lnTo>
                  <a:lnTo>
                    <a:pt x="1611" y="1137"/>
                  </a:lnTo>
                  <a:lnTo>
                    <a:pt x="1586" y="1134"/>
                  </a:lnTo>
                  <a:close/>
                  <a:moveTo>
                    <a:pt x="167" y="814"/>
                  </a:moveTo>
                  <a:lnTo>
                    <a:pt x="142" y="816"/>
                  </a:lnTo>
                  <a:lnTo>
                    <a:pt x="120" y="824"/>
                  </a:lnTo>
                  <a:lnTo>
                    <a:pt x="100" y="837"/>
                  </a:lnTo>
                  <a:lnTo>
                    <a:pt x="83" y="854"/>
                  </a:lnTo>
                  <a:lnTo>
                    <a:pt x="70" y="875"/>
                  </a:lnTo>
                  <a:lnTo>
                    <a:pt x="63" y="896"/>
                  </a:lnTo>
                  <a:lnTo>
                    <a:pt x="60" y="922"/>
                  </a:lnTo>
                  <a:lnTo>
                    <a:pt x="63" y="947"/>
                  </a:lnTo>
                  <a:lnTo>
                    <a:pt x="70" y="970"/>
                  </a:lnTo>
                  <a:lnTo>
                    <a:pt x="83" y="989"/>
                  </a:lnTo>
                  <a:lnTo>
                    <a:pt x="100" y="1006"/>
                  </a:lnTo>
                  <a:lnTo>
                    <a:pt x="120" y="1019"/>
                  </a:lnTo>
                  <a:lnTo>
                    <a:pt x="142" y="1027"/>
                  </a:lnTo>
                  <a:lnTo>
                    <a:pt x="167" y="1029"/>
                  </a:lnTo>
                  <a:lnTo>
                    <a:pt x="192" y="1027"/>
                  </a:lnTo>
                  <a:lnTo>
                    <a:pt x="215" y="1019"/>
                  </a:lnTo>
                  <a:lnTo>
                    <a:pt x="234" y="1006"/>
                  </a:lnTo>
                  <a:lnTo>
                    <a:pt x="251" y="989"/>
                  </a:lnTo>
                  <a:lnTo>
                    <a:pt x="264" y="970"/>
                  </a:lnTo>
                  <a:lnTo>
                    <a:pt x="272" y="947"/>
                  </a:lnTo>
                  <a:lnTo>
                    <a:pt x="274" y="922"/>
                  </a:lnTo>
                  <a:lnTo>
                    <a:pt x="272" y="896"/>
                  </a:lnTo>
                  <a:lnTo>
                    <a:pt x="264" y="875"/>
                  </a:lnTo>
                  <a:lnTo>
                    <a:pt x="251" y="854"/>
                  </a:lnTo>
                  <a:lnTo>
                    <a:pt x="234" y="837"/>
                  </a:lnTo>
                  <a:lnTo>
                    <a:pt x="215" y="824"/>
                  </a:lnTo>
                  <a:lnTo>
                    <a:pt x="192" y="816"/>
                  </a:lnTo>
                  <a:lnTo>
                    <a:pt x="167" y="814"/>
                  </a:lnTo>
                  <a:close/>
                  <a:moveTo>
                    <a:pt x="1074" y="241"/>
                  </a:moveTo>
                  <a:lnTo>
                    <a:pt x="1049" y="243"/>
                  </a:lnTo>
                  <a:lnTo>
                    <a:pt x="1026" y="252"/>
                  </a:lnTo>
                  <a:lnTo>
                    <a:pt x="1007" y="265"/>
                  </a:lnTo>
                  <a:lnTo>
                    <a:pt x="990" y="281"/>
                  </a:lnTo>
                  <a:lnTo>
                    <a:pt x="977" y="301"/>
                  </a:lnTo>
                  <a:lnTo>
                    <a:pt x="969" y="324"/>
                  </a:lnTo>
                  <a:lnTo>
                    <a:pt x="966" y="348"/>
                  </a:lnTo>
                  <a:lnTo>
                    <a:pt x="969" y="373"/>
                  </a:lnTo>
                  <a:lnTo>
                    <a:pt x="977" y="396"/>
                  </a:lnTo>
                  <a:lnTo>
                    <a:pt x="990" y="416"/>
                  </a:lnTo>
                  <a:lnTo>
                    <a:pt x="1007" y="433"/>
                  </a:lnTo>
                  <a:lnTo>
                    <a:pt x="1026" y="446"/>
                  </a:lnTo>
                  <a:lnTo>
                    <a:pt x="1049" y="454"/>
                  </a:lnTo>
                  <a:lnTo>
                    <a:pt x="1074" y="457"/>
                  </a:lnTo>
                  <a:lnTo>
                    <a:pt x="1098" y="454"/>
                  </a:lnTo>
                  <a:lnTo>
                    <a:pt x="1120" y="446"/>
                  </a:lnTo>
                  <a:lnTo>
                    <a:pt x="1141" y="433"/>
                  </a:lnTo>
                  <a:lnTo>
                    <a:pt x="1157" y="416"/>
                  </a:lnTo>
                  <a:lnTo>
                    <a:pt x="1169" y="396"/>
                  </a:lnTo>
                  <a:lnTo>
                    <a:pt x="1178" y="373"/>
                  </a:lnTo>
                  <a:lnTo>
                    <a:pt x="1181" y="348"/>
                  </a:lnTo>
                  <a:lnTo>
                    <a:pt x="1178" y="324"/>
                  </a:lnTo>
                  <a:lnTo>
                    <a:pt x="1169" y="301"/>
                  </a:lnTo>
                  <a:lnTo>
                    <a:pt x="1157" y="281"/>
                  </a:lnTo>
                  <a:lnTo>
                    <a:pt x="1141" y="265"/>
                  </a:lnTo>
                  <a:lnTo>
                    <a:pt x="1120" y="252"/>
                  </a:lnTo>
                  <a:lnTo>
                    <a:pt x="1098" y="243"/>
                  </a:lnTo>
                  <a:lnTo>
                    <a:pt x="1074" y="241"/>
                  </a:lnTo>
                  <a:close/>
                  <a:moveTo>
                    <a:pt x="2122" y="60"/>
                  </a:moveTo>
                  <a:lnTo>
                    <a:pt x="2098" y="63"/>
                  </a:lnTo>
                  <a:lnTo>
                    <a:pt x="2075" y="71"/>
                  </a:lnTo>
                  <a:lnTo>
                    <a:pt x="2056" y="84"/>
                  </a:lnTo>
                  <a:lnTo>
                    <a:pt x="2039" y="101"/>
                  </a:lnTo>
                  <a:lnTo>
                    <a:pt x="2026" y="121"/>
                  </a:lnTo>
                  <a:lnTo>
                    <a:pt x="2018" y="143"/>
                  </a:lnTo>
                  <a:lnTo>
                    <a:pt x="2015" y="169"/>
                  </a:lnTo>
                  <a:lnTo>
                    <a:pt x="2018" y="193"/>
                  </a:lnTo>
                  <a:lnTo>
                    <a:pt x="2026" y="216"/>
                  </a:lnTo>
                  <a:lnTo>
                    <a:pt x="2039" y="236"/>
                  </a:lnTo>
                  <a:lnTo>
                    <a:pt x="2056" y="252"/>
                  </a:lnTo>
                  <a:lnTo>
                    <a:pt x="2075" y="265"/>
                  </a:lnTo>
                  <a:lnTo>
                    <a:pt x="2098" y="274"/>
                  </a:lnTo>
                  <a:lnTo>
                    <a:pt x="2122" y="276"/>
                  </a:lnTo>
                  <a:lnTo>
                    <a:pt x="2147" y="274"/>
                  </a:lnTo>
                  <a:lnTo>
                    <a:pt x="2169" y="265"/>
                  </a:lnTo>
                  <a:lnTo>
                    <a:pt x="2190" y="252"/>
                  </a:lnTo>
                  <a:lnTo>
                    <a:pt x="2206" y="236"/>
                  </a:lnTo>
                  <a:lnTo>
                    <a:pt x="2218" y="216"/>
                  </a:lnTo>
                  <a:lnTo>
                    <a:pt x="2226" y="193"/>
                  </a:lnTo>
                  <a:lnTo>
                    <a:pt x="2230" y="169"/>
                  </a:lnTo>
                  <a:lnTo>
                    <a:pt x="2226" y="143"/>
                  </a:lnTo>
                  <a:lnTo>
                    <a:pt x="2218" y="121"/>
                  </a:lnTo>
                  <a:lnTo>
                    <a:pt x="2206" y="101"/>
                  </a:lnTo>
                  <a:lnTo>
                    <a:pt x="2190" y="84"/>
                  </a:lnTo>
                  <a:lnTo>
                    <a:pt x="2169" y="71"/>
                  </a:lnTo>
                  <a:lnTo>
                    <a:pt x="2147" y="63"/>
                  </a:lnTo>
                  <a:lnTo>
                    <a:pt x="2122" y="60"/>
                  </a:lnTo>
                  <a:close/>
                  <a:moveTo>
                    <a:pt x="2122" y="0"/>
                  </a:moveTo>
                  <a:lnTo>
                    <a:pt x="2156" y="4"/>
                  </a:lnTo>
                  <a:lnTo>
                    <a:pt x="2188" y="13"/>
                  </a:lnTo>
                  <a:lnTo>
                    <a:pt x="2216" y="29"/>
                  </a:lnTo>
                  <a:lnTo>
                    <a:pt x="2240" y="50"/>
                  </a:lnTo>
                  <a:lnTo>
                    <a:pt x="2260" y="75"/>
                  </a:lnTo>
                  <a:lnTo>
                    <a:pt x="2276" y="103"/>
                  </a:lnTo>
                  <a:lnTo>
                    <a:pt x="2286" y="134"/>
                  </a:lnTo>
                  <a:lnTo>
                    <a:pt x="2290" y="169"/>
                  </a:lnTo>
                  <a:lnTo>
                    <a:pt x="2286" y="201"/>
                  </a:lnTo>
                  <a:lnTo>
                    <a:pt x="2277" y="230"/>
                  </a:lnTo>
                  <a:lnTo>
                    <a:pt x="2264" y="258"/>
                  </a:lnTo>
                  <a:lnTo>
                    <a:pt x="2244" y="283"/>
                  </a:lnTo>
                  <a:lnTo>
                    <a:pt x="2361" y="495"/>
                  </a:lnTo>
                  <a:lnTo>
                    <a:pt x="2322" y="515"/>
                  </a:lnTo>
                  <a:lnTo>
                    <a:pt x="2282" y="539"/>
                  </a:lnTo>
                  <a:lnTo>
                    <a:pt x="2167" y="330"/>
                  </a:lnTo>
                  <a:lnTo>
                    <a:pt x="2144" y="335"/>
                  </a:lnTo>
                  <a:lnTo>
                    <a:pt x="2122" y="337"/>
                  </a:lnTo>
                  <a:lnTo>
                    <a:pt x="2106" y="336"/>
                  </a:lnTo>
                  <a:lnTo>
                    <a:pt x="2091" y="333"/>
                  </a:lnTo>
                  <a:lnTo>
                    <a:pt x="1711" y="1130"/>
                  </a:lnTo>
                  <a:lnTo>
                    <a:pt x="1728" y="1154"/>
                  </a:lnTo>
                  <a:lnTo>
                    <a:pt x="1742" y="1181"/>
                  </a:lnTo>
                  <a:lnTo>
                    <a:pt x="1750" y="1211"/>
                  </a:lnTo>
                  <a:lnTo>
                    <a:pt x="1753" y="1242"/>
                  </a:lnTo>
                  <a:lnTo>
                    <a:pt x="1750" y="1276"/>
                  </a:lnTo>
                  <a:lnTo>
                    <a:pt x="1740" y="1308"/>
                  </a:lnTo>
                  <a:lnTo>
                    <a:pt x="1725" y="1337"/>
                  </a:lnTo>
                  <a:lnTo>
                    <a:pt x="1705" y="1361"/>
                  </a:lnTo>
                  <a:lnTo>
                    <a:pt x="1680" y="1382"/>
                  </a:lnTo>
                  <a:lnTo>
                    <a:pt x="1651" y="1398"/>
                  </a:lnTo>
                  <a:lnTo>
                    <a:pt x="1620" y="1407"/>
                  </a:lnTo>
                  <a:lnTo>
                    <a:pt x="1586" y="1410"/>
                  </a:lnTo>
                  <a:lnTo>
                    <a:pt x="1552" y="1407"/>
                  </a:lnTo>
                  <a:lnTo>
                    <a:pt x="1522" y="1398"/>
                  </a:lnTo>
                  <a:lnTo>
                    <a:pt x="1493" y="1382"/>
                  </a:lnTo>
                  <a:lnTo>
                    <a:pt x="1468" y="1361"/>
                  </a:lnTo>
                  <a:lnTo>
                    <a:pt x="1448" y="1337"/>
                  </a:lnTo>
                  <a:lnTo>
                    <a:pt x="1433" y="1308"/>
                  </a:lnTo>
                  <a:lnTo>
                    <a:pt x="1423" y="1276"/>
                  </a:lnTo>
                  <a:lnTo>
                    <a:pt x="1419" y="1242"/>
                  </a:lnTo>
                  <a:lnTo>
                    <a:pt x="1423" y="1210"/>
                  </a:lnTo>
                  <a:lnTo>
                    <a:pt x="1431" y="1180"/>
                  </a:lnTo>
                  <a:lnTo>
                    <a:pt x="1445" y="1153"/>
                  </a:lnTo>
                  <a:lnTo>
                    <a:pt x="1464" y="1129"/>
                  </a:lnTo>
                  <a:lnTo>
                    <a:pt x="1130" y="507"/>
                  </a:lnTo>
                  <a:lnTo>
                    <a:pt x="1102" y="514"/>
                  </a:lnTo>
                  <a:lnTo>
                    <a:pt x="1074" y="516"/>
                  </a:lnTo>
                  <a:lnTo>
                    <a:pt x="1043" y="514"/>
                  </a:lnTo>
                  <a:lnTo>
                    <a:pt x="1015" y="506"/>
                  </a:lnTo>
                  <a:lnTo>
                    <a:pt x="988" y="492"/>
                  </a:lnTo>
                  <a:lnTo>
                    <a:pt x="965" y="475"/>
                  </a:lnTo>
                  <a:lnTo>
                    <a:pt x="327" y="875"/>
                  </a:lnTo>
                  <a:lnTo>
                    <a:pt x="333" y="898"/>
                  </a:lnTo>
                  <a:lnTo>
                    <a:pt x="334" y="922"/>
                  </a:lnTo>
                  <a:lnTo>
                    <a:pt x="331" y="956"/>
                  </a:lnTo>
                  <a:lnTo>
                    <a:pt x="320" y="987"/>
                  </a:lnTo>
                  <a:lnTo>
                    <a:pt x="306" y="1015"/>
                  </a:lnTo>
                  <a:lnTo>
                    <a:pt x="285" y="1041"/>
                  </a:lnTo>
                  <a:lnTo>
                    <a:pt x="260" y="1061"/>
                  </a:lnTo>
                  <a:lnTo>
                    <a:pt x="232" y="1077"/>
                  </a:lnTo>
                  <a:lnTo>
                    <a:pt x="201" y="1086"/>
                  </a:lnTo>
                  <a:lnTo>
                    <a:pt x="167" y="1090"/>
                  </a:lnTo>
                  <a:lnTo>
                    <a:pt x="133" y="1086"/>
                  </a:lnTo>
                  <a:lnTo>
                    <a:pt x="102" y="1077"/>
                  </a:lnTo>
                  <a:lnTo>
                    <a:pt x="74" y="1061"/>
                  </a:lnTo>
                  <a:lnTo>
                    <a:pt x="49" y="1041"/>
                  </a:lnTo>
                  <a:lnTo>
                    <a:pt x="28" y="1015"/>
                  </a:lnTo>
                  <a:lnTo>
                    <a:pt x="14" y="987"/>
                  </a:lnTo>
                  <a:lnTo>
                    <a:pt x="3" y="956"/>
                  </a:lnTo>
                  <a:lnTo>
                    <a:pt x="0" y="922"/>
                  </a:lnTo>
                  <a:lnTo>
                    <a:pt x="3" y="887"/>
                  </a:lnTo>
                  <a:lnTo>
                    <a:pt x="14" y="856"/>
                  </a:lnTo>
                  <a:lnTo>
                    <a:pt x="28" y="828"/>
                  </a:lnTo>
                  <a:lnTo>
                    <a:pt x="49" y="803"/>
                  </a:lnTo>
                  <a:lnTo>
                    <a:pt x="74" y="782"/>
                  </a:lnTo>
                  <a:lnTo>
                    <a:pt x="102" y="767"/>
                  </a:lnTo>
                  <a:lnTo>
                    <a:pt x="133" y="757"/>
                  </a:lnTo>
                  <a:lnTo>
                    <a:pt x="167" y="753"/>
                  </a:lnTo>
                  <a:lnTo>
                    <a:pt x="199" y="757"/>
                  </a:lnTo>
                  <a:lnTo>
                    <a:pt x="228" y="765"/>
                  </a:lnTo>
                  <a:lnTo>
                    <a:pt x="256" y="779"/>
                  </a:lnTo>
                  <a:lnTo>
                    <a:pt x="280" y="797"/>
                  </a:lnTo>
                  <a:lnTo>
                    <a:pt x="914" y="399"/>
                  </a:lnTo>
                  <a:lnTo>
                    <a:pt x="908" y="375"/>
                  </a:lnTo>
                  <a:lnTo>
                    <a:pt x="907" y="348"/>
                  </a:lnTo>
                  <a:lnTo>
                    <a:pt x="910" y="315"/>
                  </a:lnTo>
                  <a:lnTo>
                    <a:pt x="919" y="283"/>
                  </a:lnTo>
                  <a:lnTo>
                    <a:pt x="935" y="254"/>
                  </a:lnTo>
                  <a:lnTo>
                    <a:pt x="956" y="229"/>
                  </a:lnTo>
                  <a:lnTo>
                    <a:pt x="981" y="209"/>
                  </a:lnTo>
                  <a:lnTo>
                    <a:pt x="1009" y="194"/>
                  </a:lnTo>
                  <a:lnTo>
                    <a:pt x="1040" y="184"/>
                  </a:lnTo>
                  <a:lnTo>
                    <a:pt x="1074" y="180"/>
                  </a:lnTo>
                  <a:lnTo>
                    <a:pt x="1107" y="184"/>
                  </a:lnTo>
                  <a:lnTo>
                    <a:pt x="1139" y="194"/>
                  </a:lnTo>
                  <a:lnTo>
                    <a:pt x="1167" y="209"/>
                  </a:lnTo>
                  <a:lnTo>
                    <a:pt x="1192" y="229"/>
                  </a:lnTo>
                  <a:lnTo>
                    <a:pt x="1213" y="254"/>
                  </a:lnTo>
                  <a:lnTo>
                    <a:pt x="1227" y="283"/>
                  </a:lnTo>
                  <a:lnTo>
                    <a:pt x="1238" y="315"/>
                  </a:lnTo>
                  <a:lnTo>
                    <a:pt x="1241" y="348"/>
                  </a:lnTo>
                  <a:lnTo>
                    <a:pt x="1239" y="378"/>
                  </a:lnTo>
                  <a:lnTo>
                    <a:pt x="1231" y="405"/>
                  </a:lnTo>
                  <a:lnTo>
                    <a:pt x="1219" y="431"/>
                  </a:lnTo>
                  <a:lnTo>
                    <a:pt x="1205" y="454"/>
                  </a:lnTo>
                  <a:lnTo>
                    <a:pt x="1541" y="1081"/>
                  </a:lnTo>
                  <a:lnTo>
                    <a:pt x="1564" y="1076"/>
                  </a:lnTo>
                  <a:lnTo>
                    <a:pt x="1586" y="1074"/>
                  </a:lnTo>
                  <a:lnTo>
                    <a:pt x="1610" y="1076"/>
                  </a:lnTo>
                  <a:lnTo>
                    <a:pt x="1633" y="1081"/>
                  </a:lnTo>
                  <a:lnTo>
                    <a:pt x="2009" y="292"/>
                  </a:lnTo>
                  <a:lnTo>
                    <a:pt x="1991" y="272"/>
                  </a:lnTo>
                  <a:lnTo>
                    <a:pt x="1976" y="249"/>
                  </a:lnTo>
                  <a:lnTo>
                    <a:pt x="1965" y="224"/>
                  </a:lnTo>
                  <a:lnTo>
                    <a:pt x="1958" y="197"/>
                  </a:lnTo>
                  <a:lnTo>
                    <a:pt x="1955" y="169"/>
                  </a:lnTo>
                  <a:lnTo>
                    <a:pt x="1958" y="134"/>
                  </a:lnTo>
                  <a:lnTo>
                    <a:pt x="1968" y="103"/>
                  </a:lnTo>
                  <a:lnTo>
                    <a:pt x="1984" y="75"/>
                  </a:lnTo>
                  <a:lnTo>
                    <a:pt x="2005" y="50"/>
                  </a:lnTo>
                  <a:lnTo>
                    <a:pt x="2028" y="29"/>
                  </a:lnTo>
                  <a:lnTo>
                    <a:pt x="2057" y="13"/>
                  </a:lnTo>
                  <a:lnTo>
                    <a:pt x="2089" y="4"/>
                  </a:lnTo>
                  <a:lnTo>
                    <a:pt x="212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 name="Freeform 9"/>
            <p:cNvSpPr>
              <a:spLocks noEditPoints="1"/>
            </p:cNvSpPr>
            <p:nvPr/>
          </p:nvSpPr>
          <p:spPr bwMode="auto">
            <a:xfrm>
              <a:off x="1729" y="840"/>
              <a:ext cx="337" cy="371"/>
            </a:xfrm>
            <a:custGeom>
              <a:avLst/>
              <a:gdLst>
                <a:gd name="T0" fmla="*/ 463 w 1685"/>
                <a:gd name="T1" fmla="*/ 167 h 1853"/>
                <a:gd name="T2" fmla="*/ 334 w 1685"/>
                <a:gd name="T3" fmla="*/ 227 h 1853"/>
                <a:gd name="T4" fmla="*/ 231 w 1685"/>
                <a:gd name="T5" fmla="*/ 329 h 1853"/>
                <a:gd name="T6" fmla="*/ 170 w 1685"/>
                <a:gd name="T7" fmla="*/ 455 h 1853"/>
                <a:gd name="T8" fmla="*/ 153 w 1685"/>
                <a:gd name="T9" fmla="*/ 592 h 1853"/>
                <a:gd name="T10" fmla="*/ 181 w 1685"/>
                <a:gd name="T11" fmla="*/ 729 h 1853"/>
                <a:gd name="T12" fmla="*/ 255 w 1685"/>
                <a:gd name="T13" fmla="*/ 853 h 1853"/>
                <a:gd name="T14" fmla="*/ 366 w 1685"/>
                <a:gd name="T15" fmla="*/ 943 h 1853"/>
                <a:gd name="T16" fmla="*/ 497 w 1685"/>
                <a:gd name="T17" fmla="*/ 990 h 1853"/>
                <a:gd name="T18" fmla="*/ 634 w 1685"/>
                <a:gd name="T19" fmla="*/ 992 h 1853"/>
                <a:gd name="T20" fmla="*/ 767 w 1685"/>
                <a:gd name="T21" fmla="*/ 949 h 1853"/>
                <a:gd name="T22" fmla="*/ 882 w 1685"/>
                <a:gd name="T23" fmla="*/ 860 h 1853"/>
                <a:gd name="T24" fmla="*/ 957 w 1685"/>
                <a:gd name="T25" fmla="*/ 740 h 1853"/>
                <a:gd name="T26" fmla="*/ 990 w 1685"/>
                <a:gd name="T27" fmla="*/ 605 h 1853"/>
                <a:gd name="T28" fmla="*/ 976 w 1685"/>
                <a:gd name="T29" fmla="*/ 466 h 1853"/>
                <a:gd name="T30" fmla="*/ 917 w 1685"/>
                <a:gd name="T31" fmla="*/ 337 h 1853"/>
                <a:gd name="T32" fmla="*/ 816 w 1685"/>
                <a:gd name="T33" fmla="*/ 232 h 1853"/>
                <a:gd name="T34" fmla="*/ 691 w 1685"/>
                <a:gd name="T35" fmla="*/ 170 h 1853"/>
                <a:gd name="T36" fmla="*/ 554 w 1685"/>
                <a:gd name="T37" fmla="*/ 154 h 1853"/>
                <a:gd name="T38" fmla="*/ 665 w 1685"/>
                <a:gd name="T39" fmla="*/ 8 h 1853"/>
                <a:gd name="T40" fmla="*/ 822 w 1685"/>
                <a:gd name="T41" fmla="*/ 59 h 1853"/>
                <a:gd name="T42" fmla="*/ 962 w 1685"/>
                <a:gd name="T43" fmla="*/ 155 h 1853"/>
                <a:gd name="T44" fmla="*/ 1067 w 1685"/>
                <a:gd name="T45" fmla="*/ 290 h 1853"/>
                <a:gd name="T46" fmla="*/ 1128 w 1685"/>
                <a:gd name="T47" fmla="*/ 444 h 1853"/>
                <a:gd name="T48" fmla="*/ 1141 w 1685"/>
                <a:gd name="T49" fmla="*/ 606 h 1853"/>
                <a:gd name="T50" fmla="*/ 1109 w 1685"/>
                <a:gd name="T51" fmla="*/ 765 h 1853"/>
                <a:gd name="T52" fmla="*/ 1034 w 1685"/>
                <a:gd name="T53" fmla="*/ 910 h 1853"/>
                <a:gd name="T54" fmla="*/ 1679 w 1685"/>
                <a:gd name="T55" fmla="*/ 1743 h 1853"/>
                <a:gd name="T56" fmla="*/ 1682 w 1685"/>
                <a:gd name="T57" fmla="*/ 1800 h 1853"/>
                <a:gd name="T58" fmla="*/ 1643 w 1685"/>
                <a:gd name="T59" fmla="*/ 1845 h 1853"/>
                <a:gd name="T60" fmla="*/ 1587 w 1685"/>
                <a:gd name="T61" fmla="*/ 1848 h 1853"/>
                <a:gd name="T62" fmla="*/ 885 w 1685"/>
                <a:gd name="T63" fmla="*/ 1054 h 1853"/>
                <a:gd name="T64" fmla="*/ 735 w 1685"/>
                <a:gd name="T65" fmla="*/ 1125 h 1853"/>
                <a:gd name="T66" fmla="*/ 576 w 1685"/>
                <a:gd name="T67" fmla="*/ 1149 h 1853"/>
                <a:gd name="T68" fmla="*/ 417 w 1685"/>
                <a:gd name="T69" fmla="*/ 1129 h 1853"/>
                <a:gd name="T70" fmla="*/ 268 w 1685"/>
                <a:gd name="T71" fmla="*/ 1062 h 1853"/>
                <a:gd name="T72" fmla="*/ 140 w 1685"/>
                <a:gd name="T73" fmla="*/ 952 h 1853"/>
                <a:gd name="T74" fmla="*/ 48 w 1685"/>
                <a:gd name="T75" fmla="*/ 807 h 1853"/>
                <a:gd name="T76" fmla="*/ 5 w 1685"/>
                <a:gd name="T77" fmla="*/ 646 h 1853"/>
                <a:gd name="T78" fmla="*/ 8 w 1685"/>
                <a:gd name="T79" fmla="*/ 481 h 1853"/>
                <a:gd name="T80" fmla="*/ 58 w 1685"/>
                <a:gd name="T81" fmla="*/ 322 h 1853"/>
                <a:gd name="T82" fmla="*/ 154 w 1685"/>
                <a:gd name="T83" fmla="*/ 182 h 1853"/>
                <a:gd name="T84" fmla="*/ 290 w 1685"/>
                <a:gd name="T85" fmla="*/ 74 h 1853"/>
                <a:gd name="T86" fmla="*/ 447 w 1685"/>
                <a:gd name="T87" fmla="*/ 14 h 18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685" h="1853">
                  <a:moveTo>
                    <a:pt x="554" y="154"/>
                  </a:moveTo>
                  <a:lnTo>
                    <a:pt x="508" y="157"/>
                  </a:lnTo>
                  <a:lnTo>
                    <a:pt x="463" y="167"/>
                  </a:lnTo>
                  <a:lnTo>
                    <a:pt x="418" y="181"/>
                  </a:lnTo>
                  <a:lnTo>
                    <a:pt x="375" y="202"/>
                  </a:lnTo>
                  <a:lnTo>
                    <a:pt x="334" y="227"/>
                  </a:lnTo>
                  <a:lnTo>
                    <a:pt x="296" y="257"/>
                  </a:lnTo>
                  <a:lnTo>
                    <a:pt x="260" y="291"/>
                  </a:lnTo>
                  <a:lnTo>
                    <a:pt x="231" y="329"/>
                  </a:lnTo>
                  <a:lnTo>
                    <a:pt x="205" y="369"/>
                  </a:lnTo>
                  <a:lnTo>
                    <a:pt x="184" y="411"/>
                  </a:lnTo>
                  <a:lnTo>
                    <a:pt x="170" y="455"/>
                  </a:lnTo>
                  <a:lnTo>
                    <a:pt x="158" y="500"/>
                  </a:lnTo>
                  <a:lnTo>
                    <a:pt x="153" y="546"/>
                  </a:lnTo>
                  <a:lnTo>
                    <a:pt x="153" y="592"/>
                  </a:lnTo>
                  <a:lnTo>
                    <a:pt x="157" y="639"/>
                  </a:lnTo>
                  <a:lnTo>
                    <a:pt x="166" y="685"/>
                  </a:lnTo>
                  <a:lnTo>
                    <a:pt x="181" y="729"/>
                  </a:lnTo>
                  <a:lnTo>
                    <a:pt x="200" y="773"/>
                  </a:lnTo>
                  <a:lnTo>
                    <a:pt x="225" y="814"/>
                  </a:lnTo>
                  <a:lnTo>
                    <a:pt x="255" y="853"/>
                  </a:lnTo>
                  <a:lnTo>
                    <a:pt x="289" y="888"/>
                  </a:lnTo>
                  <a:lnTo>
                    <a:pt x="326" y="918"/>
                  </a:lnTo>
                  <a:lnTo>
                    <a:pt x="366" y="943"/>
                  </a:lnTo>
                  <a:lnTo>
                    <a:pt x="408" y="964"/>
                  </a:lnTo>
                  <a:lnTo>
                    <a:pt x="451" y="980"/>
                  </a:lnTo>
                  <a:lnTo>
                    <a:pt x="497" y="990"/>
                  </a:lnTo>
                  <a:lnTo>
                    <a:pt x="542" y="996"/>
                  </a:lnTo>
                  <a:lnTo>
                    <a:pt x="589" y="997"/>
                  </a:lnTo>
                  <a:lnTo>
                    <a:pt x="634" y="992"/>
                  </a:lnTo>
                  <a:lnTo>
                    <a:pt x="680" y="983"/>
                  </a:lnTo>
                  <a:lnTo>
                    <a:pt x="724" y="968"/>
                  </a:lnTo>
                  <a:lnTo>
                    <a:pt x="767" y="949"/>
                  </a:lnTo>
                  <a:lnTo>
                    <a:pt x="808" y="924"/>
                  </a:lnTo>
                  <a:lnTo>
                    <a:pt x="847" y="894"/>
                  </a:lnTo>
                  <a:lnTo>
                    <a:pt x="882" y="860"/>
                  </a:lnTo>
                  <a:lnTo>
                    <a:pt x="912" y="822"/>
                  </a:lnTo>
                  <a:lnTo>
                    <a:pt x="937" y="782"/>
                  </a:lnTo>
                  <a:lnTo>
                    <a:pt x="957" y="740"/>
                  </a:lnTo>
                  <a:lnTo>
                    <a:pt x="973" y="695"/>
                  </a:lnTo>
                  <a:lnTo>
                    <a:pt x="984" y="650"/>
                  </a:lnTo>
                  <a:lnTo>
                    <a:pt x="990" y="605"/>
                  </a:lnTo>
                  <a:lnTo>
                    <a:pt x="990" y="558"/>
                  </a:lnTo>
                  <a:lnTo>
                    <a:pt x="985" y="512"/>
                  </a:lnTo>
                  <a:lnTo>
                    <a:pt x="976" y="466"/>
                  </a:lnTo>
                  <a:lnTo>
                    <a:pt x="962" y="422"/>
                  </a:lnTo>
                  <a:lnTo>
                    <a:pt x="942" y="378"/>
                  </a:lnTo>
                  <a:lnTo>
                    <a:pt x="917" y="337"/>
                  </a:lnTo>
                  <a:lnTo>
                    <a:pt x="888" y="298"/>
                  </a:lnTo>
                  <a:lnTo>
                    <a:pt x="854" y="262"/>
                  </a:lnTo>
                  <a:lnTo>
                    <a:pt x="816" y="232"/>
                  </a:lnTo>
                  <a:lnTo>
                    <a:pt x="776" y="206"/>
                  </a:lnTo>
                  <a:lnTo>
                    <a:pt x="734" y="186"/>
                  </a:lnTo>
                  <a:lnTo>
                    <a:pt x="691" y="170"/>
                  </a:lnTo>
                  <a:lnTo>
                    <a:pt x="646" y="159"/>
                  </a:lnTo>
                  <a:lnTo>
                    <a:pt x="600" y="154"/>
                  </a:lnTo>
                  <a:lnTo>
                    <a:pt x="554" y="154"/>
                  </a:lnTo>
                  <a:close/>
                  <a:moveTo>
                    <a:pt x="556" y="0"/>
                  </a:moveTo>
                  <a:lnTo>
                    <a:pt x="610" y="2"/>
                  </a:lnTo>
                  <a:lnTo>
                    <a:pt x="665" y="8"/>
                  </a:lnTo>
                  <a:lnTo>
                    <a:pt x="718" y="20"/>
                  </a:lnTo>
                  <a:lnTo>
                    <a:pt x="771" y="37"/>
                  </a:lnTo>
                  <a:lnTo>
                    <a:pt x="822" y="59"/>
                  </a:lnTo>
                  <a:lnTo>
                    <a:pt x="871" y="85"/>
                  </a:lnTo>
                  <a:lnTo>
                    <a:pt x="917" y="118"/>
                  </a:lnTo>
                  <a:lnTo>
                    <a:pt x="962" y="155"/>
                  </a:lnTo>
                  <a:lnTo>
                    <a:pt x="1001" y="197"/>
                  </a:lnTo>
                  <a:lnTo>
                    <a:pt x="1038" y="243"/>
                  </a:lnTo>
                  <a:lnTo>
                    <a:pt x="1067" y="290"/>
                  </a:lnTo>
                  <a:lnTo>
                    <a:pt x="1092" y="340"/>
                  </a:lnTo>
                  <a:lnTo>
                    <a:pt x="1113" y="392"/>
                  </a:lnTo>
                  <a:lnTo>
                    <a:pt x="1128" y="444"/>
                  </a:lnTo>
                  <a:lnTo>
                    <a:pt x="1137" y="497"/>
                  </a:lnTo>
                  <a:lnTo>
                    <a:pt x="1141" y="551"/>
                  </a:lnTo>
                  <a:lnTo>
                    <a:pt x="1141" y="606"/>
                  </a:lnTo>
                  <a:lnTo>
                    <a:pt x="1135" y="660"/>
                  </a:lnTo>
                  <a:lnTo>
                    <a:pt x="1125" y="712"/>
                  </a:lnTo>
                  <a:lnTo>
                    <a:pt x="1109" y="765"/>
                  </a:lnTo>
                  <a:lnTo>
                    <a:pt x="1090" y="815"/>
                  </a:lnTo>
                  <a:lnTo>
                    <a:pt x="1065" y="864"/>
                  </a:lnTo>
                  <a:lnTo>
                    <a:pt x="1034" y="910"/>
                  </a:lnTo>
                  <a:lnTo>
                    <a:pt x="1000" y="955"/>
                  </a:lnTo>
                  <a:lnTo>
                    <a:pt x="1667" y="1726"/>
                  </a:lnTo>
                  <a:lnTo>
                    <a:pt x="1679" y="1743"/>
                  </a:lnTo>
                  <a:lnTo>
                    <a:pt x="1684" y="1763"/>
                  </a:lnTo>
                  <a:lnTo>
                    <a:pt x="1685" y="1782"/>
                  </a:lnTo>
                  <a:lnTo>
                    <a:pt x="1682" y="1800"/>
                  </a:lnTo>
                  <a:lnTo>
                    <a:pt x="1674" y="1819"/>
                  </a:lnTo>
                  <a:lnTo>
                    <a:pt x="1660" y="1833"/>
                  </a:lnTo>
                  <a:lnTo>
                    <a:pt x="1643" y="1845"/>
                  </a:lnTo>
                  <a:lnTo>
                    <a:pt x="1624" y="1852"/>
                  </a:lnTo>
                  <a:lnTo>
                    <a:pt x="1605" y="1853"/>
                  </a:lnTo>
                  <a:lnTo>
                    <a:pt x="1587" y="1848"/>
                  </a:lnTo>
                  <a:lnTo>
                    <a:pt x="1568" y="1840"/>
                  </a:lnTo>
                  <a:lnTo>
                    <a:pt x="1554" y="1827"/>
                  </a:lnTo>
                  <a:lnTo>
                    <a:pt x="885" y="1054"/>
                  </a:lnTo>
                  <a:lnTo>
                    <a:pt x="838" y="1083"/>
                  </a:lnTo>
                  <a:lnTo>
                    <a:pt x="788" y="1107"/>
                  </a:lnTo>
                  <a:lnTo>
                    <a:pt x="735" y="1125"/>
                  </a:lnTo>
                  <a:lnTo>
                    <a:pt x="683" y="1139"/>
                  </a:lnTo>
                  <a:lnTo>
                    <a:pt x="630" y="1147"/>
                  </a:lnTo>
                  <a:lnTo>
                    <a:pt x="576" y="1149"/>
                  </a:lnTo>
                  <a:lnTo>
                    <a:pt x="523" y="1148"/>
                  </a:lnTo>
                  <a:lnTo>
                    <a:pt x="470" y="1140"/>
                  </a:lnTo>
                  <a:lnTo>
                    <a:pt x="417" y="1129"/>
                  </a:lnTo>
                  <a:lnTo>
                    <a:pt x="366" y="1111"/>
                  </a:lnTo>
                  <a:lnTo>
                    <a:pt x="316" y="1090"/>
                  </a:lnTo>
                  <a:lnTo>
                    <a:pt x="268" y="1062"/>
                  </a:lnTo>
                  <a:lnTo>
                    <a:pt x="223" y="1031"/>
                  </a:lnTo>
                  <a:lnTo>
                    <a:pt x="180" y="995"/>
                  </a:lnTo>
                  <a:lnTo>
                    <a:pt x="140" y="952"/>
                  </a:lnTo>
                  <a:lnTo>
                    <a:pt x="105" y="907"/>
                  </a:lnTo>
                  <a:lnTo>
                    <a:pt x="74" y="857"/>
                  </a:lnTo>
                  <a:lnTo>
                    <a:pt x="48" y="807"/>
                  </a:lnTo>
                  <a:lnTo>
                    <a:pt x="29" y="754"/>
                  </a:lnTo>
                  <a:lnTo>
                    <a:pt x="14" y="701"/>
                  </a:lnTo>
                  <a:lnTo>
                    <a:pt x="5" y="646"/>
                  </a:lnTo>
                  <a:lnTo>
                    <a:pt x="0" y="591"/>
                  </a:lnTo>
                  <a:lnTo>
                    <a:pt x="1" y="536"/>
                  </a:lnTo>
                  <a:lnTo>
                    <a:pt x="8" y="481"/>
                  </a:lnTo>
                  <a:lnTo>
                    <a:pt x="20" y="427"/>
                  </a:lnTo>
                  <a:lnTo>
                    <a:pt x="37" y="373"/>
                  </a:lnTo>
                  <a:lnTo>
                    <a:pt x="58" y="322"/>
                  </a:lnTo>
                  <a:lnTo>
                    <a:pt x="85" y="273"/>
                  </a:lnTo>
                  <a:lnTo>
                    <a:pt x="117" y="226"/>
                  </a:lnTo>
                  <a:lnTo>
                    <a:pt x="154" y="182"/>
                  </a:lnTo>
                  <a:lnTo>
                    <a:pt x="196" y="141"/>
                  </a:lnTo>
                  <a:lnTo>
                    <a:pt x="242" y="105"/>
                  </a:lnTo>
                  <a:lnTo>
                    <a:pt x="290" y="74"/>
                  </a:lnTo>
                  <a:lnTo>
                    <a:pt x="341" y="48"/>
                  </a:lnTo>
                  <a:lnTo>
                    <a:pt x="393" y="29"/>
                  </a:lnTo>
                  <a:lnTo>
                    <a:pt x="447" y="14"/>
                  </a:lnTo>
                  <a:lnTo>
                    <a:pt x="500" y="5"/>
                  </a:lnTo>
                  <a:lnTo>
                    <a:pt x="55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025584433"/>
      </p:ext>
    </p:extLst>
  </p:cSld>
  <p:clrMapOvr>
    <a:masterClrMapping/>
  </p:clrMapOvr>
  <p:extLst mod="1">
    <p:ext uri="{DCECCB84-F9BA-43D5-87BE-67443E8EF086}">
      <p15:sldGuideLst xmlns:p15="http://schemas.microsoft.com/office/powerpoint/2012/main">
        <p15:guide id="1" orient="horz" pos="2160">
          <p15:clr>
            <a:srgbClr val="FBAE40"/>
          </p15:clr>
        </p15:guide>
        <p15:guide id="2" pos="3774">
          <p15:clr>
            <a:srgbClr val="FBAE40"/>
          </p15:clr>
        </p15:guide>
        <p15:guide id="3" orient="horz" pos="2712">
          <p15:clr>
            <a:srgbClr val="FBAE40"/>
          </p15:clr>
        </p15:guide>
        <p15:guide id="4" orient="horz" pos="-2">
          <p15:clr>
            <a:srgbClr val="FBAE40"/>
          </p15:clr>
        </p15:guide>
        <p15:guide id="5" pos="7675">
          <p15:clr>
            <a:srgbClr val="FBAE40"/>
          </p15:clr>
        </p15:guide>
        <p15:guide id="6" pos="748">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blank slide">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61549901"/>
      </p:ext>
    </p:extLst>
  </p:cSld>
  <p:clrMapOvr>
    <a:masterClrMapping/>
  </p:clrMapOvr>
  <p:extLst mod="1">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9F833C5-71AC-48E2-821A-35B48D24FCB2}"/>
              </a:ext>
            </a:extLst>
          </p:cNvPr>
          <p:cNvSpPr>
            <a:spLocks noGrp="1"/>
          </p:cNvSpPr>
          <p:nvPr>
            <p:ph type="title"/>
          </p:nvPr>
        </p:nvSpPr>
        <p:spPr/>
        <p:txBody>
          <a:bodyPr/>
          <a:lstStyle/>
          <a:p>
            <a:r>
              <a:rPr lang="en-US"/>
              <a:t>Click to edit Master title style</a:t>
            </a:r>
          </a:p>
        </p:txBody>
      </p:sp>
      <p:sp>
        <p:nvSpPr>
          <p:cNvPr id="6" name="Slide Number Placeholder 5">
            <a:extLst>
              <a:ext uri="{FF2B5EF4-FFF2-40B4-BE49-F238E27FC236}">
                <a16:creationId xmlns:a16="http://schemas.microsoft.com/office/drawing/2014/main" xmlns="" id="{2288C948-D230-4AAD-9040-40D237A30F6C}"/>
              </a:ext>
            </a:extLst>
          </p:cNvPr>
          <p:cNvSpPr txBox="1">
            <a:spLocks/>
          </p:cNvSpPr>
          <p:nvPr/>
        </p:nvSpPr>
        <p:spPr>
          <a:xfrm>
            <a:off x="84300" y="6527800"/>
            <a:ext cx="228600" cy="177800"/>
          </a:xfrm>
          <a:prstGeom prst="rect">
            <a:avLst/>
          </a:prstGeom>
          <a:noFill/>
        </p:spPr>
        <p:txBody>
          <a:bodyPr wrap="none" lIns="0" tIns="0" rIns="0" bIns="0" anchor="ctr" anchorCtr="0"/>
          <a:lstStyle>
            <a:defPPr>
              <a:defRPr lang="en-US"/>
            </a:defPPr>
            <a:lvl1pPr marL="0" algn="ctr" defTabSz="914400" rtl="0" eaLnBrk="1" latinLnBrk="0" hangingPunct="1">
              <a:defRPr sz="800" kern="1200">
                <a:solidFill>
                  <a:schemeClr val="bg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A6739A3-A001-4132-AECF-E1735C6210C2}" type="slidenum">
              <a:rPr lang="en-US" b="1" smtClean="0">
                <a:solidFill>
                  <a:schemeClr val="tx1"/>
                </a:solidFill>
              </a:rPr>
              <a:pPr/>
              <a:t>‹#›</a:t>
            </a:fld>
            <a:endParaRPr lang="en-US" b="1" dirty="0">
              <a:solidFill>
                <a:schemeClr val="tx1"/>
              </a:solidFill>
            </a:endParaRPr>
          </a:p>
        </p:txBody>
      </p:sp>
    </p:spTree>
    <p:extLst>
      <p:ext uri="{BB962C8B-B14F-4D97-AF65-F5344CB8AC3E}">
        <p14:creationId xmlns:p14="http://schemas.microsoft.com/office/powerpoint/2010/main" val="18288529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cSld name="Thank you slide">
    <p:bg>
      <p:bgPr>
        <a:solidFill>
          <a:schemeClr val="bg1"/>
        </a:solidFill>
        <a:effectLst/>
      </p:bgPr>
    </p:bg>
    <p:spTree>
      <p:nvGrpSpPr>
        <p:cNvPr id="1" name=""/>
        <p:cNvGrpSpPr/>
        <p:nvPr/>
      </p:nvGrpSpPr>
      <p:grpSpPr>
        <a:xfrm>
          <a:off x="0" y="0"/>
          <a:ext cx="0" cy="0"/>
          <a:chOff x="0" y="0"/>
          <a:chExt cx="0" cy="0"/>
        </a:xfrm>
      </p:grpSpPr>
      <p:sp>
        <p:nvSpPr>
          <p:cNvPr id="2" name="Rectangle 1"/>
          <p:cNvSpPr/>
          <p:nvPr/>
        </p:nvSpPr>
        <p:spPr>
          <a:xfrm>
            <a:off x="0" y="2743200"/>
            <a:ext cx="12192000" cy="4114800"/>
          </a:xfrm>
          <a:prstGeom prst="rect">
            <a:avLst/>
          </a:prstGeom>
          <a:gradFill>
            <a:gsLst>
              <a:gs pos="0">
                <a:srgbClr val="052049"/>
              </a:gs>
              <a:gs pos="73000">
                <a:srgbClr val="1957A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
        <p:nvSpPr>
          <p:cNvPr id="38" name="Title 1">
            <a:extLst>
              <a:ext uri="{FF2B5EF4-FFF2-40B4-BE49-F238E27FC236}">
                <a16:creationId xmlns:a16="http://schemas.microsoft.com/office/drawing/2014/main" xmlns="" id="{E063EDAE-3C20-4872-A920-DDD64F03094B}"/>
              </a:ext>
            </a:extLst>
          </p:cNvPr>
          <p:cNvSpPr>
            <a:spLocks noGrp="1"/>
          </p:cNvSpPr>
          <p:nvPr>
            <p:ph type="ctrTitle" hasCustomPrompt="1"/>
          </p:nvPr>
        </p:nvSpPr>
        <p:spPr>
          <a:xfrm>
            <a:off x="4297680" y="3869262"/>
            <a:ext cx="3596640" cy="814926"/>
          </a:xfrm>
        </p:spPr>
        <p:txBody>
          <a:bodyPr>
            <a:noAutofit/>
          </a:bodyPr>
          <a:lstStyle>
            <a:lvl1pPr algn="ctr">
              <a:defRPr sz="4600">
                <a:solidFill>
                  <a:schemeClr val="bg1"/>
                </a:solidFill>
                <a:effectLst/>
              </a:defRPr>
            </a:lvl1pPr>
          </a:lstStyle>
          <a:p>
            <a:r>
              <a:rPr lang="en-US" dirty="0"/>
              <a:t>Thank you!</a:t>
            </a:r>
          </a:p>
        </p:txBody>
      </p:sp>
      <p:pic>
        <p:nvPicPr>
          <p:cNvPr id="59" name="Picture 58">
            <a:extLst>
              <a:ext uri="{FF2B5EF4-FFF2-40B4-BE49-F238E27FC236}">
                <a16:creationId xmlns:a16="http://schemas.microsoft.com/office/drawing/2014/main" xmlns="" id="{CDD35920-50C1-4782-9856-992F2694213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02480" y="361022"/>
            <a:ext cx="2987040" cy="2112180"/>
          </a:xfrm>
          <a:prstGeom prst="rect">
            <a:avLst/>
          </a:prstGeom>
        </p:spPr>
      </p:pic>
      <p:sp>
        <p:nvSpPr>
          <p:cNvPr id="92" name="Oval 91"/>
          <p:cNvSpPr/>
          <p:nvPr/>
        </p:nvSpPr>
        <p:spPr>
          <a:xfrm>
            <a:off x="369220" y="6091132"/>
            <a:ext cx="571116" cy="57111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400" dirty="0"/>
          </a:p>
        </p:txBody>
      </p:sp>
      <p:sp>
        <p:nvSpPr>
          <p:cNvPr id="93" name="Freeform 31">
            <a:hlinkClick r:id="rId3"/>
          </p:cNvPr>
          <p:cNvSpPr>
            <a:spLocks noEditPoints="1"/>
          </p:cNvSpPr>
          <p:nvPr/>
        </p:nvSpPr>
        <p:spPr bwMode="auto">
          <a:xfrm>
            <a:off x="476096" y="6197993"/>
            <a:ext cx="357364" cy="357361"/>
          </a:xfrm>
          <a:custGeom>
            <a:avLst/>
            <a:gdLst/>
            <a:ahLst/>
            <a:cxnLst>
              <a:cxn ang="0">
                <a:pos x="365" y="125"/>
              </a:cxn>
              <a:cxn ang="0">
                <a:pos x="319" y="138"/>
              </a:cxn>
              <a:cxn ang="0">
                <a:pos x="290" y="169"/>
              </a:cxn>
              <a:cxn ang="0">
                <a:pos x="280" y="219"/>
              </a:cxn>
              <a:cxn ang="0">
                <a:pos x="276" y="257"/>
              </a:cxn>
              <a:cxn ang="0">
                <a:pos x="241" y="258"/>
              </a:cxn>
              <a:cxn ang="0">
                <a:pos x="268" y="325"/>
              </a:cxn>
              <a:cxn ang="0">
                <a:pos x="282" y="330"/>
              </a:cxn>
              <a:cxn ang="0">
                <a:pos x="283" y="534"/>
              </a:cxn>
              <a:cxn ang="0">
                <a:pos x="339" y="536"/>
              </a:cxn>
              <a:cxn ang="0">
                <a:pos x="368" y="529"/>
              </a:cxn>
              <a:cxn ang="0">
                <a:pos x="422" y="325"/>
              </a:cxn>
              <a:cxn ang="0">
                <a:pos x="426" y="294"/>
              </a:cxn>
              <a:cxn ang="0">
                <a:pos x="427" y="258"/>
              </a:cxn>
              <a:cxn ang="0">
                <a:pos x="394" y="260"/>
              </a:cxn>
              <a:cxn ang="0">
                <a:pos x="373" y="258"/>
              </a:cxn>
              <a:cxn ang="0">
                <a:pos x="368" y="212"/>
              </a:cxn>
              <a:cxn ang="0">
                <a:pos x="373" y="193"/>
              </a:cxn>
              <a:cxn ang="0">
                <a:pos x="427" y="126"/>
              </a:cxn>
              <a:cxn ang="0">
                <a:pos x="319" y="0"/>
              </a:cxn>
              <a:cxn ang="0">
                <a:pos x="420" y="10"/>
              </a:cxn>
              <a:cxn ang="0">
                <a:pos x="506" y="42"/>
              </a:cxn>
              <a:cxn ang="0">
                <a:pos x="572" y="90"/>
              </a:cxn>
              <a:cxn ang="0">
                <a:pos x="620" y="153"/>
              </a:cxn>
              <a:cxn ang="0">
                <a:pos x="651" y="226"/>
              </a:cxn>
              <a:cxn ang="0">
                <a:pos x="663" y="305"/>
              </a:cxn>
              <a:cxn ang="0">
                <a:pos x="659" y="385"/>
              </a:cxn>
              <a:cxn ang="0">
                <a:pos x="638" y="462"/>
              </a:cxn>
              <a:cxn ang="0">
                <a:pos x="601" y="533"/>
              </a:cxn>
              <a:cxn ang="0">
                <a:pos x="547" y="593"/>
              </a:cxn>
              <a:cxn ang="0">
                <a:pos x="477" y="636"/>
              </a:cxn>
              <a:cxn ang="0">
                <a:pos x="391" y="661"/>
              </a:cxn>
              <a:cxn ang="0">
                <a:pos x="290" y="661"/>
              </a:cxn>
              <a:cxn ang="0">
                <a:pos x="216" y="640"/>
              </a:cxn>
              <a:cxn ang="0">
                <a:pos x="144" y="598"/>
              </a:cxn>
              <a:cxn ang="0">
                <a:pos x="80" y="537"/>
              </a:cxn>
              <a:cxn ang="0">
                <a:pos x="30" y="461"/>
              </a:cxn>
              <a:cxn ang="0">
                <a:pos x="3" y="373"/>
              </a:cxn>
              <a:cxn ang="0">
                <a:pos x="3" y="276"/>
              </a:cxn>
              <a:cxn ang="0">
                <a:pos x="37" y="175"/>
              </a:cxn>
              <a:cxn ang="0">
                <a:pos x="73" y="121"/>
              </a:cxn>
              <a:cxn ang="0">
                <a:pos x="125" y="71"/>
              </a:cxn>
              <a:cxn ang="0">
                <a:pos x="191" y="31"/>
              </a:cxn>
              <a:cxn ang="0">
                <a:pos x="273" y="6"/>
              </a:cxn>
            </a:cxnLst>
            <a:rect l="0" t="0" r="r" b="b"/>
            <a:pathLst>
              <a:path w="663" h="663">
                <a:moveTo>
                  <a:pt x="394" y="124"/>
                </a:moveTo>
                <a:lnTo>
                  <a:pt x="365" y="125"/>
                </a:lnTo>
                <a:lnTo>
                  <a:pt x="340" y="129"/>
                </a:lnTo>
                <a:lnTo>
                  <a:pt x="319" y="138"/>
                </a:lnTo>
                <a:lnTo>
                  <a:pt x="302" y="151"/>
                </a:lnTo>
                <a:lnTo>
                  <a:pt x="290" y="169"/>
                </a:lnTo>
                <a:lnTo>
                  <a:pt x="283" y="192"/>
                </a:lnTo>
                <a:lnTo>
                  <a:pt x="280" y="219"/>
                </a:lnTo>
                <a:lnTo>
                  <a:pt x="283" y="253"/>
                </a:lnTo>
                <a:lnTo>
                  <a:pt x="276" y="257"/>
                </a:lnTo>
                <a:lnTo>
                  <a:pt x="266" y="258"/>
                </a:lnTo>
                <a:lnTo>
                  <a:pt x="241" y="258"/>
                </a:lnTo>
                <a:lnTo>
                  <a:pt x="241" y="325"/>
                </a:lnTo>
                <a:lnTo>
                  <a:pt x="268" y="325"/>
                </a:lnTo>
                <a:lnTo>
                  <a:pt x="276" y="326"/>
                </a:lnTo>
                <a:lnTo>
                  <a:pt x="282" y="330"/>
                </a:lnTo>
                <a:lnTo>
                  <a:pt x="283" y="337"/>
                </a:lnTo>
                <a:lnTo>
                  <a:pt x="283" y="534"/>
                </a:lnTo>
                <a:lnTo>
                  <a:pt x="319" y="534"/>
                </a:lnTo>
                <a:lnTo>
                  <a:pt x="339" y="536"/>
                </a:lnTo>
                <a:lnTo>
                  <a:pt x="355" y="534"/>
                </a:lnTo>
                <a:lnTo>
                  <a:pt x="368" y="529"/>
                </a:lnTo>
                <a:lnTo>
                  <a:pt x="368" y="325"/>
                </a:lnTo>
                <a:lnTo>
                  <a:pt x="422" y="325"/>
                </a:lnTo>
                <a:lnTo>
                  <a:pt x="425" y="310"/>
                </a:lnTo>
                <a:lnTo>
                  <a:pt x="426" y="294"/>
                </a:lnTo>
                <a:lnTo>
                  <a:pt x="427" y="278"/>
                </a:lnTo>
                <a:lnTo>
                  <a:pt x="427" y="258"/>
                </a:lnTo>
                <a:lnTo>
                  <a:pt x="405" y="258"/>
                </a:lnTo>
                <a:lnTo>
                  <a:pt x="394" y="260"/>
                </a:lnTo>
                <a:lnTo>
                  <a:pt x="383" y="260"/>
                </a:lnTo>
                <a:lnTo>
                  <a:pt x="373" y="258"/>
                </a:lnTo>
                <a:lnTo>
                  <a:pt x="368" y="253"/>
                </a:lnTo>
                <a:lnTo>
                  <a:pt x="368" y="212"/>
                </a:lnTo>
                <a:lnTo>
                  <a:pt x="369" y="201"/>
                </a:lnTo>
                <a:lnTo>
                  <a:pt x="373" y="193"/>
                </a:lnTo>
                <a:lnTo>
                  <a:pt x="427" y="193"/>
                </a:lnTo>
                <a:lnTo>
                  <a:pt x="427" y="126"/>
                </a:lnTo>
                <a:lnTo>
                  <a:pt x="394" y="124"/>
                </a:lnTo>
                <a:close/>
                <a:moveTo>
                  <a:pt x="319" y="0"/>
                </a:moveTo>
                <a:lnTo>
                  <a:pt x="372" y="2"/>
                </a:lnTo>
                <a:lnTo>
                  <a:pt x="420" y="10"/>
                </a:lnTo>
                <a:lnTo>
                  <a:pt x="465" y="24"/>
                </a:lnTo>
                <a:lnTo>
                  <a:pt x="506" y="42"/>
                </a:lnTo>
                <a:lnTo>
                  <a:pt x="541" y="65"/>
                </a:lnTo>
                <a:lnTo>
                  <a:pt x="572" y="90"/>
                </a:lnTo>
                <a:lnTo>
                  <a:pt x="598" y="121"/>
                </a:lnTo>
                <a:lnTo>
                  <a:pt x="620" y="153"/>
                </a:lnTo>
                <a:lnTo>
                  <a:pt x="638" y="189"/>
                </a:lnTo>
                <a:lnTo>
                  <a:pt x="651" y="226"/>
                </a:lnTo>
                <a:lnTo>
                  <a:pt x="659" y="265"/>
                </a:lnTo>
                <a:lnTo>
                  <a:pt x="663" y="305"/>
                </a:lnTo>
                <a:lnTo>
                  <a:pt x="663" y="346"/>
                </a:lnTo>
                <a:lnTo>
                  <a:pt x="659" y="385"/>
                </a:lnTo>
                <a:lnTo>
                  <a:pt x="651" y="425"/>
                </a:lnTo>
                <a:lnTo>
                  <a:pt x="638" y="462"/>
                </a:lnTo>
                <a:lnTo>
                  <a:pt x="622" y="498"/>
                </a:lnTo>
                <a:lnTo>
                  <a:pt x="601" y="533"/>
                </a:lnTo>
                <a:lnTo>
                  <a:pt x="576" y="564"/>
                </a:lnTo>
                <a:lnTo>
                  <a:pt x="547" y="593"/>
                </a:lnTo>
                <a:lnTo>
                  <a:pt x="513" y="616"/>
                </a:lnTo>
                <a:lnTo>
                  <a:pt x="477" y="636"/>
                </a:lnTo>
                <a:lnTo>
                  <a:pt x="436" y="651"/>
                </a:lnTo>
                <a:lnTo>
                  <a:pt x="391" y="661"/>
                </a:lnTo>
                <a:lnTo>
                  <a:pt x="343" y="663"/>
                </a:lnTo>
                <a:lnTo>
                  <a:pt x="290" y="661"/>
                </a:lnTo>
                <a:lnTo>
                  <a:pt x="254" y="654"/>
                </a:lnTo>
                <a:lnTo>
                  <a:pt x="216" y="640"/>
                </a:lnTo>
                <a:lnTo>
                  <a:pt x="179" y="622"/>
                </a:lnTo>
                <a:lnTo>
                  <a:pt x="144" y="598"/>
                </a:lnTo>
                <a:lnTo>
                  <a:pt x="111" y="570"/>
                </a:lnTo>
                <a:lnTo>
                  <a:pt x="80" y="537"/>
                </a:lnTo>
                <a:lnTo>
                  <a:pt x="53" y="501"/>
                </a:lnTo>
                <a:lnTo>
                  <a:pt x="30" y="461"/>
                </a:lnTo>
                <a:lnTo>
                  <a:pt x="14" y="419"/>
                </a:lnTo>
                <a:lnTo>
                  <a:pt x="3" y="373"/>
                </a:lnTo>
                <a:lnTo>
                  <a:pt x="0" y="326"/>
                </a:lnTo>
                <a:lnTo>
                  <a:pt x="3" y="276"/>
                </a:lnTo>
                <a:lnTo>
                  <a:pt x="15" y="226"/>
                </a:lnTo>
                <a:lnTo>
                  <a:pt x="37" y="175"/>
                </a:lnTo>
                <a:lnTo>
                  <a:pt x="54" y="147"/>
                </a:lnTo>
                <a:lnTo>
                  <a:pt x="73" y="121"/>
                </a:lnTo>
                <a:lnTo>
                  <a:pt x="97" y="95"/>
                </a:lnTo>
                <a:lnTo>
                  <a:pt x="125" y="71"/>
                </a:lnTo>
                <a:lnTo>
                  <a:pt x="157" y="49"/>
                </a:lnTo>
                <a:lnTo>
                  <a:pt x="191" y="31"/>
                </a:lnTo>
                <a:lnTo>
                  <a:pt x="230" y="15"/>
                </a:lnTo>
                <a:lnTo>
                  <a:pt x="273" y="6"/>
                </a:lnTo>
                <a:lnTo>
                  <a:pt x="319" y="0"/>
                </a:lnTo>
                <a:close/>
              </a:path>
            </a:pathLst>
          </a:custGeom>
          <a:solidFill>
            <a:srgbClr val="1957A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4400" dirty="0"/>
          </a:p>
        </p:txBody>
      </p:sp>
      <p:sp>
        <p:nvSpPr>
          <p:cNvPr id="90" name="Oval 89"/>
          <p:cNvSpPr/>
          <p:nvPr/>
        </p:nvSpPr>
        <p:spPr>
          <a:xfrm>
            <a:off x="1106492" y="6091131"/>
            <a:ext cx="571116" cy="57111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400" dirty="0"/>
          </a:p>
        </p:txBody>
      </p:sp>
      <p:sp>
        <p:nvSpPr>
          <p:cNvPr id="91" name="Freeform 48">
            <a:hlinkClick r:id="rId4"/>
          </p:cNvPr>
          <p:cNvSpPr>
            <a:spLocks/>
          </p:cNvSpPr>
          <p:nvPr/>
        </p:nvSpPr>
        <p:spPr bwMode="auto">
          <a:xfrm>
            <a:off x="1191612" y="6238608"/>
            <a:ext cx="400889" cy="276166"/>
          </a:xfrm>
          <a:custGeom>
            <a:avLst/>
            <a:gdLst>
              <a:gd name="T0" fmla="*/ 652 w 720"/>
              <a:gd name="T1" fmla="*/ 218 h 496"/>
              <a:gd name="T2" fmla="*/ 688 w 720"/>
              <a:gd name="T3" fmla="*/ 206 h 496"/>
              <a:gd name="T4" fmla="*/ 712 w 720"/>
              <a:gd name="T5" fmla="*/ 182 h 496"/>
              <a:gd name="T6" fmla="*/ 700 w 720"/>
              <a:gd name="T7" fmla="*/ 180 h 496"/>
              <a:gd name="T8" fmla="*/ 642 w 720"/>
              <a:gd name="T9" fmla="*/ 186 h 496"/>
              <a:gd name="T10" fmla="*/ 628 w 720"/>
              <a:gd name="T11" fmla="*/ 166 h 496"/>
              <a:gd name="T12" fmla="*/ 606 w 720"/>
              <a:gd name="T13" fmla="*/ 118 h 496"/>
              <a:gd name="T14" fmla="*/ 548 w 720"/>
              <a:gd name="T15" fmla="*/ 64 h 496"/>
              <a:gd name="T16" fmla="*/ 500 w 720"/>
              <a:gd name="T17" fmla="*/ 48 h 496"/>
              <a:gd name="T18" fmla="*/ 476 w 720"/>
              <a:gd name="T19" fmla="*/ 48 h 496"/>
              <a:gd name="T20" fmla="*/ 504 w 720"/>
              <a:gd name="T21" fmla="*/ 38 h 496"/>
              <a:gd name="T22" fmla="*/ 534 w 720"/>
              <a:gd name="T23" fmla="*/ 26 h 496"/>
              <a:gd name="T24" fmla="*/ 536 w 720"/>
              <a:gd name="T25" fmla="*/ 16 h 496"/>
              <a:gd name="T26" fmla="*/ 524 w 720"/>
              <a:gd name="T27" fmla="*/ 12 h 496"/>
              <a:gd name="T28" fmla="*/ 466 w 720"/>
              <a:gd name="T29" fmla="*/ 30 h 496"/>
              <a:gd name="T30" fmla="*/ 490 w 720"/>
              <a:gd name="T31" fmla="*/ 18 h 496"/>
              <a:gd name="T32" fmla="*/ 504 w 720"/>
              <a:gd name="T33" fmla="*/ 0 h 496"/>
              <a:gd name="T34" fmla="*/ 474 w 720"/>
              <a:gd name="T35" fmla="*/ 10 h 496"/>
              <a:gd name="T36" fmla="*/ 448 w 720"/>
              <a:gd name="T37" fmla="*/ 26 h 496"/>
              <a:gd name="T38" fmla="*/ 460 w 720"/>
              <a:gd name="T39" fmla="*/ 6 h 496"/>
              <a:gd name="T40" fmla="*/ 406 w 720"/>
              <a:gd name="T41" fmla="*/ 58 h 496"/>
              <a:gd name="T42" fmla="*/ 368 w 720"/>
              <a:gd name="T43" fmla="*/ 128 h 496"/>
              <a:gd name="T44" fmla="*/ 318 w 720"/>
              <a:gd name="T45" fmla="*/ 154 h 496"/>
              <a:gd name="T46" fmla="*/ 292 w 720"/>
              <a:gd name="T47" fmla="*/ 136 h 496"/>
              <a:gd name="T48" fmla="*/ 166 w 720"/>
              <a:gd name="T49" fmla="*/ 76 h 496"/>
              <a:gd name="T50" fmla="*/ 108 w 720"/>
              <a:gd name="T51" fmla="*/ 66 h 496"/>
              <a:gd name="T52" fmla="*/ 120 w 720"/>
              <a:gd name="T53" fmla="*/ 100 h 496"/>
              <a:gd name="T54" fmla="*/ 152 w 720"/>
              <a:gd name="T55" fmla="*/ 134 h 496"/>
              <a:gd name="T56" fmla="*/ 160 w 720"/>
              <a:gd name="T57" fmla="*/ 144 h 496"/>
              <a:gd name="T58" fmla="*/ 124 w 720"/>
              <a:gd name="T59" fmla="*/ 150 h 496"/>
              <a:gd name="T60" fmla="*/ 138 w 720"/>
              <a:gd name="T61" fmla="*/ 184 h 496"/>
              <a:gd name="T62" fmla="*/ 170 w 720"/>
              <a:gd name="T63" fmla="*/ 210 h 496"/>
              <a:gd name="T64" fmla="*/ 206 w 720"/>
              <a:gd name="T65" fmla="*/ 222 h 496"/>
              <a:gd name="T66" fmla="*/ 166 w 720"/>
              <a:gd name="T67" fmla="*/ 234 h 496"/>
              <a:gd name="T68" fmla="*/ 160 w 720"/>
              <a:gd name="T69" fmla="*/ 250 h 496"/>
              <a:gd name="T70" fmla="*/ 186 w 720"/>
              <a:gd name="T71" fmla="*/ 274 h 496"/>
              <a:gd name="T72" fmla="*/ 226 w 720"/>
              <a:gd name="T73" fmla="*/ 286 h 496"/>
              <a:gd name="T74" fmla="*/ 236 w 720"/>
              <a:gd name="T75" fmla="*/ 290 h 496"/>
              <a:gd name="T76" fmla="*/ 218 w 720"/>
              <a:gd name="T77" fmla="*/ 306 h 496"/>
              <a:gd name="T78" fmla="*/ 216 w 720"/>
              <a:gd name="T79" fmla="*/ 322 h 496"/>
              <a:gd name="T80" fmla="*/ 236 w 720"/>
              <a:gd name="T81" fmla="*/ 342 h 496"/>
              <a:gd name="T82" fmla="*/ 268 w 720"/>
              <a:gd name="T83" fmla="*/ 346 h 496"/>
              <a:gd name="T84" fmla="*/ 220 w 720"/>
              <a:gd name="T85" fmla="*/ 382 h 496"/>
              <a:gd name="T86" fmla="*/ 168 w 720"/>
              <a:gd name="T87" fmla="*/ 400 h 496"/>
              <a:gd name="T88" fmla="*/ 112 w 720"/>
              <a:gd name="T89" fmla="*/ 404 h 496"/>
              <a:gd name="T90" fmla="*/ 60 w 720"/>
              <a:gd name="T91" fmla="*/ 392 h 496"/>
              <a:gd name="T92" fmla="*/ 14 w 720"/>
              <a:gd name="T93" fmla="*/ 364 h 496"/>
              <a:gd name="T94" fmla="*/ 18 w 720"/>
              <a:gd name="T95" fmla="*/ 376 h 496"/>
              <a:gd name="T96" fmla="*/ 76 w 720"/>
              <a:gd name="T97" fmla="*/ 430 h 496"/>
              <a:gd name="T98" fmla="*/ 144 w 720"/>
              <a:gd name="T99" fmla="*/ 468 h 496"/>
              <a:gd name="T100" fmla="*/ 216 w 720"/>
              <a:gd name="T101" fmla="*/ 490 h 496"/>
              <a:gd name="T102" fmla="*/ 290 w 720"/>
              <a:gd name="T103" fmla="*/ 496 h 496"/>
              <a:gd name="T104" fmla="*/ 364 w 720"/>
              <a:gd name="T105" fmla="*/ 490 h 496"/>
              <a:gd name="T106" fmla="*/ 434 w 720"/>
              <a:gd name="T107" fmla="*/ 470 h 496"/>
              <a:gd name="T108" fmla="*/ 498 w 720"/>
              <a:gd name="T109" fmla="*/ 438 h 496"/>
              <a:gd name="T110" fmla="*/ 554 w 720"/>
              <a:gd name="T111" fmla="*/ 396 h 496"/>
              <a:gd name="T112" fmla="*/ 598 w 720"/>
              <a:gd name="T113" fmla="*/ 344 h 496"/>
              <a:gd name="T114" fmla="*/ 628 w 720"/>
              <a:gd name="T115" fmla="*/ 284 h 496"/>
              <a:gd name="T116" fmla="*/ 650 w 720"/>
              <a:gd name="T117" fmla="*/ 260 h 496"/>
              <a:gd name="T118" fmla="*/ 688 w 720"/>
              <a:gd name="T119" fmla="*/ 252 h 496"/>
              <a:gd name="T120" fmla="*/ 720 w 720"/>
              <a:gd name="T121" fmla="*/ 228 h 496"/>
              <a:gd name="T122" fmla="*/ 678 w 720"/>
              <a:gd name="T123" fmla="*/ 230 h 496"/>
              <a:gd name="T124" fmla="*/ 638 w 720"/>
              <a:gd name="T125" fmla="*/ 220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20" h="496">
                <a:moveTo>
                  <a:pt x="638" y="220"/>
                </a:moveTo>
                <a:lnTo>
                  <a:pt x="638" y="220"/>
                </a:lnTo>
                <a:lnTo>
                  <a:pt x="652" y="218"/>
                </a:lnTo>
                <a:lnTo>
                  <a:pt x="666" y="216"/>
                </a:lnTo>
                <a:lnTo>
                  <a:pt x="678" y="210"/>
                </a:lnTo>
                <a:lnTo>
                  <a:pt x="688" y="206"/>
                </a:lnTo>
                <a:lnTo>
                  <a:pt x="698" y="198"/>
                </a:lnTo>
                <a:lnTo>
                  <a:pt x="706" y="192"/>
                </a:lnTo>
                <a:lnTo>
                  <a:pt x="712" y="182"/>
                </a:lnTo>
                <a:lnTo>
                  <a:pt x="716" y="174"/>
                </a:lnTo>
                <a:lnTo>
                  <a:pt x="716" y="174"/>
                </a:lnTo>
                <a:lnTo>
                  <a:pt x="700" y="180"/>
                </a:lnTo>
                <a:lnTo>
                  <a:pt x="678" y="186"/>
                </a:lnTo>
                <a:lnTo>
                  <a:pt x="654" y="186"/>
                </a:lnTo>
                <a:lnTo>
                  <a:pt x="642" y="186"/>
                </a:lnTo>
                <a:lnTo>
                  <a:pt x="632" y="184"/>
                </a:lnTo>
                <a:lnTo>
                  <a:pt x="632" y="184"/>
                </a:lnTo>
                <a:lnTo>
                  <a:pt x="628" y="166"/>
                </a:lnTo>
                <a:lnTo>
                  <a:pt x="628" y="166"/>
                </a:lnTo>
                <a:lnTo>
                  <a:pt x="618" y="142"/>
                </a:lnTo>
                <a:lnTo>
                  <a:pt x="606" y="118"/>
                </a:lnTo>
                <a:lnTo>
                  <a:pt x="590" y="96"/>
                </a:lnTo>
                <a:lnTo>
                  <a:pt x="570" y="78"/>
                </a:lnTo>
                <a:lnTo>
                  <a:pt x="548" y="64"/>
                </a:lnTo>
                <a:lnTo>
                  <a:pt x="526" y="54"/>
                </a:lnTo>
                <a:lnTo>
                  <a:pt x="514" y="50"/>
                </a:lnTo>
                <a:lnTo>
                  <a:pt x="500" y="48"/>
                </a:lnTo>
                <a:lnTo>
                  <a:pt x="488" y="46"/>
                </a:lnTo>
                <a:lnTo>
                  <a:pt x="476" y="48"/>
                </a:lnTo>
                <a:lnTo>
                  <a:pt x="476" y="48"/>
                </a:lnTo>
                <a:lnTo>
                  <a:pt x="492" y="42"/>
                </a:lnTo>
                <a:lnTo>
                  <a:pt x="492" y="42"/>
                </a:lnTo>
                <a:lnTo>
                  <a:pt x="504" y="38"/>
                </a:lnTo>
                <a:lnTo>
                  <a:pt x="520" y="34"/>
                </a:lnTo>
                <a:lnTo>
                  <a:pt x="528" y="30"/>
                </a:lnTo>
                <a:lnTo>
                  <a:pt x="534" y="26"/>
                </a:lnTo>
                <a:lnTo>
                  <a:pt x="538" y="22"/>
                </a:lnTo>
                <a:lnTo>
                  <a:pt x="536" y="16"/>
                </a:lnTo>
                <a:lnTo>
                  <a:pt x="536" y="16"/>
                </a:lnTo>
                <a:lnTo>
                  <a:pt x="536" y="14"/>
                </a:lnTo>
                <a:lnTo>
                  <a:pt x="532" y="12"/>
                </a:lnTo>
                <a:lnTo>
                  <a:pt x="524" y="12"/>
                </a:lnTo>
                <a:lnTo>
                  <a:pt x="514" y="14"/>
                </a:lnTo>
                <a:lnTo>
                  <a:pt x="504" y="16"/>
                </a:lnTo>
                <a:lnTo>
                  <a:pt x="466" y="30"/>
                </a:lnTo>
                <a:lnTo>
                  <a:pt x="466" y="30"/>
                </a:lnTo>
                <a:lnTo>
                  <a:pt x="478" y="24"/>
                </a:lnTo>
                <a:lnTo>
                  <a:pt x="490" y="18"/>
                </a:lnTo>
                <a:lnTo>
                  <a:pt x="500" y="10"/>
                </a:lnTo>
                <a:lnTo>
                  <a:pt x="504" y="6"/>
                </a:lnTo>
                <a:lnTo>
                  <a:pt x="504" y="0"/>
                </a:lnTo>
                <a:lnTo>
                  <a:pt x="504" y="0"/>
                </a:lnTo>
                <a:lnTo>
                  <a:pt x="490" y="4"/>
                </a:lnTo>
                <a:lnTo>
                  <a:pt x="474" y="10"/>
                </a:lnTo>
                <a:lnTo>
                  <a:pt x="462" y="16"/>
                </a:lnTo>
                <a:lnTo>
                  <a:pt x="448" y="26"/>
                </a:lnTo>
                <a:lnTo>
                  <a:pt x="448" y="26"/>
                </a:lnTo>
                <a:lnTo>
                  <a:pt x="456" y="16"/>
                </a:lnTo>
                <a:lnTo>
                  <a:pt x="460" y="6"/>
                </a:lnTo>
                <a:lnTo>
                  <a:pt x="460" y="6"/>
                </a:lnTo>
                <a:lnTo>
                  <a:pt x="440" y="20"/>
                </a:lnTo>
                <a:lnTo>
                  <a:pt x="422" y="38"/>
                </a:lnTo>
                <a:lnTo>
                  <a:pt x="406" y="58"/>
                </a:lnTo>
                <a:lnTo>
                  <a:pt x="392" y="80"/>
                </a:lnTo>
                <a:lnTo>
                  <a:pt x="380" y="104"/>
                </a:lnTo>
                <a:lnTo>
                  <a:pt x="368" y="128"/>
                </a:lnTo>
                <a:lnTo>
                  <a:pt x="346" y="180"/>
                </a:lnTo>
                <a:lnTo>
                  <a:pt x="346" y="180"/>
                </a:lnTo>
                <a:lnTo>
                  <a:pt x="318" y="154"/>
                </a:lnTo>
                <a:lnTo>
                  <a:pt x="304" y="144"/>
                </a:lnTo>
                <a:lnTo>
                  <a:pt x="292" y="136"/>
                </a:lnTo>
                <a:lnTo>
                  <a:pt x="292" y="136"/>
                </a:lnTo>
                <a:lnTo>
                  <a:pt x="256" y="116"/>
                </a:lnTo>
                <a:lnTo>
                  <a:pt x="214" y="98"/>
                </a:lnTo>
                <a:lnTo>
                  <a:pt x="166" y="76"/>
                </a:lnTo>
                <a:lnTo>
                  <a:pt x="108" y="54"/>
                </a:lnTo>
                <a:lnTo>
                  <a:pt x="108" y="54"/>
                </a:lnTo>
                <a:lnTo>
                  <a:pt x="108" y="66"/>
                </a:lnTo>
                <a:lnTo>
                  <a:pt x="110" y="76"/>
                </a:lnTo>
                <a:lnTo>
                  <a:pt x="114" y="88"/>
                </a:lnTo>
                <a:lnTo>
                  <a:pt x="120" y="100"/>
                </a:lnTo>
                <a:lnTo>
                  <a:pt x="128" y="112"/>
                </a:lnTo>
                <a:lnTo>
                  <a:pt x="138" y="124"/>
                </a:lnTo>
                <a:lnTo>
                  <a:pt x="152" y="134"/>
                </a:lnTo>
                <a:lnTo>
                  <a:pt x="170" y="144"/>
                </a:lnTo>
                <a:lnTo>
                  <a:pt x="170" y="144"/>
                </a:lnTo>
                <a:lnTo>
                  <a:pt x="160" y="144"/>
                </a:lnTo>
                <a:lnTo>
                  <a:pt x="148" y="146"/>
                </a:lnTo>
                <a:lnTo>
                  <a:pt x="124" y="150"/>
                </a:lnTo>
                <a:lnTo>
                  <a:pt x="124" y="150"/>
                </a:lnTo>
                <a:lnTo>
                  <a:pt x="128" y="162"/>
                </a:lnTo>
                <a:lnTo>
                  <a:pt x="132" y="172"/>
                </a:lnTo>
                <a:lnTo>
                  <a:pt x="138" y="184"/>
                </a:lnTo>
                <a:lnTo>
                  <a:pt x="146" y="194"/>
                </a:lnTo>
                <a:lnTo>
                  <a:pt x="158" y="202"/>
                </a:lnTo>
                <a:lnTo>
                  <a:pt x="170" y="210"/>
                </a:lnTo>
                <a:lnTo>
                  <a:pt x="186" y="216"/>
                </a:lnTo>
                <a:lnTo>
                  <a:pt x="206" y="222"/>
                </a:lnTo>
                <a:lnTo>
                  <a:pt x="206" y="222"/>
                </a:lnTo>
                <a:lnTo>
                  <a:pt x="188" y="224"/>
                </a:lnTo>
                <a:lnTo>
                  <a:pt x="176" y="228"/>
                </a:lnTo>
                <a:lnTo>
                  <a:pt x="166" y="234"/>
                </a:lnTo>
                <a:lnTo>
                  <a:pt x="156" y="242"/>
                </a:lnTo>
                <a:lnTo>
                  <a:pt x="156" y="242"/>
                </a:lnTo>
                <a:lnTo>
                  <a:pt x="160" y="250"/>
                </a:lnTo>
                <a:lnTo>
                  <a:pt x="168" y="258"/>
                </a:lnTo>
                <a:lnTo>
                  <a:pt x="176" y="266"/>
                </a:lnTo>
                <a:lnTo>
                  <a:pt x="186" y="274"/>
                </a:lnTo>
                <a:lnTo>
                  <a:pt x="198" y="280"/>
                </a:lnTo>
                <a:lnTo>
                  <a:pt x="212" y="284"/>
                </a:lnTo>
                <a:lnTo>
                  <a:pt x="226" y="286"/>
                </a:lnTo>
                <a:lnTo>
                  <a:pt x="244" y="284"/>
                </a:lnTo>
                <a:lnTo>
                  <a:pt x="244" y="284"/>
                </a:lnTo>
                <a:lnTo>
                  <a:pt x="236" y="290"/>
                </a:lnTo>
                <a:lnTo>
                  <a:pt x="228" y="294"/>
                </a:lnTo>
                <a:lnTo>
                  <a:pt x="222" y="300"/>
                </a:lnTo>
                <a:lnTo>
                  <a:pt x="218" y="306"/>
                </a:lnTo>
                <a:lnTo>
                  <a:pt x="216" y="310"/>
                </a:lnTo>
                <a:lnTo>
                  <a:pt x="216" y="316"/>
                </a:lnTo>
                <a:lnTo>
                  <a:pt x="216" y="322"/>
                </a:lnTo>
                <a:lnTo>
                  <a:pt x="218" y="326"/>
                </a:lnTo>
                <a:lnTo>
                  <a:pt x="226" y="336"/>
                </a:lnTo>
                <a:lnTo>
                  <a:pt x="236" y="342"/>
                </a:lnTo>
                <a:lnTo>
                  <a:pt x="250" y="346"/>
                </a:lnTo>
                <a:lnTo>
                  <a:pt x="268" y="346"/>
                </a:lnTo>
                <a:lnTo>
                  <a:pt x="268" y="346"/>
                </a:lnTo>
                <a:lnTo>
                  <a:pt x="252" y="360"/>
                </a:lnTo>
                <a:lnTo>
                  <a:pt x="236" y="372"/>
                </a:lnTo>
                <a:lnTo>
                  <a:pt x="220" y="382"/>
                </a:lnTo>
                <a:lnTo>
                  <a:pt x="202" y="390"/>
                </a:lnTo>
                <a:lnTo>
                  <a:pt x="186" y="396"/>
                </a:lnTo>
                <a:lnTo>
                  <a:pt x="168" y="400"/>
                </a:lnTo>
                <a:lnTo>
                  <a:pt x="150" y="404"/>
                </a:lnTo>
                <a:lnTo>
                  <a:pt x="130" y="404"/>
                </a:lnTo>
                <a:lnTo>
                  <a:pt x="112" y="404"/>
                </a:lnTo>
                <a:lnTo>
                  <a:pt x="94" y="400"/>
                </a:lnTo>
                <a:lnTo>
                  <a:pt x="78" y="396"/>
                </a:lnTo>
                <a:lnTo>
                  <a:pt x="60" y="392"/>
                </a:lnTo>
                <a:lnTo>
                  <a:pt x="44" y="384"/>
                </a:lnTo>
                <a:lnTo>
                  <a:pt x="28" y="376"/>
                </a:lnTo>
                <a:lnTo>
                  <a:pt x="14" y="364"/>
                </a:lnTo>
                <a:lnTo>
                  <a:pt x="0" y="354"/>
                </a:lnTo>
                <a:lnTo>
                  <a:pt x="0" y="354"/>
                </a:lnTo>
                <a:lnTo>
                  <a:pt x="18" y="376"/>
                </a:lnTo>
                <a:lnTo>
                  <a:pt x="36" y="396"/>
                </a:lnTo>
                <a:lnTo>
                  <a:pt x="56" y="414"/>
                </a:lnTo>
                <a:lnTo>
                  <a:pt x="76" y="430"/>
                </a:lnTo>
                <a:lnTo>
                  <a:pt x="98" y="444"/>
                </a:lnTo>
                <a:lnTo>
                  <a:pt x="120" y="456"/>
                </a:lnTo>
                <a:lnTo>
                  <a:pt x="144" y="468"/>
                </a:lnTo>
                <a:lnTo>
                  <a:pt x="168" y="476"/>
                </a:lnTo>
                <a:lnTo>
                  <a:pt x="192" y="484"/>
                </a:lnTo>
                <a:lnTo>
                  <a:pt x="216" y="490"/>
                </a:lnTo>
                <a:lnTo>
                  <a:pt x="240" y="494"/>
                </a:lnTo>
                <a:lnTo>
                  <a:pt x="264" y="496"/>
                </a:lnTo>
                <a:lnTo>
                  <a:pt x="290" y="496"/>
                </a:lnTo>
                <a:lnTo>
                  <a:pt x="314" y="496"/>
                </a:lnTo>
                <a:lnTo>
                  <a:pt x="338" y="492"/>
                </a:lnTo>
                <a:lnTo>
                  <a:pt x="364" y="490"/>
                </a:lnTo>
                <a:lnTo>
                  <a:pt x="386" y="484"/>
                </a:lnTo>
                <a:lnTo>
                  <a:pt x="410" y="478"/>
                </a:lnTo>
                <a:lnTo>
                  <a:pt x="434" y="470"/>
                </a:lnTo>
                <a:lnTo>
                  <a:pt x="456" y="460"/>
                </a:lnTo>
                <a:lnTo>
                  <a:pt x="476" y="450"/>
                </a:lnTo>
                <a:lnTo>
                  <a:pt x="498" y="438"/>
                </a:lnTo>
                <a:lnTo>
                  <a:pt x="518" y="424"/>
                </a:lnTo>
                <a:lnTo>
                  <a:pt x="536" y="410"/>
                </a:lnTo>
                <a:lnTo>
                  <a:pt x="554" y="396"/>
                </a:lnTo>
                <a:lnTo>
                  <a:pt x="570" y="380"/>
                </a:lnTo>
                <a:lnTo>
                  <a:pt x="584" y="362"/>
                </a:lnTo>
                <a:lnTo>
                  <a:pt x="598" y="344"/>
                </a:lnTo>
                <a:lnTo>
                  <a:pt x="610" y="324"/>
                </a:lnTo>
                <a:lnTo>
                  <a:pt x="620" y="304"/>
                </a:lnTo>
                <a:lnTo>
                  <a:pt x="628" y="284"/>
                </a:lnTo>
                <a:lnTo>
                  <a:pt x="634" y="262"/>
                </a:lnTo>
                <a:lnTo>
                  <a:pt x="634" y="262"/>
                </a:lnTo>
                <a:lnTo>
                  <a:pt x="650" y="260"/>
                </a:lnTo>
                <a:lnTo>
                  <a:pt x="664" y="258"/>
                </a:lnTo>
                <a:lnTo>
                  <a:pt x="676" y="256"/>
                </a:lnTo>
                <a:lnTo>
                  <a:pt x="688" y="252"/>
                </a:lnTo>
                <a:lnTo>
                  <a:pt x="698" y="246"/>
                </a:lnTo>
                <a:lnTo>
                  <a:pt x="706" y="242"/>
                </a:lnTo>
                <a:lnTo>
                  <a:pt x="720" y="228"/>
                </a:lnTo>
                <a:lnTo>
                  <a:pt x="720" y="228"/>
                </a:lnTo>
                <a:lnTo>
                  <a:pt x="700" y="230"/>
                </a:lnTo>
                <a:lnTo>
                  <a:pt x="678" y="230"/>
                </a:lnTo>
                <a:lnTo>
                  <a:pt x="656" y="226"/>
                </a:lnTo>
                <a:lnTo>
                  <a:pt x="638" y="220"/>
                </a:lnTo>
                <a:lnTo>
                  <a:pt x="638" y="220"/>
                </a:lnTo>
                <a:close/>
              </a:path>
            </a:pathLst>
          </a:custGeom>
          <a:solidFill>
            <a:srgbClr val="1957A3"/>
          </a:solidFill>
          <a:ln w="0">
            <a:noFill/>
            <a:prstDash val="solid"/>
            <a:round/>
            <a:headEnd/>
            <a:tailEnd/>
          </a:ln>
        </p:spPr>
        <p:txBody>
          <a:bodyPr vert="horz" wrap="square" lIns="91440" tIns="45720" rIns="91440" bIns="45720" numCol="1" anchor="t" anchorCtr="0" compatLnSpc="1">
            <a:prstTxWarp prst="textNoShape">
              <a:avLst/>
            </a:prstTxWarp>
          </a:bodyPr>
          <a:lstStyle/>
          <a:p>
            <a:pPr lvl="0"/>
            <a:endParaRPr lang="en-US" sz="4400" dirty="0"/>
          </a:p>
        </p:txBody>
      </p:sp>
      <p:sp>
        <p:nvSpPr>
          <p:cNvPr id="88" name="Oval 87"/>
          <p:cNvSpPr/>
          <p:nvPr/>
        </p:nvSpPr>
        <p:spPr>
          <a:xfrm>
            <a:off x="2581070" y="6091138"/>
            <a:ext cx="571116" cy="571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400" dirty="0"/>
          </a:p>
        </p:txBody>
      </p:sp>
      <p:sp>
        <p:nvSpPr>
          <p:cNvPr id="89" name="Freeform 626">
            <a:hlinkClick r:id="rId5"/>
          </p:cNvPr>
          <p:cNvSpPr>
            <a:spLocks noEditPoints="1"/>
          </p:cNvSpPr>
          <p:nvPr/>
        </p:nvSpPr>
        <p:spPr bwMode="auto">
          <a:xfrm>
            <a:off x="2719641" y="6229620"/>
            <a:ext cx="293941" cy="294177"/>
          </a:xfrm>
          <a:custGeom>
            <a:avLst/>
            <a:gdLst>
              <a:gd name="T0" fmla="*/ 766 w 2492"/>
              <a:gd name="T1" fmla="*/ 2115 h 2494"/>
              <a:gd name="T2" fmla="*/ 1669 w 2492"/>
              <a:gd name="T3" fmla="*/ 932 h 2494"/>
              <a:gd name="T4" fmla="*/ 1524 w 2492"/>
              <a:gd name="T5" fmla="*/ 957 h 2494"/>
              <a:gd name="T6" fmla="*/ 1402 w 2492"/>
              <a:gd name="T7" fmla="*/ 1045 h 2494"/>
              <a:gd name="T8" fmla="*/ 1362 w 2492"/>
              <a:gd name="T9" fmla="*/ 1094 h 2494"/>
              <a:gd name="T10" fmla="*/ 1349 w 2492"/>
              <a:gd name="T11" fmla="*/ 1104 h 2494"/>
              <a:gd name="T12" fmla="*/ 1344 w 2492"/>
              <a:gd name="T13" fmla="*/ 1005 h 2494"/>
              <a:gd name="T14" fmla="*/ 953 w 2492"/>
              <a:gd name="T15" fmla="*/ 2115 h 2494"/>
              <a:gd name="T16" fmla="*/ 1346 w 2492"/>
              <a:gd name="T17" fmla="*/ 2050 h 2494"/>
              <a:gd name="T18" fmla="*/ 1351 w 2492"/>
              <a:gd name="T19" fmla="*/ 1442 h 2494"/>
              <a:gd name="T20" fmla="*/ 1381 w 2492"/>
              <a:gd name="T21" fmla="*/ 1333 h 2494"/>
              <a:gd name="T22" fmla="*/ 1451 w 2492"/>
              <a:gd name="T23" fmla="*/ 1255 h 2494"/>
              <a:gd name="T24" fmla="*/ 1551 w 2492"/>
              <a:gd name="T25" fmla="*/ 1232 h 2494"/>
              <a:gd name="T26" fmla="*/ 1648 w 2492"/>
              <a:gd name="T27" fmla="*/ 1264 h 2494"/>
              <a:gd name="T28" fmla="*/ 1704 w 2492"/>
              <a:gd name="T29" fmla="*/ 1353 h 2494"/>
              <a:gd name="T30" fmla="*/ 1719 w 2492"/>
              <a:gd name="T31" fmla="*/ 1516 h 2494"/>
              <a:gd name="T32" fmla="*/ 2110 w 2492"/>
              <a:gd name="T33" fmla="*/ 2115 h 2494"/>
              <a:gd name="T34" fmla="*/ 2113 w 2492"/>
              <a:gd name="T35" fmla="*/ 1761 h 2494"/>
              <a:gd name="T36" fmla="*/ 2099 w 2492"/>
              <a:gd name="T37" fmla="*/ 1312 h 2494"/>
              <a:gd name="T38" fmla="*/ 2052 w 2492"/>
              <a:gd name="T39" fmla="*/ 1147 h 2494"/>
              <a:gd name="T40" fmla="*/ 1963 w 2492"/>
              <a:gd name="T41" fmla="*/ 1029 h 2494"/>
              <a:gd name="T42" fmla="*/ 1829 w 2492"/>
              <a:gd name="T43" fmla="*/ 956 h 2494"/>
              <a:gd name="T44" fmla="*/ 1669 w 2492"/>
              <a:gd name="T45" fmla="*/ 932 h 2494"/>
              <a:gd name="T46" fmla="*/ 483 w 2492"/>
              <a:gd name="T47" fmla="*/ 426 h 2494"/>
              <a:gd name="T48" fmla="*/ 391 w 2492"/>
              <a:gd name="T49" fmla="*/ 496 h 2494"/>
              <a:gd name="T50" fmla="*/ 356 w 2492"/>
              <a:gd name="T51" fmla="*/ 610 h 2494"/>
              <a:gd name="T52" fmla="*/ 391 w 2492"/>
              <a:gd name="T53" fmla="*/ 722 h 2494"/>
              <a:gd name="T54" fmla="*/ 481 w 2492"/>
              <a:gd name="T55" fmla="*/ 792 h 2494"/>
              <a:gd name="T56" fmla="*/ 610 w 2492"/>
              <a:gd name="T57" fmla="*/ 803 h 2494"/>
              <a:gd name="T58" fmla="*/ 718 w 2492"/>
              <a:gd name="T59" fmla="*/ 752 h 2494"/>
              <a:gd name="T60" fmla="*/ 775 w 2492"/>
              <a:gd name="T61" fmla="*/ 652 h 2494"/>
              <a:gd name="T62" fmla="*/ 764 w 2492"/>
              <a:gd name="T63" fmla="*/ 531 h 2494"/>
              <a:gd name="T64" fmla="*/ 690 w 2492"/>
              <a:gd name="T65" fmla="*/ 443 h 2494"/>
              <a:gd name="T66" fmla="*/ 569 w 2492"/>
              <a:gd name="T67" fmla="*/ 412 h 2494"/>
              <a:gd name="T68" fmla="*/ 2071 w 2492"/>
              <a:gd name="T69" fmla="*/ 3 h 2494"/>
              <a:gd name="T70" fmla="*/ 2144 w 2492"/>
              <a:gd name="T71" fmla="*/ 20 h 2494"/>
              <a:gd name="T72" fmla="*/ 2296 w 2492"/>
              <a:gd name="T73" fmla="*/ 90 h 2494"/>
              <a:gd name="T74" fmla="*/ 2409 w 2492"/>
              <a:gd name="T75" fmla="*/ 211 h 2494"/>
              <a:gd name="T76" fmla="*/ 2468 w 2492"/>
              <a:gd name="T77" fmla="*/ 345 h 2494"/>
              <a:gd name="T78" fmla="*/ 2492 w 2492"/>
              <a:gd name="T79" fmla="*/ 2064 h 2494"/>
              <a:gd name="T80" fmla="*/ 2482 w 2492"/>
              <a:gd name="T81" fmla="*/ 2087 h 2494"/>
              <a:gd name="T82" fmla="*/ 2430 w 2492"/>
              <a:gd name="T83" fmla="*/ 2252 h 2494"/>
              <a:gd name="T84" fmla="*/ 2326 w 2492"/>
              <a:gd name="T85" fmla="*/ 2379 h 2494"/>
              <a:gd name="T86" fmla="*/ 2188 w 2492"/>
              <a:gd name="T87" fmla="*/ 2457 h 2494"/>
              <a:gd name="T88" fmla="*/ 2063 w 2492"/>
              <a:gd name="T89" fmla="*/ 2494 h 2494"/>
              <a:gd name="T90" fmla="*/ 413 w 2492"/>
              <a:gd name="T91" fmla="*/ 2488 h 2494"/>
              <a:gd name="T92" fmla="*/ 292 w 2492"/>
              <a:gd name="T93" fmla="*/ 2456 h 2494"/>
              <a:gd name="T94" fmla="*/ 153 w 2492"/>
              <a:gd name="T95" fmla="*/ 2368 h 2494"/>
              <a:gd name="T96" fmla="*/ 52 w 2492"/>
              <a:gd name="T97" fmla="*/ 2230 h 2494"/>
              <a:gd name="T98" fmla="*/ 11 w 2492"/>
              <a:gd name="T99" fmla="*/ 2107 h 2494"/>
              <a:gd name="T100" fmla="*/ 3 w 2492"/>
              <a:gd name="T101" fmla="*/ 421 h 2494"/>
              <a:gd name="T102" fmla="*/ 19 w 2492"/>
              <a:gd name="T103" fmla="*/ 348 h 2494"/>
              <a:gd name="T104" fmla="*/ 89 w 2492"/>
              <a:gd name="T105" fmla="*/ 195 h 2494"/>
              <a:gd name="T106" fmla="*/ 211 w 2492"/>
              <a:gd name="T107" fmla="*/ 81 h 2494"/>
              <a:gd name="T108" fmla="*/ 345 w 2492"/>
              <a:gd name="T109" fmla="*/ 23 h 2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492" h="2494">
                <a:moveTo>
                  <a:pt x="383" y="959"/>
                </a:moveTo>
                <a:lnTo>
                  <a:pt x="383" y="2115"/>
                </a:lnTo>
                <a:lnTo>
                  <a:pt x="766" y="2115"/>
                </a:lnTo>
                <a:lnTo>
                  <a:pt x="766" y="959"/>
                </a:lnTo>
                <a:lnTo>
                  <a:pt x="383" y="959"/>
                </a:lnTo>
                <a:close/>
                <a:moveTo>
                  <a:pt x="1669" y="932"/>
                </a:moveTo>
                <a:lnTo>
                  <a:pt x="1619" y="935"/>
                </a:lnTo>
                <a:lnTo>
                  <a:pt x="1570" y="943"/>
                </a:lnTo>
                <a:lnTo>
                  <a:pt x="1524" y="957"/>
                </a:lnTo>
                <a:lnTo>
                  <a:pt x="1481" y="980"/>
                </a:lnTo>
                <a:lnTo>
                  <a:pt x="1440" y="1008"/>
                </a:lnTo>
                <a:lnTo>
                  <a:pt x="1402" y="1045"/>
                </a:lnTo>
                <a:lnTo>
                  <a:pt x="1367" y="1089"/>
                </a:lnTo>
                <a:lnTo>
                  <a:pt x="1363" y="1091"/>
                </a:lnTo>
                <a:lnTo>
                  <a:pt x="1362" y="1094"/>
                </a:lnTo>
                <a:lnTo>
                  <a:pt x="1359" y="1096"/>
                </a:lnTo>
                <a:lnTo>
                  <a:pt x="1355" y="1100"/>
                </a:lnTo>
                <a:lnTo>
                  <a:pt x="1349" y="1104"/>
                </a:lnTo>
                <a:lnTo>
                  <a:pt x="1344" y="1110"/>
                </a:lnTo>
                <a:lnTo>
                  <a:pt x="1344" y="1056"/>
                </a:lnTo>
                <a:lnTo>
                  <a:pt x="1344" y="1005"/>
                </a:lnTo>
                <a:lnTo>
                  <a:pt x="1344" y="959"/>
                </a:lnTo>
                <a:lnTo>
                  <a:pt x="953" y="959"/>
                </a:lnTo>
                <a:lnTo>
                  <a:pt x="953" y="2115"/>
                </a:lnTo>
                <a:lnTo>
                  <a:pt x="1346" y="2115"/>
                </a:lnTo>
                <a:lnTo>
                  <a:pt x="1346" y="2080"/>
                </a:lnTo>
                <a:lnTo>
                  <a:pt x="1346" y="2050"/>
                </a:lnTo>
                <a:lnTo>
                  <a:pt x="1346" y="1765"/>
                </a:lnTo>
                <a:lnTo>
                  <a:pt x="1348" y="1481"/>
                </a:lnTo>
                <a:lnTo>
                  <a:pt x="1351" y="1442"/>
                </a:lnTo>
                <a:lnTo>
                  <a:pt x="1357" y="1404"/>
                </a:lnTo>
                <a:lnTo>
                  <a:pt x="1367" y="1368"/>
                </a:lnTo>
                <a:lnTo>
                  <a:pt x="1381" y="1333"/>
                </a:lnTo>
                <a:lnTo>
                  <a:pt x="1400" y="1301"/>
                </a:lnTo>
                <a:lnTo>
                  <a:pt x="1424" y="1275"/>
                </a:lnTo>
                <a:lnTo>
                  <a:pt x="1451" y="1255"/>
                </a:lnTo>
                <a:lnTo>
                  <a:pt x="1481" y="1242"/>
                </a:lnTo>
                <a:lnTo>
                  <a:pt x="1514" y="1234"/>
                </a:lnTo>
                <a:lnTo>
                  <a:pt x="1551" y="1232"/>
                </a:lnTo>
                <a:lnTo>
                  <a:pt x="1589" y="1237"/>
                </a:lnTo>
                <a:lnTo>
                  <a:pt x="1621" y="1247"/>
                </a:lnTo>
                <a:lnTo>
                  <a:pt x="1648" y="1264"/>
                </a:lnTo>
                <a:lnTo>
                  <a:pt x="1672" y="1288"/>
                </a:lnTo>
                <a:lnTo>
                  <a:pt x="1689" y="1317"/>
                </a:lnTo>
                <a:lnTo>
                  <a:pt x="1704" y="1353"/>
                </a:lnTo>
                <a:lnTo>
                  <a:pt x="1711" y="1395"/>
                </a:lnTo>
                <a:lnTo>
                  <a:pt x="1718" y="1455"/>
                </a:lnTo>
                <a:lnTo>
                  <a:pt x="1719" y="1516"/>
                </a:lnTo>
                <a:lnTo>
                  <a:pt x="1721" y="2061"/>
                </a:lnTo>
                <a:lnTo>
                  <a:pt x="1721" y="2115"/>
                </a:lnTo>
                <a:lnTo>
                  <a:pt x="2110" y="2115"/>
                </a:lnTo>
                <a:lnTo>
                  <a:pt x="2112" y="2096"/>
                </a:lnTo>
                <a:lnTo>
                  <a:pt x="2112" y="2079"/>
                </a:lnTo>
                <a:lnTo>
                  <a:pt x="2113" y="1761"/>
                </a:lnTo>
                <a:lnTo>
                  <a:pt x="2112" y="1441"/>
                </a:lnTo>
                <a:lnTo>
                  <a:pt x="2109" y="1377"/>
                </a:lnTo>
                <a:lnTo>
                  <a:pt x="2099" y="1312"/>
                </a:lnTo>
                <a:lnTo>
                  <a:pt x="2086" y="1250"/>
                </a:lnTo>
                <a:lnTo>
                  <a:pt x="2072" y="1196"/>
                </a:lnTo>
                <a:lnTo>
                  <a:pt x="2052" y="1147"/>
                </a:lnTo>
                <a:lnTo>
                  <a:pt x="2026" y="1102"/>
                </a:lnTo>
                <a:lnTo>
                  <a:pt x="1996" y="1062"/>
                </a:lnTo>
                <a:lnTo>
                  <a:pt x="1963" y="1029"/>
                </a:lnTo>
                <a:lnTo>
                  <a:pt x="1923" y="999"/>
                </a:lnTo>
                <a:lnTo>
                  <a:pt x="1878" y="975"/>
                </a:lnTo>
                <a:lnTo>
                  <a:pt x="1829" y="956"/>
                </a:lnTo>
                <a:lnTo>
                  <a:pt x="1773" y="943"/>
                </a:lnTo>
                <a:lnTo>
                  <a:pt x="1721" y="935"/>
                </a:lnTo>
                <a:lnTo>
                  <a:pt x="1669" y="932"/>
                </a:lnTo>
                <a:close/>
                <a:moveTo>
                  <a:pt x="569" y="412"/>
                </a:moveTo>
                <a:lnTo>
                  <a:pt x="524" y="415"/>
                </a:lnTo>
                <a:lnTo>
                  <a:pt x="483" y="426"/>
                </a:lnTo>
                <a:lnTo>
                  <a:pt x="447" y="443"/>
                </a:lnTo>
                <a:lnTo>
                  <a:pt x="416" y="467"/>
                </a:lnTo>
                <a:lnTo>
                  <a:pt x="391" y="496"/>
                </a:lnTo>
                <a:lnTo>
                  <a:pt x="372" y="531"/>
                </a:lnTo>
                <a:lnTo>
                  <a:pt x="361" y="569"/>
                </a:lnTo>
                <a:lnTo>
                  <a:pt x="356" y="610"/>
                </a:lnTo>
                <a:lnTo>
                  <a:pt x="361" y="652"/>
                </a:lnTo>
                <a:lnTo>
                  <a:pt x="372" y="688"/>
                </a:lnTo>
                <a:lnTo>
                  <a:pt x="391" y="722"/>
                </a:lnTo>
                <a:lnTo>
                  <a:pt x="415" y="750"/>
                </a:lnTo>
                <a:lnTo>
                  <a:pt x="447" y="774"/>
                </a:lnTo>
                <a:lnTo>
                  <a:pt x="481" y="792"/>
                </a:lnTo>
                <a:lnTo>
                  <a:pt x="521" y="803"/>
                </a:lnTo>
                <a:lnTo>
                  <a:pt x="566" y="808"/>
                </a:lnTo>
                <a:lnTo>
                  <a:pt x="610" y="803"/>
                </a:lnTo>
                <a:lnTo>
                  <a:pt x="652" y="793"/>
                </a:lnTo>
                <a:lnTo>
                  <a:pt x="688" y="776"/>
                </a:lnTo>
                <a:lnTo>
                  <a:pt x="718" y="752"/>
                </a:lnTo>
                <a:lnTo>
                  <a:pt x="745" y="723"/>
                </a:lnTo>
                <a:lnTo>
                  <a:pt x="764" y="690"/>
                </a:lnTo>
                <a:lnTo>
                  <a:pt x="775" y="652"/>
                </a:lnTo>
                <a:lnTo>
                  <a:pt x="780" y="610"/>
                </a:lnTo>
                <a:lnTo>
                  <a:pt x="775" y="569"/>
                </a:lnTo>
                <a:lnTo>
                  <a:pt x="764" y="531"/>
                </a:lnTo>
                <a:lnTo>
                  <a:pt x="745" y="496"/>
                </a:lnTo>
                <a:lnTo>
                  <a:pt x="721" y="467"/>
                </a:lnTo>
                <a:lnTo>
                  <a:pt x="690" y="443"/>
                </a:lnTo>
                <a:lnTo>
                  <a:pt x="653" y="426"/>
                </a:lnTo>
                <a:lnTo>
                  <a:pt x="613" y="415"/>
                </a:lnTo>
                <a:lnTo>
                  <a:pt x="569" y="412"/>
                </a:lnTo>
                <a:close/>
                <a:moveTo>
                  <a:pt x="427" y="0"/>
                </a:moveTo>
                <a:lnTo>
                  <a:pt x="2063" y="0"/>
                </a:lnTo>
                <a:lnTo>
                  <a:pt x="2071" y="3"/>
                </a:lnTo>
                <a:lnTo>
                  <a:pt x="2077" y="6"/>
                </a:lnTo>
                <a:lnTo>
                  <a:pt x="2085" y="9"/>
                </a:lnTo>
                <a:lnTo>
                  <a:pt x="2144" y="20"/>
                </a:lnTo>
                <a:lnTo>
                  <a:pt x="2199" y="38"/>
                </a:lnTo>
                <a:lnTo>
                  <a:pt x="2250" y="60"/>
                </a:lnTo>
                <a:lnTo>
                  <a:pt x="2296" y="90"/>
                </a:lnTo>
                <a:lnTo>
                  <a:pt x="2338" y="125"/>
                </a:lnTo>
                <a:lnTo>
                  <a:pt x="2376" y="165"/>
                </a:lnTo>
                <a:lnTo>
                  <a:pt x="2409" y="211"/>
                </a:lnTo>
                <a:lnTo>
                  <a:pt x="2439" y="264"/>
                </a:lnTo>
                <a:lnTo>
                  <a:pt x="2455" y="303"/>
                </a:lnTo>
                <a:lnTo>
                  <a:pt x="2468" y="345"/>
                </a:lnTo>
                <a:lnTo>
                  <a:pt x="2479" y="386"/>
                </a:lnTo>
                <a:lnTo>
                  <a:pt x="2492" y="429"/>
                </a:lnTo>
                <a:lnTo>
                  <a:pt x="2492" y="2064"/>
                </a:lnTo>
                <a:lnTo>
                  <a:pt x="2487" y="2072"/>
                </a:lnTo>
                <a:lnTo>
                  <a:pt x="2485" y="2080"/>
                </a:lnTo>
                <a:lnTo>
                  <a:pt x="2482" y="2087"/>
                </a:lnTo>
                <a:lnTo>
                  <a:pt x="2471" y="2146"/>
                </a:lnTo>
                <a:lnTo>
                  <a:pt x="2454" y="2201"/>
                </a:lnTo>
                <a:lnTo>
                  <a:pt x="2430" y="2252"/>
                </a:lnTo>
                <a:lnTo>
                  <a:pt x="2401" y="2298"/>
                </a:lnTo>
                <a:lnTo>
                  <a:pt x="2366" y="2341"/>
                </a:lnTo>
                <a:lnTo>
                  <a:pt x="2326" y="2379"/>
                </a:lnTo>
                <a:lnTo>
                  <a:pt x="2279" y="2413"/>
                </a:lnTo>
                <a:lnTo>
                  <a:pt x="2228" y="2442"/>
                </a:lnTo>
                <a:lnTo>
                  <a:pt x="2188" y="2457"/>
                </a:lnTo>
                <a:lnTo>
                  <a:pt x="2147" y="2470"/>
                </a:lnTo>
                <a:lnTo>
                  <a:pt x="2104" y="2481"/>
                </a:lnTo>
                <a:lnTo>
                  <a:pt x="2063" y="2494"/>
                </a:lnTo>
                <a:lnTo>
                  <a:pt x="427" y="2494"/>
                </a:lnTo>
                <a:lnTo>
                  <a:pt x="421" y="2491"/>
                </a:lnTo>
                <a:lnTo>
                  <a:pt x="413" y="2488"/>
                </a:lnTo>
                <a:lnTo>
                  <a:pt x="405" y="2486"/>
                </a:lnTo>
                <a:lnTo>
                  <a:pt x="346" y="2473"/>
                </a:lnTo>
                <a:lnTo>
                  <a:pt x="292" y="2456"/>
                </a:lnTo>
                <a:lnTo>
                  <a:pt x="242" y="2434"/>
                </a:lnTo>
                <a:lnTo>
                  <a:pt x="195" y="2403"/>
                </a:lnTo>
                <a:lnTo>
                  <a:pt x="153" y="2368"/>
                </a:lnTo>
                <a:lnTo>
                  <a:pt x="114" y="2329"/>
                </a:lnTo>
                <a:lnTo>
                  <a:pt x="81" y="2282"/>
                </a:lnTo>
                <a:lnTo>
                  <a:pt x="52" y="2230"/>
                </a:lnTo>
                <a:lnTo>
                  <a:pt x="35" y="2190"/>
                </a:lnTo>
                <a:lnTo>
                  <a:pt x="22" y="2149"/>
                </a:lnTo>
                <a:lnTo>
                  <a:pt x="11" y="2107"/>
                </a:lnTo>
                <a:lnTo>
                  <a:pt x="0" y="2064"/>
                </a:lnTo>
                <a:lnTo>
                  <a:pt x="0" y="429"/>
                </a:lnTo>
                <a:lnTo>
                  <a:pt x="3" y="421"/>
                </a:lnTo>
                <a:lnTo>
                  <a:pt x="6" y="413"/>
                </a:lnTo>
                <a:lnTo>
                  <a:pt x="8" y="407"/>
                </a:lnTo>
                <a:lnTo>
                  <a:pt x="19" y="348"/>
                </a:lnTo>
                <a:lnTo>
                  <a:pt x="37" y="292"/>
                </a:lnTo>
                <a:lnTo>
                  <a:pt x="60" y="241"/>
                </a:lnTo>
                <a:lnTo>
                  <a:pt x="89" y="195"/>
                </a:lnTo>
                <a:lnTo>
                  <a:pt x="124" y="152"/>
                </a:lnTo>
                <a:lnTo>
                  <a:pt x="165" y="114"/>
                </a:lnTo>
                <a:lnTo>
                  <a:pt x="211" y="81"/>
                </a:lnTo>
                <a:lnTo>
                  <a:pt x="264" y="52"/>
                </a:lnTo>
                <a:lnTo>
                  <a:pt x="304" y="36"/>
                </a:lnTo>
                <a:lnTo>
                  <a:pt x="345" y="23"/>
                </a:lnTo>
                <a:lnTo>
                  <a:pt x="386" y="12"/>
                </a:lnTo>
                <a:lnTo>
                  <a:pt x="427" y="0"/>
                </a:lnTo>
                <a:close/>
              </a:path>
            </a:pathLst>
          </a:custGeom>
          <a:solidFill>
            <a:srgbClr val="1957A3"/>
          </a:solidFill>
          <a:ln w="0">
            <a:noFill/>
            <a:prstDash val="solid"/>
            <a:round/>
            <a:headEnd/>
            <a:tailEnd/>
          </a:ln>
        </p:spPr>
        <p:txBody>
          <a:bodyPr vert="horz" wrap="square" lIns="91440" tIns="45720" rIns="91440" bIns="45720" numCol="1" anchor="t" anchorCtr="0" compatLnSpc="1">
            <a:prstTxWarp prst="textNoShape">
              <a:avLst/>
            </a:prstTxWarp>
          </a:bodyPr>
          <a:lstStyle/>
          <a:p>
            <a:pPr lvl="0"/>
            <a:endParaRPr lang="en-US" sz="4400" dirty="0"/>
          </a:p>
        </p:txBody>
      </p:sp>
      <p:sp>
        <p:nvSpPr>
          <p:cNvPr id="86" name="Oval 85"/>
          <p:cNvSpPr/>
          <p:nvPr/>
        </p:nvSpPr>
        <p:spPr>
          <a:xfrm>
            <a:off x="1843768" y="6091135"/>
            <a:ext cx="571116" cy="57111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400" dirty="0"/>
          </a:p>
        </p:txBody>
      </p:sp>
      <p:sp>
        <p:nvSpPr>
          <p:cNvPr id="87" name="Freeform 86">
            <a:hlinkClick r:id="rId6"/>
          </p:cNvPr>
          <p:cNvSpPr>
            <a:spLocks noEditPoints="1"/>
          </p:cNvSpPr>
          <p:nvPr/>
        </p:nvSpPr>
        <p:spPr bwMode="auto">
          <a:xfrm>
            <a:off x="1987503" y="6232755"/>
            <a:ext cx="283658" cy="287874"/>
          </a:xfrm>
          <a:custGeom>
            <a:avLst/>
            <a:gdLst>
              <a:gd name="T0" fmla="*/ 898 w 3629"/>
              <a:gd name="T1" fmla="*/ 2249 h 3684"/>
              <a:gd name="T2" fmla="*/ 767 w 3629"/>
              <a:gd name="T3" fmla="*/ 2423 h 3684"/>
              <a:gd name="T4" fmla="*/ 784 w 3629"/>
              <a:gd name="T5" fmla="*/ 2649 h 3684"/>
              <a:gd name="T6" fmla="*/ 936 w 3629"/>
              <a:gd name="T7" fmla="*/ 2802 h 3684"/>
              <a:gd name="T8" fmla="*/ 2596 w 3629"/>
              <a:gd name="T9" fmla="*/ 2828 h 3684"/>
              <a:gd name="T10" fmla="*/ 2787 w 3629"/>
              <a:gd name="T11" fmla="*/ 2722 h 3684"/>
              <a:gd name="T12" fmla="*/ 2865 w 3629"/>
              <a:gd name="T13" fmla="*/ 2515 h 3684"/>
              <a:gd name="T14" fmla="*/ 2787 w 3629"/>
              <a:gd name="T15" fmla="*/ 2307 h 3684"/>
              <a:gd name="T16" fmla="*/ 2596 w 3629"/>
              <a:gd name="T17" fmla="*/ 2201 h 3684"/>
              <a:gd name="T18" fmla="*/ 1112 w 3629"/>
              <a:gd name="T19" fmla="*/ 750 h 3684"/>
              <a:gd name="T20" fmla="*/ 918 w 3629"/>
              <a:gd name="T21" fmla="*/ 853 h 3684"/>
              <a:gd name="T22" fmla="*/ 838 w 3629"/>
              <a:gd name="T23" fmla="*/ 1059 h 3684"/>
              <a:gd name="T24" fmla="*/ 913 w 3629"/>
              <a:gd name="T25" fmla="*/ 1268 h 3684"/>
              <a:gd name="T26" fmla="*/ 1102 w 3629"/>
              <a:gd name="T27" fmla="*/ 1377 h 3684"/>
              <a:gd name="T28" fmla="*/ 1208 w 3629"/>
              <a:gd name="T29" fmla="*/ 1380 h 3684"/>
              <a:gd name="T30" fmla="*/ 1401 w 3629"/>
              <a:gd name="T31" fmla="*/ 1380 h 3684"/>
              <a:gd name="T32" fmla="*/ 1640 w 3629"/>
              <a:gd name="T33" fmla="*/ 1380 h 3684"/>
              <a:gd name="T34" fmla="*/ 1833 w 3629"/>
              <a:gd name="T35" fmla="*/ 1380 h 3684"/>
              <a:gd name="T36" fmla="*/ 1935 w 3629"/>
              <a:gd name="T37" fmla="*/ 1378 h 3684"/>
              <a:gd name="T38" fmla="*/ 2115 w 3629"/>
              <a:gd name="T39" fmla="*/ 1295 h 3684"/>
              <a:gd name="T40" fmla="*/ 2205 w 3629"/>
              <a:gd name="T41" fmla="*/ 1123 h 3684"/>
              <a:gd name="T42" fmla="*/ 2168 w 3629"/>
              <a:gd name="T43" fmla="*/ 917 h 3684"/>
              <a:gd name="T44" fmla="*/ 2021 w 3629"/>
              <a:gd name="T45" fmla="*/ 775 h 3684"/>
              <a:gd name="T46" fmla="*/ 1954 w 3629"/>
              <a:gd name="T47" fmla="*/ 0 h 3684"/>
              <a:gd name="T48" fmla="*/ 2281 w 3629"/>
              <a:gd name="T49" fmla="*/ 54 h 3684"/>
              <a:gd name="T50" fmla="*/ 2608 w 3629"/>
              <a:gd name="T51" fmla="*/ 232 h 3684"/>
              <a:gd name="T52" fmla="*/ 2834 w 3629"/>
              <a:gd name="T53" fmla="*/ 513 h 3684"/>
              <a:gd name="T54" fmla="*/ 2936 w 3629"/>
              <a:gd name="T55" fmla="*/ 880 h 3684"/>
              <a:gd name="T56" fmla="*/ 2938 w 3629"/>
              <a:gd name="T57" fmla="*/ 1273 h 3684"/>
              <a:gd name="T58" fmla="*/ 3050 w 3629"/>
              <a:gd name="T59" fmla="*/ 1427 h 3684"/>
              <a:gd name="T60" fmla="*/ 3285 w 3629"/>
              <a:gd name="T61" fmla="*/ 1490 h 3684"/>
              <a:gd name="T62" fmla="*/ 3490 w 3629"/>
              <a:gd name="T63" fmla="*/ 1652 h 3684"/>
              <a:gd name="T64" fmla="*/ 3603 w 3629"/>
              <a:gd name="T65" fmla="*/ 1910 h 3684"/>
              <a:gd name="T66" fmla="*/ 3627 w 3629"/>
              <a:gd name="T67" fmla="*/ 2225 h 3684"/>
              <a:gd name="T68" fmla="*/ 3628 w 3629"/>
              <a:gd name="T69" fmla="*/ 2393 h 3684"/>
              <a:gd name="T70" fmla="*/ 3629 w 3629"/>
              <a:gd name="T71" fmla="*/ 2493 h 3684"/>
              <a:gd name="T72" fmla="*/ 3583 w 3629"/>
              <a:gd name="T73" fmla="*/ 2861 h 3684"/>
              <a:gd name="T74" fmla="*/ 3414 w 3629"/>
              <a:gd name="T75" fmla="*/ 3236 h 3684"/>
              <a:gd name="T76" fmla="*/ 3129 w 3629"/>
              <a:gd name="T77" fmla="*/ 3508 h 3684"/>
              <a:gd name="T78" fmla="*/ 2749 w 3629"/>
              <a:gd name="T79" fmla="*/ 3657 h 3684"/>
              <a:gd name="T80" fmla="*/ 1134 w 3629"/>
              <a:gd name="T81" fmla="*/ 3684 h 3684"/>
              <a:gd name="T82" fmla="*/ 705 w 3629"/>
              <a:gd name="T83" fmla="*/ 3629 h 3684"/>
              <a:gd name="T84" fmla="*/ 370 w 3629"/>
              <a:gd name="T85" fmla="*/ 3462 h 3684"/>
              <a:gd name="T86" fmla="*/ 138 w 3629"/>
              <a:gd name="T87" fmla="*/ 3191 h 3684"/>
              <a:gd name="T88" fmla="*/ 24 w 3629"/>
              <a:gd name="T89" fmla="*/ 2830 h 3684"/>
              <a:gd name="T90" fmla="*/ 0 w 3629"/>
              <a:gd name="T91" fmla="*/ 2426 h 3684"/>
              <a:gd name="T92" fmla="*/ 28 w 3629"/>
              <a:gd name="T93" fmla="*/ 780 h 3684"/>
              <a:gd name="T94" fmla="*/ 131 w 3629"/>
              <a:gd name="T95" fmla="*/ 512 h 3684"/>
              <a:gd name="T96" fmla="*/ 262 w 3629"/>
              <a:gd name="T97" fmla="*/ 328 h 3684"/>
              <a:gd name="T98" fmla="*/ 524 w 3629"/>
              <a:gd name="T99" fmla="*/ 122 h 3684"/>
              <a:gd name="T100" fmla="*/ 902 w 3629"/>
              <a:gd name="T101" fmla="*/ 11 h 3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629" h="3684">
                <a:moveTo>
                  <a:pt x="1070" y="2198"/>
                </a:moveTo>
                <a:lnTo>
                  <a:pt x="1024" y="2201"/>
                </a:lnTo>
                <a:lnTo>
                  <a:pt x="978" y="2212"/>
                </a:lnTo>
                <a:lnTo>
                  <a:pt x="936" y="2228"/>
                </a:lnTo>
                <a:lnTo>
                  <a:pt x="898" y="2249"/>
                </a:lnTo>
                <a:lnTo>
                  <a:pt x="863" y="2275"/>
                </a:lnTo>
                <a:lnTo>
                  <a:pt x="831" y="2307"/>
                </a:lnTo>
                <a:lnTo>
                  <a:pt x="805" y="2342"/>
                </a:lnTo>
                <a:lnTo>
                  <a:pt x="784" y="2381"/>
                </a:lnTo>
                <a:lnTo>
                  <a:pt x="767" y="2423"/>
                </a:lnTo>
                <a:lnTo>
                  <a:pt x="758" y="2468"/>
                </a:lnTo>
                <a:lnTo>
                  <a:pt x="754" y="2515"/>
                </a:lnTo>
                <a:lnTo>
                  <a:pt x="758" y="2561"/>
                </a:lnTo>
                <a:lnTo>
                  <a:pt x="767" y="2607"/>
                </a:lnTo>
                <a:lnTo>
                  <a:pt x="784" y="2649"/>
                </a:lnTo>
                <a:lnTo>
                  <a:pt x="805" y="2687"/>
                </a:lnTo>
                <a:lnTo>
                  <a:pt x="831" y="2722"/>
                </a:lnTo>
                <a:lnTo>
                  <a:pt x="863" y="2754"/>
                </a:lnTo>
                <a:lnTo>
                  <a:pt x="898" y="2780"/>
                </a:lnTo>
                <a:lnTo>
                  <a:pt x="936" y="2802"/>
                </a:lnTo>
                <a:lnTo>
                  <a:pt x="978" y="2818"/>
                </a:lnTo>
                <a:lnTo>
                  <a:pt x="1024" y="2828"/>
                </a:lnTo>
                <a:lnTo>
                  <a:pt x="1070" y="2831"/>
                </a:lnTo>
                <a:lnTo>
                  <a:pt x="2549" y="2831"/>
                </a:lnTo>
                <a:lnTo>
                  <a:pt x="2596" y="2828"/>
                </a:lnTo>
                <a:lnTo>
                  <a:pt x="2640" y="2818"/>
                </a:lnTo>
                <a:lnTo>
                  <a:pt x="2681" y="2802"/>
                </a:lnTo>
                <a:lnTo>
                  <a:pt x="2721" y="2780"/>
                </a:lnTo>
                <a:lnTo>
                  <a:pt x="2756" y="2754"/>
                </a:lnTo>
                <a:lnTo>
                  <a:pt x="2787" y="2722"/>
                </a:lnTo>
                <a:lnTo>
                  <a:pt x="2814" y="2687"/>
                </a:lnTo>
                <a:lnTo>
                  <a:pt x="2835" y="2649"/>
                </a:lnTo>
                <a:lnTo>
                  <a:pt x="2851" y="2607"/>
                </a:lnTo>
                <a:lnTo>
                  <a:pt x="2861" y="2561"/>
                </a:lnTo>
                <a:lnTo>
                  <a:pt x="2865" y="2515"/>
                </a:lnTo>
                <a:lnTo>
                  <a:pt x="2861" y="2468"/>
                </a:lnTo>
                <a:lnTo>
                  <a:pt x="2851" y="2423"/>
                </a:lnTo>
                <a:lnTo>
                  <a:pt x="2835" y="2381"/>
                </a:lnTo>
                <a:lnTo>
                  <a:pt x="2814" y="2342"/>
                </a:lnTo>
                <a:lnTo>
                  <a:pt x="2787" y="2307"/>
                </a:lnTo>
                <a:lnTo>
                  <a:pt x="2756" y="2275"/>
                </a:lnTo>
                <a:lnTo>
                  <a:pt x="2721" y="2249"/>
                </a:lnTo>
                <a:lnTo>
                  <a:pt x="2681" y="2228"/>
                </a:lnTo>
                <a:lnTo>
                  <a:pt x="2640" y="2212"/>
                </a:lnTo>
                <a:lnTo>
                  <a:pt x="2596" y="2201"/>
                </a:lnTo>
                <a:lnTo>
                  <a:pt x="2549" y="2198"/>
                </a:lnTo>
                <a:lnTo>
                  <a:pt x="1070" y="2198"/>
                </a:lnTo>
                <a:close/>
                <a:moveTo>
                  <a:pt x="1898" y="746"/>
                </a:moveTo>
                <a:lnTo>
                  <a:pt x="1158" y="747"/>
                </a:lnTo>
                <a:lnTo>
                  <a:pt x="1112" y="750"/>
                </a:lnTo>
                <a:lnTo>
                  <a:pt x="1068" y="759"/>
                </a:lnTo>
                <a:lnTo>
                  <a:pt x="1025" y="775"/>
                </a:lnTo>
                <a:lnTo>
                  <a:pt x="986" y="796"/>
                </a:lnTo>
                <a:lnTo>
                  <a:pt x="950" y="822"/>
                </a:lnTo>
                <a:lnTo>
                  <a:pt x="918" y="853"/>
                </a:lnTo>
                <a:lnTo>
                  <a:pt x="891" y="888"/>
                </a:lnTo>
                <a:lnTo>
                  <a:pt x="870" y="926"/>
                </a:lnTo>
                <a:lnTo>
                  <a:pt x="853" y="967"/>
                </a:lnTo>
                <a:lnTo>
                  <a:pt x="843" y="1012"/>
                </a:lnTo>
                <a:lnTo>
                  <a:pt x="838" y="1059"/>
                </a:lnTo>
                <a:lnTo>
                  <a:pt x="840" y="1106"/>
                </a:lnTo>
                <a:lnTo>
                  <a:pt x="850" y="1151"/>
                </a:lnTo>
                <a:lnTo>
                  <a:pt x="865" y="1193"/>
                </a:lnTo>
                <a:lnTo>
                  <a:pt x="887" y="1231"/>
                </a:lnTo>
                <a:lnTo>
                  <a:pt x="913" y="1268"/>
                </a:lnTo>
                <a:lnTo>
                  <a:pt x="943" y="1300"/>
                </a:lnTo>
                <a:lnTo>
                  <a:pt x="977" y="1327"/>
                </a:lnTo>
                <a:lnTo>
                  <a:pt x="1016" y="1348"/>
                </a:lnTo>
                <a:lnTo>
                  <a:pt x="1057" y="1365"/>
                </a:lnTo>
                <a:lnTo>
                  <a:pt x="1102" y="1377"/>
                </a:lnTo>
                <a:lnTo>
                  <a:pt x="1149" y="1380"/>
                </a:lnTo>
                <a:lnTo>
                  <a:pt x="1152" y="1380"/>
                </a:lnTo>
                <a:lnTo>
                  <a:pt x="1165" y="1380"/>
                </a:lnTo>
                <a:lnTo>
                  <a:pt x="1183" y="1380"/>
                </a:lnTo>
                <a:lnTo>
                  <a:pt x="1208" y="1380"/>
                </a:lnTo>
                <a:lnTo>
                  <a:pt x="1238" y="1380"/>
                </a:lnTo>
                <a:lnTo>
                  <a:pt x="1273" y="1380"/>
                </a:lnTo>
                <a:lnTo>
                  <a:pt x="1313" y="1380"/>
                </a:lnTo>
                <a:lnTo>
                  <a:pt x="1356" y="1380"/>
                </a:lnTo>
                <a:lnTo>
                  <a:pt x="1401" y="1380"/>
                </a:lnTo>
                <a:lnTo>
                  <a:pt x="1448" y="1380"/>
                </a:lnTo>
                <a:lnTo>
                  <a:pt x="1496" y="1380"/>
                </a:lnTo>
                <a:lnTo>
                  <a:pt x="1545" y="1380"/>
                </a:lnTo>
                <a:lnTo>
                  <a:pt x="1592" y="1380"/>
                </a:lnTo>
                <a:lnTo>
                  <a:pt x="1640" y="1380"/>
                </a:lnTo>
                <a:lnTo>
                  <a:pt x="1685" y="1380"/>
                </a:lnTo>
                <a:lnTo>
                  <a:pt x="1728" y="1380"/>
                </a:lnTo>
                <a:lnTo>
                  <a:pt x="1767" y="1380"/>
                </a:lnTo>
                <a:lnTo>
                  <a:pt x="1803" y="1380"/>
                </a:lnTo>
                <a:lnTo>
                  <a:pt x="1833" y="1380"/>
                </a:lnTo>
                <a:lnTo>
                  <a:pt x="1858" y="1380"/>
                </a:lnTo>
                <a:lnTo>
                  <a:pt x="1877" y="1380"/>
                </a:lnTo>
                <a:lnTo>
                  <a:pt x="1889" y="1380"/>
                </a:lnTo>
                <a:lnTo>
                  <a:pt x="1893" y="1380"/>
                </a:lnTo>
                <a:lnTo>
                  <a:pt x="1935" y="1378"/>
                </a:lnTo>
                <a:lnTo>
                  <a:pt x="1976" y="1370"/>
                </a:lnTo>
                <a:lnTo>
                  <a:pt x="2014" y="1357"/>
                </a:lnTo>
                <a:lnTo>
                  <a:pt x="2050" y="1340"/>
                </a:lnTo>
                <a:lnTo>
                  <a:pt x="2084" y="1320"/>
                </a:lnTo>
                <a:lnTo>
                  <a:pt x="2115" y="1295"/>
                </a:lnTo>
                <a:lnTo>
                  <a:pt x="2141" y="1267"/>
                </a:lnTo>
                <a:lnTo>
                  <a:pt x="2164" y="1235"/>
                </a:lnTo>
                <a:lnTo>
                  <a:pt x="2183" y="1201"/>
                </a:lnTo>
                <a:lnTo>
                  <a:pt x="2196" y="1162"/>
                </a:lnTo>
                <a:lnTo>
                  <a:pt x="2205" y="1123"/>
                </a:lnTo>
                <a:lnTo>
                  <a:pt x="2209" y="1081"/>
                </a:lnTo>
                <a:lnTo>
                  <a:pt x="2206" y="1037"/>
                </a:lnTo>
                <a:lnTo>
                  <a:pt x="2199" y="995"/>
                </a:lnTo>
                <a:lnTo>
                  <a:pt x="2186" y="955"/>
                </a:lnTo>
                <a:lnTo>
                  <a:pt x="2168" y="917"/>
                </a:lnTo>
                <a:lnTo>
                  <a:pt x="2147" y="881"/>
                </a:lnTo>
                <a:lnTo>
                  <a:pt x="2119" y="849"/>
                </a:lnTo>
                <a:lnTo>
                  <a:pt x="2090" y="820"/>
                </a:lnTo>
                <a:lnTo>
                  <a:pt x="2057" y="796"/>
                </a:lnTo>
                <a:lnTo>
                  <a:pt x="2021" y="775"/>
                </a:lnTo>
                <a:lnTo>
                  <a:pt x="1981" y="759"/>
                </a:lnTo>
                <a:lnTo>
                  <a:pt x="1941" y="750"/>
                </a:lnTo>
                <a:lnTo>
                  <a:pt x="1898" y="746"/>
                </a:lnTo>
                <a:close/>
                <a:moveTo>
                  <a:pt x="1953" y="0"/>
                </a:moveTo>
                <a:lnTo>
                  <a:pt x="1954" y="0"/>
                </a:lnTo>
                <a:lnTo>
                  <a:pt x="1962" y="0"/>
                </a:lnTo>
                <a:lnTo>
                  <a:pt x="2046" y="5"/>
                </a:lnTo>
                <a:lnTo>
                  <a:pt x="2127" y="16"/>
                </a:lnTo>
                <a:lnTo>
                  <a:pt x="2205" y="32"/>
                </a:lnTo>
                <a:lnTo>
                  <a:pt x="2281" y="54"/>
                </a:lnTo>
                <a:lnTo>
                  <a:pt x="2354" y="80"/>
                </a:lnTo>
                <a:lnTo>
                  <a:pt x="2422" y="111"/>
                </a:lnTo>
                <a:lnTo>
                  <a:pt x="2488" y="147"/>
                </a:lnTo>
                <a:lnTo>
                  <a:pt x="2549" y="187"/>
                </a:lnTo>
                <a:lnTo>
                  <a:pt x="2608" y="232"/>
                </a:lnTo>
                <a:lnTo>
                  <a:pt x="2662" y="281"/>
                </a:lnTo>
                <a:lnTo>
                  <a:pt x="2712" y="333"/>
                </a:lnTo>
                <a:lnTo>
                  <a:pt x="2757" y="390"/>
                </a:lnTo>
                <a:lnTo>
                  <a:pt x="2798" y="450"/>
                </a:lnTo>
                <a:lnTo>
                  <a:pt x="2834" y="513"/>
                </a:lnTo>
                <a:lnTo>
                  <a:pt x="2865" y="581"/>
                </a:lnTo>
                <a:lnTo>
                  <a:pt x="2891" y="652"/>
                </a:lnTo>
                <a:lnTo>
                  <a:pt x="2911" y="724"/>
                </a:lnTo>
                <a:lnTo>
                  <a:pt x="2927" y="800"/>
                </a:lnTo>
                <a:lnTo>
                  <a:pt x="2936" y="880"/>
                </a:lnTo>
                <a:lnTo>
                  <a:pt x="2939" y="961"/>
                </a:lnTo>
                <a:lnTo>
                  <a:pt x="2945" y="1042"/>
                </a:lnTo>
                <a:lnTo>
                  <a:pt x="2947" y="1121"/>
                </a:lnTo>
                <a:lnTo>
                  <a:pt x="2944" y="1199"/>
                </a:lnTo>
                <a:lnTo>
                  <a:pt x="2938" y="1273"/>
                </a:lnTo>
                <a:lnTo>
                  <a:pt x="2928" y="1346"/>
                </a:lnTo>
                <a:lnTo>
                  <a:pt x="2913" y="1416"/>
                </a:lnTo>
                <a:lnTo>
                  <a:pt x="2959" y="1419"/>
                </a:lnTo>
                <a:lnTo>
                  <a:pt x="3004" y="1421"/>
                </a:lnTo>
                <a:lnTo>
                  <a:pt x="3050" y="1427"/>
                </a:lnTo>
                <a:lnTo>
                  <a:pt x="3098" y="1433"/>
                </a:lnTo>
                <a:lnTo>
                  <a:pt x="3145" y="1442"/>
                </a:lnTo>
                <a:lnTo>
                  <a:pt x="3193" y="1455"/>
                </a:lnTo>
                <a:lnTo>
                  <a:pt x="3239" y="1471"/>
                </a:lnTo>
                <a:lnTo>
                  <a:pt x="3285" y="1490"/>
                </a:lnTo>
                <a:lnTo>
                  <a:pt x="3331" y="1513"/>
                </a:lnTo>
                <a:lnTo>
                  <a:pt x="3374" y="1541"/>
                </a:lnTo>
                <a:lnTo>
                  <a:pt x="3414" y="1573"/>
                </a:lnTo>
                <a:lnTo>
                  <a:pt x="3454" y="1610"/>
                </a:lnTo>
                <a:lnTo>
                  <a:pt x="3490" y="1652"/>
                </a:lnTo>
                <a:lnTo>
                  <a:pt x="3524" y="1701"/>
                </a:lnTo>
                <a:lnTo>
                  <a:pt x="3551" y="1750"/>
                </a:lnTo>
                <a:lnTo>
                  <a:pt x="3574" y="1801"/>
                </a:lnTo>
                <a:lnTo>
                  <a:pt x="3591" y="1854"/>
                </a:lnTo>
                <a:lnTo>
                  <a:pt x="3603" y="1910"/>
                </a:lnTo>
                <a:lnTo>
                  <a:pt x="3613" y="1968"/>
                </a:lnTo>
                <a:lnTo>
                  <a:pt x="3619" y="2028"/>
                </a:lnTo>
                <a:lnTo>
                  <a:pt x="3624" y="2090"/>
                </a:lnTo>
                <a:lnTo>
                  <a:pt x="3626" y="2156"/>
                </a:lnTo>
                <a:lnTo>
                  <a:pt x="3627" y="2225"/>
                </a:lnTo>
                <a:lnTo>
                  <a:pt x="3627" y="2299"/>
                </a:lnTo>
                <a:lnTo>
                  <a:pt x="3627" y="2318"/>
                </a:lnTo>
                <a:lnTo>
                  <a:pt x="3627" y="2341"/>
                </a:lnTo>
                <a:lnTo>
                  <a:pt x="3627" y="2366"/>
                </a:lnTo>
                <a:lnTo>
                  <a:pt x="3628" y="2393"/>
                </a:lnTo>
                <a:lnTo>
                  <a:pt x="3628" y="2419"/>
                </a:lnTo>
                <a:lnTo>
                  <a:pt x="3628" y="2443"/>
                </a:lnTo>
                <a:lnTo>
                  <a:pt x="3628" y="2465"/>
                </a:lnTo>
                <a:lnTo>
                  <a:pt x="3628" y="2482"/>
                </a:lnTo>
                <a:lnTo>
                  <a:pt x="3629" y="2493"/>
                </a:lnTo>
                <a:lnTo>
                  <a:pt x="3629" y="2498"/>
                </a:lnTo>
                <a:lnTo>
                  <a:pt x="3625" y="2593"/>
                </a:lnTo>
                <a:lnTo>
                  <a:pt x="3617" y="2685"/>
                </a:lnTo>
                <a:lnTo>
                  <a:pt x="3602" y="2774"/>
                </a:lnTo>
                <a:lnTo>
                  <a:pt x="3583" y="2861"/>
                </a:lnTo>
                <a:lnTo>
                  <a:pt x="3559" y="2942"/>
                </a:lnTo>
                <a:lnTo>
                  <a:pt x="3531" y="3022"/>
                </a:lnTo>
                <a:lnTo>
                  <a:pt x="3497" y="3098"/>
                </a:lnTo>
                <a:lnTo>
                  <a:pt x="3458" y="3169"/>
                </a:lnTo>
                <a:lnTo>
                  <a:pt x="3414" y="3236"/>
                </a:lnTo>
                <a:lnTo>
                  <a:pt x="3366" y="3300"/>
                </a:lnTo>
                <a:lnTo>
                  <a:pt x="3314" y="3359"/>
                </a:lnTo>
                <a:lnTo>
                  <a:pt x="3256" y="3414"/>
                </a:lnTo>
                <a:lnTo>
                  <a:pt x="3195" y="3464"/>
                </a:lnTo>
                <a:lnTo>
                  <a:pt x="3129" y="3508"/>
                </a:lnTo>
                <a:lnTo>
                  <a:pt x="3060" y="3548"/>
                </a:lnTo>
                <a:lnTo>
                  <a:pt x="2988" y="3583"/>
                </a:lnTo>
                <a:lnTo>
                  <a:pt x="2911" y="3613"/>
                </a:lnTo>
                <a:lnTo>
                  <a:pt x="2832" y="3638"/>
                </a:lnTo>
                <a:lnTo>
                  <a:pt x="2749" y="3657"/>
                </a:lnTo>
                <a:lnTo>
                  <a:pt x="2665" y="3672"/>
                </a:lnTo>
                <a:lnTo>
                  <a:pt x="2576" y="3680"/>
                </a:lnTo>
                <a:lnTo>
                  <a:pt x="2485" y="3684"/>
                </a:lnTo>
                <a:lnTo>
                  <a:pt x="1159" y="3684"/>
                </a:lnTo>
                <a:lnTo>
                  <a:pt x="1134" y="3684"/>
                </a:lnTo>
                <a:lnTo>
                  <a:pt x="1042" y="3682"/>
                </a:lnTo>
                <a:lnTo>
                  <a:pt x="951" y="3675"/>
                </a:lnTo>
                <a:lnTo>
                  <a:pt x="865" y="3664"/>
                </a:lnTo>
                <a:lnTo>
                  <a:pt x="784" y="3648"/>
                </a:lnTo>
                <a:lnTo>
                  <a:pt x="705" y="3629"/>
                </a:lnTo>
                <a:lnTo>
                  <a:pt x="630" y="3604"/>
                </a:lnTo>
                <a:lnTo>
                  <a:pt x="560" y="3574"/>
                </a:lnTo>
                <a:lnTo>
                  <a:pt x="492" y="3541"/>
                </a:lnTo>
                <a:lnTo>
                  <a:pt x="429" y="3504"/>
                </a:lnTo>
                <a:lnTo>
                  <a:pt x="370" y="3462"/>
                </a:lnTo>
                <a:lnTo>
                  <a:pt x="314" y="3415"/>
                </a:lnTo>
                <a:lnTo>
                  <a:pt x="262" y="3364"/>
                </a:lnTo>
                <a:lnTo>
                  <a:pt x="216" y="3310"/>
                </a:lnTo>
                <a:lnTo>
                  <a:pt x="174" y="3252"/>
                </a:lnTo>
                <a:lnTo>
                  <a:pt x="138" y="3191"/>
                </a:lnTo>
                <a:lnTo>
                  <a:pt x="106" y="3126"/>
                </a:lnTo>
                <a:lnTo>
                  <a:pt x="79" y="3058"/>
                </a:lnTo>
                <a:lnTo>
                  <a:pt x="57" y="2985"/>
                </a:lnTo>
                <a:lnTo>
                  <a:pt x="38" y="2909"/>
                </a:lnTo>
                <a:lnTo>
                  <a:pt x="24" y="2830"/>
                </a:lnTo>
                <a:lnTo>
                  <a:pt x="14" y="2746"/>
                </a:lnTo>
                <a:lnTo>
                  <a:pt x="6" y="2658"/>
                </a:lnTo>
                <a:lnTo>
                  <a:pt x="1" y="2565"/>
                </a:lnTo>
                <a:lnTo>
                  <a:pt x="0" y="2467"/>
                </a:lnTo>
                <a:lnTo>
                  <a:pt x="0" y="2426"/>
                </a:lnTo>
                <a:lnTo>
                  <a:pt x="0" y="2386"/>
                </a:lnTo>
                <a:lnTo>
                  <a:pt x="0" y="985"/>
                </a:lnTo>
                <a:lnTo>
                  <a:pt x="6" y="913"/>
                </a:lnTo>
                <a:lnTo>
                  <a:pt x="16" y="845"/>
                </a:lnTo>
                <a:lnTo>
                  <a:pt x="28" y="780"/>
                </a:lnTo>
                <a:lnTo>
                  <a:pt x="44" y="720"/>
                </a:lnTo>
                <a:lnTo>
                  <a:pt x="63" y="662"/>
                </a:lnTo>
                <a:lnTo>
                  <a:pt x="84" y="609"/>
                </a:lnTo>
                <a:lnTo>
                  <a:pt x="106" y="559"/>
                </a:lnTo>
                <a:lnTo>
                  <a:pt x="131" y="512"/>
                </a:lnTo>
                <a:lnTo>
                  <a:pt x="156" y="469"/>
                </a:lnTo>
                <a:lnTo>
                  <a:pt x="183" y="429"/>
                </a:lnTo>
                <a:lnTo>
                  <a:pt x="209" y="393"/>
                </a:lnTo>
                <a:lnTo>
                  <a:pt x="236" y="359"/>
                </a:lnTo>
                <a:lnTo>
                  <a:pt x="262" y="328"/>
                </a:lnTo>
                <a:lnTo>
                  <a:pt x="288" y="300"/>
                </a:lnTo>
                <a:lnTo>
                  <a:pt x="342" y="249"/>
                </a:lnTo>
                <a:lnTo>
                  <a:pt x="398" y="201"/>
                </a:lnTo>
                <a:lnTo>
                  <a:pt x="459" y="159"/>
                </a:lnTo>
                <a:lnTo>
                  <a:pt x="524" y="122"/>
                </a:lnTo>
                <a:lnTo>
                  <a:pt x="593" y="90"/>
                </a:lnTo>
                <a:lnTo>
                  <a:pt x="664" y="63"/>
                </a:lnTo>
                <a:lnTo>
                  <a:pt x="740" y="40"/>
                </a:lnTo>
                <a:lnTo>
                  <a:pt x="820" y="23"/>
                </a:lnTo>
                <a:lnTo>
                  <a:pt x="902" y="11"/>
                </a:lnTo>
                <a:lnTo>
                  <a:pt x="988" y="3"/>
                </a:lnTo>
                <a:lnTo>
                  <a:pt x="1079" y="0"/>
                </a:lnTo>
                <a:lnTo>
                  <a:pt x="1088" y="0"/>
                </a:lnTo>
                <a:lnTo>
                  <a:pt x="1953" y="0"/>
                </a:lnTo>
                <a:close/>
              </a:path>
            </a:pathLst>
          </a:custGeom>
          <a:solidFill>
            <a:srgbClr val="1957A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4400" dirty="0"/>
          </a:p>
        </p:txBody>
      </p:sp>
      <p:sp>
        <p:nvSpPr>
          <p:cNvPr id="94" name="Subtitle 2">
            <a:hlinkClick r:id="rId7"/>
          </p:cNvPr>
          <p:cNvSpPr txBox="1">
            <a:spLocks/>
          </p:cNvSpPr>
          <p:nvPr/>
        </p:nvSpPr>
        <p:spPr>
          <a:xfrm>
            <a:off x="9370955" y="6165432"/>
            <a:ext cx="2959632" cy="422516"/>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Clr>
                <a:srgbClr val="0095D8"/>
              </a:buClr>
              <a:buFont typeface="Arial"/>
              <a:buNone/>
              <a:defRPr sz="900" kern="1200">
                <a:solidFill>
                  <a:schemeClr val="bg1"/>
                </a:solidFill>
                <a:latin typeface="Gill Sans MT" charset="0"/>
                <a:ea typeface="Gill Sans MT" charset="0"/>
                <a:cs typeface="Gill Sans MT" charset="0"/>
              </a:defRPr>
            </a:lvl1pPr>
            <a:lvl2pPr marL="457200" indent="0" algn="ctr" defTabSz="914400" rtl="0" eaLnBrk="1" latinLnBrk="0" hangingPunct="1">
              <a:lnSpc>
                <a:spcPct val="90000"/>
              </a:lnSpc>
              <a:spcBef>
                <a:spcPts val="500"/>
              </a:spcBef>
              <a:buFont typeface="Arial"/>
              <a:buNone/>
              <a:defRPr sz="2000" kern="1200">
                <a:solidFill>
                  <a:schemeClr val="tx1">
                    <a:lumMod val="65000"/>
                    <a:lumOff val="35000"/>
                  </a:schemeClr>
                </a:solidFill>
                <a:latin typeface="+mn-lt"/>
                <a:ea typeface="+mn-ea"/>
                <a:cs typeface="+mn-cs"/>
              </a:defRPr>
            </a:lvl2pPr>
            <a:lvl3pPr marL="914400" indent="0" algn="ctr" defTabSz="914400" rtl="0" eaLnBrk="1" latinLnBrk="0" hangingPunct="1">
              <a:lnSpc>
                <a:spcPct val="90000"/>
              </a:lnSpc>
              <a:spcBef>
                <a:spcPts val="500"/>
              </a:spcBef>
              <a:buFont typeface="LucidaGrande" charset="0"/>
              <a:buNone/>
              <a:defRPr sz="1800" kern="1200">
                <a:solidFill>
                  <a:schemeClr val="tx1">
                    <a:lumMod val="65000"/>
                    <a:lumOff val="35000"/>
                  </a:schemeClr>
                </a:solidFill>
                <a:latin typeface="+mn-lt"/>
                <a:ea typeface="+mn-ea"/>
                <a:cs typeface="+mn-cs"/>
              </a:defRPr>
            </a:lvl3pPr>
            <a:lvl4pPr marL="1371600" indent="0" algn="ctr" defTabSz="914400" rtl="0" eaLnBrk="1" latinLnBrk="0" hangingPunct="1">
              <a:lnSpc>
                <a:spcPct val="90000"/>
              </a:lnSpc>
              <a:spcBef>
                <a:spcPts val="500"/>
              </a:spcBef>
              <a:buFont typeface="LucidaGrande" charset="0"/>
              <a:buNone/>
              <a:defRPr sz="1600" kern="1200">
                <a:solidFill>
                  <a:schemeClr val="tx1">
                    <a:lumMod val="65000"/>
                    <a:lumOff val="35000"/>
                  </a:schemeClr>
                </a:solidFill>
                <a:latin typeface="+mn-lt"/>
                <a:ea typeface="+mn-ea"/>
                <a:cs typeface="+mn-cs"/>
              </a:defRPr>
            </a:lvl4pPr>
            <a:lvl5pPr marL="1828800" indent="0" algn="ctr" defTabSz="914400" rtl="0" eaLnBrk="1" latinLnBrk="0" hangingPunct="1">
              <a:lnSpc>
                <a:spcPct val="90000"/>
              </a:lnSpc>
              <a:spcBef>
                <a:spcPts val="500"/>
              </a:spcBef>
              <a:buFont typeface="LucidaGrande" charset="0"/>
              <a:buNone/>
              <a:defRPr sz="1600" kern="1200">
                <a:solidFill>
                  <a:schemeClr val="tx1">
                    <a:lumMod val="65000"/>
                    <a:lumOff val="35000"/>
                  </a:schemeClr>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ctr"/>
            <a:r>
              <a:rPr lang="en-US" sz="1600" dirty="0">
                <a:latin typeface="Arial" panose="020B0604020202020204" pitchFamily="34" charset="0"/>
                <a:cs typeface="Arial" panose="020B0604020202020204" pitchFamily="34" charset="0"/>
              </a:rPr>
              <a:t>www.latentview.com</a:t>
            </a:r>
          </a:p>
        </p:txBody>
      </p:sp>
      <p:sp>
        <p:nvSpPr>
          <p:cNvPr id="4" name="Content Placeholder 3"/>
          <p:cNvSpPr>
            <a:spLocks noGrp="1"/>
          </p:cNvSpPr>
          <p:nvPr>
            <p:ph sz="quarter" idx="10" hasCustomPrompt="1"/>
          </p:nvPr>
        </p:nvSpPr>
        <p:spPr>
          <a:xfrm>
            <a:off x="369605" y="5627271"/>
            <a:ext cx="2643977" cy="356988"/>
          </a:xfrm>
        </p:spPr>
        <p:txBody>
          <a:bodyPr>
            <a:noAutofit/>
          </a:bodyPr>
          <a:lstStyle>
            <a:lvl1pPr marL="0" indent="0">
              <a:buNone/>
              <a:defRPr sz="1600">
                <a:solidFill>
                  <a:schemeClr val="bg1"/>
                </a:solidFill>
              </a:defRPr>
            </a:lvl1pPr>
          </a:lstStyle>
          <a:p>
            <a:pPr lvl="0"/>
            <a:r>
              <a:rPr lang="en-US" dirty="0"/>
              <a:t>E-mail ID</a:t>
            </a:r>
          </a:p>
        </p:txBody>
      </p:sp>
    </p:spTree>
    <p:extLst>
      <p:ext uri="{BB962C8B-B14F-4D97-AF65-F5344CB8AC3E}">
        <p14:creationId xmlns:p14="http://schemas.microsoft.com/office/powerpoint/2010/main" val="66422535"/>
      </p:ext>
    </p:extLst>
  </p:cSld>
  <p:clrMapOvr>
    <a:masterClrMapping/>
  </p:clrMapOvr>
  <p:extLst mod="1">
    <p:ext uri="{DCECCB84-F9BA-43D5-87BE-67443E8EF086}">
      <p15:sldGuideLst xmlns:p15="http://schemas.microsoft.com/office/powerpoint/2012/main">
        <p15:guide id="1" orient="horz" pos="2160">
          <p15:clr>
            <a:srgbClr val="FBAE40"/>
          </p15:clr>
        </p15:guide>
        <p15:guide id="2" pos="3774">
          <p15:clr>
            <a:srgbClr val="FBAE40"/>
          </p15:clr>
        </p15:guide>
        <p15:guide id="3" orient="horz" pos="2694">
          <p15:clr>
            <a:srgbClr val="FBAE40"/>
          </p15:clr>
        </p15:guide>
        <p15:guide id="4" orient="horz" pos="-2">
          <p15:clr>
            <a:srgbClr val="FBAE40"/>
          </p15:clr>
        </p15:guide>
        <p15:guide id="5" pos="7675">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slideLayout" Target="../slideLayouts/slideLayout13.xml"/><Relationship Id="rId7" Type="http://schemas.openxmlformats.org/officeDocument/2006/relationships/slideLayout" Target="../slideLayouts/slideLayout17.xml"/><Relationship Id="rId12" Type="http://schemas.openxmlformats.org/officeDocument/2006/relationships/image" Target="../media/image1.png"/><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theme" Target="../theme/theme2.xml"/><Relationship Id="rId5" Type="http://schemas.openxmlformats.org/officeDocument/2006/relationships/slideLayout" Target="../slideLayouts/slideLayout15.xml"/><Relationship Id="rId10" Type="http://schemas.openxmlformats.org/officeDocument/2006/relationships/slideLayout" Target="../slideLayouts/slideLayout20.xml"/><Relationship Id="rId4" Type="http://schemas.openxmlformats.org/officeDocument/2006/relationships/slideLayout" Target="../slideLayouts/slideLayout14.xml"/><Relationship Id="rId9"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ounded Rectangle 6">
            <a:extLst>
              <a:ext uri="{FF2B5EF4-FFF2-40B4-BE49-F238E27FC236}">
                <a16:creationId xmlns:a16="http://schemas.microsoft.com/office/drawing/2014/main" xmlns="" id="{4CC82F69-6481-4FDB-B80F-F69D48C67F0C}"/>
              </a:ext>
            </a:extLst>
          </p:cNvPr>
          <p:cNvSpPr/>
          <p:nvPr/>
        </p:nvSpPr>
        <p:spPr>
          <a:xfrm>
            <a:off x="0" y="0"/>
            <a:ext cx="12192000" cy="526198"/>
          </a:xfrm>
          <a:prstGeom prst="roundRect">
            <a:avLst>
              <a:gd name="adj" fmla="val 0"/>
            </a:avLst>
          </a:prstGeom>
          <a:gradFill>
            <a:gsLst>
              <a:gs pos="0">
                <a:srgbClr val="052049"/>
              </a:gs>
              <a:gs pos="90000">
                <a:srgbClr val="1957A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
        <p:nvSpPr>
          <p:cNvPr id="2" name="Title Placeholder 1">
            <a:extLst>
              <a:ext uri="{FF2B5EF4-FFF2-40B4-BE49-F238E27FC236}">
                <a16:creationId xmlns:a16="http://schemas.microsoft.com/office/drawing/2014/main" xmlns="" id="{84944053-C2CE-4A8F-8254-E00EEBFA86F0}"/>
              </a:ext>
            </a:extLst>
          </p:cNvPr>
          <p:cNvSpPr>
            <a:spLocks noGrp="1"/>
          </p:cNvSpPr>
          <p:nvPr>
            <p:ph type="title"/>
          </p:nvPr>
        </p:nvSpPr>
        <p:spPr>
          <a:xfrm>
            <a:off x="599655" y="58925"/>
            <a:ext cx="10940304" cy="408349"/>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xmlns="" id="{DBF476DF-F9BA-4DC2-9DF5-0B38E68B3170}"/>
              </a:ext>
            </a:extLst>
          </p:cNvPr>
          <p:cNvSpPr>
            <a:spLocks noGrp="1"/>
          </p:cNvSpPr>
          <p:nvPr>
            <p:ph type="body" idx="1"/>
          </p:nvPr>
        </p:nvSpPr>
        <p:spPr>
          <a:xfrm>
            <a:off x="219076" y="1123951"/>
            <a:ext cx="11744324" cy="4895850"/>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Rectangle: Rounded Corners 10">
            <a:extLst>
              <a:ext uri="{FF2B5EF4-FFF2-40B4-BE49-F238E27FC236}">
                <a16:creationId xmlns:a16="http://schemas.microsoft.com/office/drawing/2014/main" xmlns="" id="{D8011362-B18C-424D-A9DF-C8A495F0FC03}"/>
              </a:ext>
            </a:extLst>
          </p:cNvPr>
          <p:cNvSpPr/>
          <p:nvPr/>
        </p:nvSpPr>
        <p:spPr>
          <a:xfrm flipH="1">
            <a:off x="11037890" y="6196877"/>
            <a:ext cx="1149348" cy="656012"/>
          </a:xfrm>
          <a:prstGeom prst="roundRect">
            <a:avLst>
              <a:gd name="adj" fmla="val 0"/>
            </a:avLst>
          </a:prstGeom>
          <a:solidFill>
            <a:schemeClr val="bg1"/>
          </a:solidFill>
          <a:ln w="1905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3" name="Slide Number Placeholder 5">
            <a:extLst>
              <a:ext uri="{FF2B5EF4-FFF2-40B4-BE49-F238E27FC236}">
                <a16:creationId xmlns:a16="http://schemas.microsoft.com/office/drawing/2014/main" xmlns="" id="{C4D7D9BC-1ED0-404A-9BA4-C76BC0FBAE02}"/>
              </a:ext>
            </a:extLst>
          </p:cNvPr>
          <p:cNvSpPr>
            <a:spLocks noGrp="1"/>
          </p:cNvSpPr>
          <p:nvPr>
            <p:ph type="sldNum" sz="quarter" idx="4"/>
          </p:nvPr>
        </p:nvSpPr>
        <p:spPr>
          <a:xfrm>
            <a:off x="121650" y="6527800"/>
            <a:ext cx="228600" cy="177800"/>
          </a:xfrm>
          <a:prstGeom prst="rect">
            <a:avLst/>
          </a:prstGeom>
          <a:noFill/>
        </p:spPr>
        <p:txBody>
          <a:bodyPr wrap="none" lIns="0" tIns="0" rIns="0" bIns="0" anchor="ctr" anchorCtr="0"/>
          <a:lstStyle>
            <a:lvl1pPr algn="ctr">
              <a:defRPr sz="800" b="1">
                <a:solidFill>
                  <a:schemeClr val="tx1"/>
                </a:solidFill>
                <a:latin typeface="Arial" panose="020B0604020202020204" pitchFamily="34" charset="0"/>
                <a:cs typeface="Arial" panose="020B0604020202020204" pitchFamily="34" charset="0"/>
              </a:defRPr>
            </a:lvl1pPr>
          </a:lstStyle>
          <a:p>
            <a:fld id="{B6EB2BA4-3C27-4A19-9DD1-BCE56F6BAA6C}" type="slidenum">
              <a:rPr lang="en-US" smtClean="0"/>
              <a:t>‹#›</a:t>
            </a:fld>
            <a:endParaRPr lang="en-US"/>
          </a:p>
        </p:txBody>
      </p:sp>
      <p:pic>
        <p:nvPicPr>
          <p:cNvPr id="14" name="Picture 13">
            <a:extLst>
              <a:ext uri="{FF2B5EF4-FFF2-40B4-BE49-F238E27FC236}">
                <a16:creationId xmlns:a16="http://schemas.microsoft.com/office/drawing/2014/main" xmlns="" id="{ED0CB488-30EA-4015-9174-1E0A80F1A15A}"/>
              </a:ext>
            </a:extLst>
          </p:cNvPr>
          <p:cNvPicPr>
            <a:picLocks noChangeAspect="1"/>
          </p:cNvPicPr>
          <p:nvPr/>
        </p:nvPicPr>
        <p:blipFill>
          <a:blip r:embed="rId12" cstate="hqprint">
            <a:extLst>
              <a:ext uri="{28A0092B-C50C-407E-A947-70E740481C1C}">
                <a14:useLocalDpi xmlns:a14="http://schemas.microsoft.com/office/drawing/2010/main" val="0"/>
              </a:ext>
            </a:extLst>
          </a:blip>
          <a:stretch>
            <a:fillRect/>
          </a:stretch>
        </p:blipFill>
        <p:spPr>
          <a:xfrm>
            <a:off x="10695009" y="5850030"/>
            <a:ext cx="1418240" cy="1002859"/>
          </a:xfrm>
          <a:prstGeom prst="rect">
            <a:avLst/>
          </a:prstGeom>
        </p:spPr>
      </p:pic>
    </p:spTree>
    <p:extLst>
      <p:ext uri="{BB962C8B-B14F-4D97-AF65-F5344CB8AC3E}">
        <p14:creationId xmlns:p14="http://schemas.microsoft.com/office/powerpoint/2010/main" val="297329084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Lst>
  <p:txStyles>
    <p:titleStyle>
      <a:lvl1pPr algn="ctr" defTabSz="914400" rtl="0" eaLnBrk="1" latinLnBrk="0" hangingPunct="1">
        <a:lnSpc>
          <a:spcPct val="90000"/>
        </a:lnSpc>
        <a:spcBef>
          <a:spcPct val="0"/>
        </a:spcBef>
        <a:buNone/>
        <a:defRPr sz="2800" kern="1200">
          <a:solidFill>
            <a:schemeClr val="bg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100000"/>
        </a:lnSpc>
        <a:spcBef>
          <a:spcPts val="1000"/>
        </a:spcBef>
        <a:buClr>
          <a:schemeClr val="accent1"/>
        </a:buClr>
        <a:buFont typeface="Wingdings" panose="05000000000000000000" pitchFamily="2" charset="2"/>
        <a:buChar char="§"/>
        <a:defRPr sz="2000" kern="1200">
          <a:solidFill>
            <a:schemeClr val="tx1"/>
          </a:solidFill>
          <a:latin typeface="Arial" panose="020B0604020202020204" pitchFamily="34" charset="0"/>
          <a:ea typeface="+mn-ea"/>
          <a:cs typeface="Arial" panose="020B0604020202020204" pitchFamily="34" charset="0"/>
        </a:defRPr>
      </a:lvl1pPr>
      <a:lvl2pPr marL="457200" indent="-228600" algn="l" defTabSz="914400" rtl="0" eaLnBrk="1" latinLnBrk="0" hangingPunct="1">
        <a:lnSpc>
          <a:spcPct val="100000"/>
        </a:lnSpc>
        <a:spcBef>
          <a:spcPts val="500"/>
        </a:spcBef>
        <a:buClr>
          <a:schemeClr val="accent1"/>
        </a:buClr>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685800" indent="-228600" algn="l" defTabSz="914400" rtl="0" eaLnBrk="1" latinLnBrk="0" hangingPunct="1">
        <a:lnSpc>
          <a:spcPct val="100000"/>
        </a:lnSpc>
        <a:spcBef>
          <a:spcPts val="500"/>
        </a:spcBef>
        <a:buClr>
          <a:schemeClr val="accent1"/>
        </a:buClr>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3pPr>
      <a:lvl4pPr marL="914400" indent="-228600" algn="l" defTabSz="914400" rtl="0" eaLnBrk="1" latinLnBrk="0" hangingPunct="1">
        <a:lnSpc>
          <a:spcPct val="100000"/>
        </a:lnSpc>
        <a:spcBef>
          <a:spcPts val="500"/>
        </a:spcBef>
        <a:buClr>
          <a:schemeClr val="accent1"/>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4pPr>
      <a:lvl5pPr marL="1143000" indent="-228600" algn="l" defTabSz="914400" rtl="0" eaLnBrk="1" latinLnBrk="0" hangingPunct="1">
        <a:lnSpc>
          <a:spcPct val="100000"/>
        </a:lnSpc>
        <a:spcBef>
          <a:spcPts val="500"/>
        </a:spcBef>
        <a:buClr>
          <a:schemeClr val="accent1"/>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2" pos="7536">
          <p15:clr>
            <a:srgbClr val="F26B43"/>
          </p15:clr>
        </p15:guide>
        <p15:guide id="3" pos="12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ounded Rectangle 6">
            <a:extLst>
              <a:ext uri="{FF2B5EF4-FFF2-40B4-BE49-F238E27FC236}">
                <a16:creationId xmlns:a16="http://schemas.microsoft.com/office/drawing/2014/main" xmlns="" id="{4CC82F69-6481-4FDB-B80F-F69D48C67F0C}"/>
              </a:ext>
            </a:extLst>
          </p:cNvPr>
          <p:cNvSpPr/>
          <p:nvPr/>
        </p:nvSpPr>
        <p:spPr>
          <a:xfrm>
            <a:off x="0" y="0"/>
            <a:ext cx="12192000" cy="526198"/>
          </a:xfrm>
          <a:prstGeom prst="roundRect">
            <a:avLst>
              <a:gd name="adj" fmla="val 0"/>
            </a:avLst>
          </a:prstGeom>
          <a:gradFill>
            <a:gsLst>
              <a:gs pos="0">
                <a:srgbClr val="052049"/>
              </a:gs>
              <a:gs pos="90000">
                <a:srgbClr val="1957A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
        <p:nvSpPr>
          <p:cNvPr id="2" name="Title Placeholder 1">
            <a:extLst>
              <a:ext uri="{FF2B5EF4-FFF2-40B4-BE49-F238E27FC236}">
                <a16:creationId xmlns:a16="http://schemas.microsoft.com/office/drawing/2014/main" xmlns="" id="{84944053-C2CE-4A8F-8254-E00EEBFA86F0}"/>
              </a:ext>
            </a:extLst>
          </p:cNvPr>
          <p:cNvSpPr>
            <a:spLocks noGrp="1"/>
          </p:cNvSpPr>
          <p:nvPr>
            <p:ph type="title"/>
          </p:nvPr>
        </p:nvSpPr>
        <p:spPr>
          <a:xfrm>
            <a:off x="599655" y="58925"/>
            <a:ext cx="10940304" cy="408349"/>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xmlns="" id="{DBF476DF-F9BA-4DC2-9DF5-0B38E68B3170}"/>
              </a:ext>
            </a:extLst>
          </p:cNvPr>
          <p:cNvSpPr>
            <a:spLocks noGrp="1"/>
          </p:cNvSpPr>
          <p:nvPr>
            <p:ph type="body" idx="1"/>
          </p:nvPr>
        </p:nvSpPr>
        <p:spPr>
          <a:xfrm>
            <a:off x="219076" y="1123951"/>
            <a:ext cx="11744324" cy="4895850"/>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Rectangle: Rounded Corners 10">
            <a:extLst>
              <a:ext uri="{FF2B5EF4-FFF2-40B4-BE49-F238E27FC236}">
                <a16:creationId xmlns:a16="http://schemas.microsoft.com/office/drawing/2014/main" xmlns="" id="{D8011362-B18C-424D-A9DF-C8A495F0FC03}"/>
              </a:ext>
            </a:extLst>
          </p:cNvPr>
          <p:cNvSpPr/>
          <p:nvPr/>
        </p:nvSpPr>
        <p:spPr>
          <a:xfrm flipH="1">
            <a:off x="11037890" y="6196877"/>
            <a:ext cx="1149348" cy="656012"/>
          </a:xfrm>
          <a:prstGeom prst="roundRect">
            <a:avLst>
              <a:gd name="adj" fmla="val 0"/>
            </a:avLst>
          </a:prstGeom>
          <a:solidFill>
            <a:schemeClr val="bg1"/>
          </a:solidFill>
          <a:ln w="1905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pic>
        <p:nvPicPr>
          <p:cNvPr id="14" name="Picture 13">
            <a:extLst>
              <a:ext uri="{FF2B5EF4-FFF2-40B4-BE49-F238E27FC236}">
                <a16:creationId xmlns:a16="http://schemas.microsoft.com/office/drawing/2014/main" xmlns="" id="{ED0CB488-30EA-4015-9174-1E0A80F1A15A}"/>
              </a:ext>
            </a:extLst>
          </p:cNvPr>
          <p:cNvPicPr>
            <a:picLocks noChangeAspect="1"/>
          </p:cNvPicPr>
          <p:nvPr/>
        </p:nvPicPr>
        <p:blipFill>
          <a:blip r:embed="rId12" cstate="hqprint">
            <a:extLst>
              <a:ext uri="{28A0092B-C50C-407E-A947-70E740481C1C}">
                <a14:useLocalDpi xmlns:a14="http://schemas.microsoft.com/office/drawing/2010/main" val="0"/>
              </a:ext>
            </a:extLst>
          </a:blip>
          <a:stretch>
            <a:fillRect/>
          </a:stretch>
        </p:blipFill>
        <p:spPr>
          <a:xfrm>
            <a:off x="10695009" y="5850030"/>
            <a:ext cx="1418240" cy="1002859"/>
          </a:xfrm>
          <a:prstGeom prst="rect">
            <a:avLst/>
          </a:prstGeom>
        </p:spPr>
      </p:pic>
      <p:sp>
        <p:nvSpPr>
          <p:cNvPr id="8" name="Slide Number Placeholder 5">
            <a:extLst>
              <a:ext uri="{FF2B5EF4-FFF2-40B4-BE49-F238E27FC236}">
                <a16:creationId xmlns:a16="http://schemas.microsoft.com/office/drawing/2014/main" xmlns="" id="{F2DB29E5-8EA7-4EB6-8242-994315601885}"/>
              </a:ext>
            </a:extLst>
          </p:cNvPr>
          <p:cNvSpPr txBox="1">
            <a:spLocks/>
          </p:cNvSpPr>
          <p:nvPr/>
        </p:nvSpPr>
        <p:spPr>
          <a:xfrm>
            <a:off x="16060" y="6677928"/>
            <a:ext cx="228600" cy="177800"/>
          </a:xfrm>
          <a:prstGeom prst="rect">
            <a:avLst/>
          </a:prstGeom>
          <a:noFill/>
        </p:spPr>
        <p:txBody>
          <a:bodyPr wrap="none" lIns="0" tIns="0" rIns="0" bIns="0" anchor="ctr" anchorCtr="0"/>
          <a:lstStyle>
            <a:defPPr>
              <a:defRPr lang="en-US"/>
            </a:defPPr>
            <a:lvl1pPr marL="0" algn="ctr" defTabSz="914400" rtl="0" eaLnBrk="1" latinLnBrk="0" hangingPunct="1">
              <a:defRPr sz="800" kern="1200">
                <a:solidFill>
                  <a:schemeClr val="bg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A6739A3-A001-4132-AECF-E1735C6210C2}" type="slidenum">
              <a:rPr lang="en-US" b="1" smtClean="0">
                <a:solidFill>
                  <a:schemeClr val="tx1"/>
                </a:solidFill>
              </a:rPr>
              <a:pPr/>
              <a:t>‹#›</a:t>
            </a:fld>
            <a:endParaRPr lang="en-US" b="1" dirty="0">
              <a:solidFill>
                <a:schemeClr val="tx1"/>
              </a:solidFill>
            </a:endParaRPr>
          </a:p>
        </p:txBody>
      </p:sp>
    </p:spTree>
    <p:extLst>
      <p:ext uri="{BB962C8B-B14F-4D97-AF65-F5344CB8AC3E}">
        <p14:creationId xmlns:p14="http://schemas.microsoft.com/office/powerpoint/2010/main" val="3094172445"/>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Lst>
  <p:txStyles>
    <p:titleStyle>
      <a:lvl1pPr algn="ctr" defTabSz="914400" rtl="0" eaLnBrk="1" latinLnBrk="0" hangingPunct="1">
        <a:lnSpc>
          <a:spcPct val="90000"/>
        </a:lnSpc>
        <a:spcBef>
          <a:spcPct val="0"/>
        </a:spcBef>
        <a:buNone/>
        <a:defRPr sz="2800" kern="1200">
          <a:solidFill>
            <a:schemeClr val="bg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100000"/>
        </a:lnSpc>
        <a:spcBef>
          <a:spcPts val="1000"/>
        </a:spcBef>
        <a:buClr>
          <a:schemeClr val="accent1"/>
        </a:buClr>
        <a:buFont typeface="Wingdings" panose="05000000000000000000" pitchFamily="2" charset="2"/>
        <a:buChar char="§"/>
        <a:defRPr sz="2000" kern="1200">
          <a:solidFill>
            <a:schemeClr val="tx1"/>
          </a:solidFill>
          <a:latin typeface="Arial" panose="020B0604020202020204" pitchFamily="34" charset="0"/>
          <a:ea typeface="+mn-ea"/>
          <a:cs typeface="Arial" panose="020B0604020202020204" pitchFamily="34" charset="0"/>
        </a:defRPr>
      </a:lvl1pPr>
      <a:lvl2pPr marL="457200" indent="-228600" algn="l" defTabSz="914400" rtl="0" eaLnBrk="1" latinLnBrk="0" hangingPunct="1">
        <a:lnSpc>
          <a:spcPct val="100000"/>
        </a:lnSpc>
        <a:spcBef>
          <a:spcPts val="500"/>
        </a:spcBef>
        <a:buClr>
          <a:schemeClr val="accent1"/>
        </a:buClr>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685800" indent="-228600" algn="l" defTabSz="914400" rtl="0" eaLnBrk="1" latinLnBrk="0" hangingPunct="1">
        <a:lnSpc>
          <a:spcPct val="100000"/>
        </a:lnSpc>
        <a:spcBef>
          <a:spcPts val="500"/>
        </a:spcBef>
        <a:buClr>
          <a:schemeClr val="accent1"/>
        </a:buClr>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3pPr>
      <a:lvl4pPr marL="914400" indent="-228600" algn="l" defTabSz="914400" rtl="0" eaLnBrk="1" latinLnBrk="0" hangingPunct="1">
        <a:lnSpc>
          <a:spcPct val="100000"/>
        </a:lnSpc>
        <a:spcBef>
          <a:spcPts val="500"/>
        </a:spcBef>
        <a:buClr>
          <a:schemeClr val="accent1"/>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4pPr>
      <a:lvl5pPr marL="1143000" indent="-228600" algn="l" defTabSz="914400" rtl="0" eaLnBrk="1" latinLnBrk="0" hangingPunct="1">
        <a:lnSpc>
          <a:spcPct val="100000"/>
        </a:lnSpc>
        <a:spcBef>
          <a:spcPts val="500"/>
        </a:spcBef>
        <a:buClr>
          <a:schemeClr val="accent1"/>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2" pos="7536">
          <p15:clr>
            <a:srgbClr val="F26B43"/>
          </p15:clr>
        </p15:guide>
        <p15:guide id="3" pos="12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8.xml"/><Relationship Id="rId4" Type="http://schemas.openxmlformats.org/officeDocument/2006/relationships/image" Target="../media/image3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8" Type="http://schemas.openxmlformats.org/officeDocument/2006/relationships/image" Target="../media/image42.png"/><Relationship Id="rId13" Type="http://schemas.openxmlformats.org/officeDocument/2006/relationships/image" Target="../media/image47.png"/><Relationship Id="rId18" Type="http://schemas.openxmlformats.org/officeDocument/2006/relationships/image" Target="../media/image52.png"/><Relationship Id="rId26" Type="http://schemas.openxmlformats.org/officeDocument/2006/relationships/image" Target="../media/image60.png"/><Relationship Id="rId3" Type="http://schemas.openxmlformats.org/officeDocument/2006/relationships/image" Target="../media/image37.png"/><Relationship Id="rId21" Type="http://schemas.openxmlformats.org/officeDocument/2006/relationships/image" Target="../media/image55.png"/><Relationship Id="rId7" Type="http://schemas.openxmlformats.org/officeDocument/2006/relationships/image" Target="../media/image41.png"/><Relationship Id="rId12" Type="http://schemas.openxmlformats.org/officeDocument/2006/relationships/image" Target="../media/image46.png"/><Relationship Id="rId17" Type="http://schemas.openxmlformats.org/officeDocument/2006/relationships/image" Target="../media/image51.png"/><Relationship Id="rId25" Type="http://schemas.openxmlformats.org/officeDocument/2006/relationships/image" Target="../media/image59.png"/><Relationship Id="rId2" Type="http://schemas.openxmlformats.org/officeDocument/2006/relationships/notesSlide" Target="../notesSlides/notesSlide6.xml"/><Relationship Id="rId16" Type="http://schemas.openxmlformats.org/officeDocument/2006/relationships/image" Target="../media/image50.png"/><Relationship Id="rId20" Type="http://schemas.openxmlformats.org/officeDocument/2006/relationships/image" Target="../media/image54.png"/><Relationship Id="rId1" Type="http://schemas.openxmlformats.org/officeDocument/2006/relationships/slideLayout" Target="../slideLayouts/slideLayout18.xml"/><Relationship Id="rId6" Type="http://schemas.openxmlformats.org/officeDocument/2006/relationships/image" Target="../media/image40.png"/><Relationship Id="rId11" Type="http://schemas.openxmlformats.org/officeDocument/2006/relationships/image" Target="../media/image45.png"/><Relationship Id="rId24" Type="http://schemas.openxmlformats.org/officeDocument/2006/relationships/image" Target="../media/image58.png"/><Relationship Id="rId5" Type="http://schemas.openxmlformats.org/officeDocument/2006/relationships/image" Target="../media/image39.png"/><Relationship Id="rId15" Type="http://schemas.openxmlformats.org/officeDocument/2006/relationships/image" Target="../media/image49.png"/><Relationship Id="rId23" Type="http://schemas.openxmlformats.org/officeDocument/2006/relationships/image" Target="../media/image57.png"/><Relationship Id="rId10" Type="http://schemas.openxmlformats.org/officeDocument/2006/relationships/image" Target="../media/image44.png"/><Relationship Id="rId19" Type="http://schemas.openxmlformats.org/officeDocument/2006/relationships/image" Target="../media/image53.png"/><Relationship Id="rId4" Type="http://schemas.openxmlformats.org/officeDocument/2006/relationships/image" Target="../media/image38.png"/><Relationship Id="rId9" Type="http://schemas.openxmlformats.org/officeDocument/2006/relationships/image" Target="../media/image43.png"/><Relationship Id="rId14" Type="http://schemas.openxmlformats.org/officeDocument/2006/relationships/image" Target="../media/image48.png"/><Relationship Id="rId22" Type="http://schemas.openxmlformats.org/officeDocument/2006/relationships/image" Target="../media/image5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2" Type="http://schemas.openxmlformats.org/officeDocument/2006/relationships/slide" Target="slide7.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8.xml"/><Relationship Id="rId1" Type="http://schemas.openxmlformats.org/officeDocument/2006/relationships/tags" Target="../tags/tag1.xml"/></Relationships>
</file>

<file path=ppt/slides/_rels/slide21.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69.png"/><Relationship Id="rId3" Type="http://schemas.openxmlformats.org/officeDocument/2006/relationships/image" Target="../media/image61.png"/><Relationship Id="rId7" Type="http://schemas.openxmlformats.org/officeDocument/2006/relationships/image" Target="../media/image64.png"/><Relationship Id="rId12" Type="http://schemas.openxmlformats.org/officeDocument/2006/relationships/image" Target="../media/image68.png"/><Relationship Id="rId2" Type="http://schemas.openxmlformats.org/officeDocument/2006/relationships/notesSlide" Target="../notesSlides/notesSlide8.xml"/><Relationship Id="rId1" Type="http://schemas.openxmlformats.org/officeDocument/2006/relationships/slideLayout" Target="../slideLayouts/slideLayout18.xml"/><Relationship Id="rId6" Type="http://schemas.openxmlformats.org/officeDocument/2006/relationships/image" Target="../media/image63.png"/><Relationship Id="rId11" Type="http://schemas.openxmlformats.org/officeDocument/2006/relationships/image" Target="../media/image67.png"/><Relationship Id="rId5" Type="http://schemas.openxmlformats.org/officeDocument/2006/relationships/image" Target="../media/image62.png"/><Relationship Id="rId10" Type="http://schemas.openxmlformats.org/officeDocument/2006/relationships/image" Target="../media/image66.png"/><Relationship Id="rId4" Type="http://schemas.openxmlformats.org/officeDocument/2006/relationships/hyperlink" Target="https://appsource.microsoft.com/en-us/product/cortana-intelligence/latentview.latentview-maf" TargetMode="External"/><Relationship Id="rId9" Type="http://schemas.openxmlformats.org/officeDocument/2006/relationships/image" Target="../media/image65.png"/><Relationship Id="rId14" Type="http://schemas.openxmlformats.org/officeDocument/2006/relationships/image" Target="../media/image7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73.png"/><Relationship Id="rId7" Type="http://schemas.openxmlformats.org/officeDocument/2006/relationships/image" Target="../media/image76.png"/><Relationship Id="rId2" Type="http://schemas.openxmlformats.org/officeDocument/2006/relationships/image" Target="../media/image72.png"/><Relationship Id="rId1" Type="http://schemas.openxmlformats.org/officeDocument/2006/relationships/slideLayout" Target="../slideLayouts/slideLayout18.xml"/><Relationship Id="rId6" Type="http://schemas.openxmlformats.org/officeDocument/2006/relationships/image" Target="../media/image75.png"/><Relationship Id="rId5" Type="http://schemas.openxmlformats.org/officeDocument/2006/relationships/chart" Target="../charts/chart1.xml"/><Relationship Id="rId10" Type="http://schemas.openxmlformats.org/officeDocument/2006/relationships/image" Target="../media/image79.png"/><Relationship Id="rId4" Type="http://schemas.openxmlformats.org/officeDocument/2006/relationships/image" Target="../media/image74.png"/><Relationship Id="rId9" Type="http://schemas.openxmlformats.org/officeDocument/2006/relationships/image" Target="../media/image78.png"/></Relationships>
</file>

<file path=ppt/slides/_rels/slide25.xml.rels><?xml version="1.0" encoding="UTF-8" standalone="yes"?>
<Relationships xmlns="http://schemas.openxmlformats.org/package/2006/relationships"><Relationship Id="rId8" Type="http://schemas.openxmlformats.org/officeDocument/2006/relationships/image" Target="../media/image86.png"/><Relationship Id="rId13" Type="http://schemas.microsoft.com/office/2007/relationships/hdphoto" Target="../media/hdphoto5.wdp"/><Relationship Id="rId3" Type="http://schemas.openxmlformats.org/officeDocument/2006/relationships/image" Target="../media/image81.png"/><Relationship Id="rId7" Type="http://schemas.openxmlformats.org/officeDocument/2006/relationships/image" Target="../media/image85.png"/><Relationship Id="rId12" Type="http://schemas.openxmlformats.org/officeDocument/2006/relationships/image" Target="../media/image89.png"/><Relationship Id="rId2" Type="http://schemas.openxmlformats.org/officeDocument/2006/relationships/image" Target="../media/image80.png"/><Relationship Id="rId1" Type="http://schemas.openxmlformats.org/officeDocument/2006/relationships/slideLayout" Target="../slideLayouts/slideLayout18.xml"/><Relationship Id="rId6" Type="http://schemas.openxmlformats.org/officeDocument/2006/relationships/image" Target="../media/image84.png"/><Relationship Id="rId11" Type="http://schemas.openxmlformats.org/officeDocument/2006/relationships/image" Target="../media/image88.jpeg"/><Relationship Id="rId5" Type="http://schemas.openxmlformats.org/officeDocument/2006/relationships/image" Target="../media/image83.png"/><Relationship Id="rId15" Type="http://schemas.openxmlformats.org/officeDocument/2006/relationships/image" Target="../media/image91.png"/><Relationship Id="rId10" Type="http://schemas.microsoft.com/office/2007/relationships/hdphoto" Target="../media/hdphoto4.wdp"/><Relationship Id="rId4" Type="http://schemas.openxmlformats.org/officeDocument/2006/relationships/image" Target="../media/image82.png"/><Relationship Id="rId9" Type="http://schemas.openxmlformats.org/officeDocument/2006/relationships/image" Target="../media/image87.png"/><Relationship Id="rId14" Type="http://schemas.openxmlformats.org/officeDocument/2006/relationships/image" Target="../media/image9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jpg"/><Relationship Id="rId2" Type="http://schemas.openxmlformats.org/officeDocument/2006/relationships/image" Target="../media/image7.png"/><Relationship Id="rId1" Type="http://schemas.openxmlformats.org/officeDocument/2006/relationships/slideLayout" Target="../slideLayouts/slideLayout18.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jpg"/></Relationships>
</file>

<file path=ppt/slides/_rels/slide4.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Layout" Target="../slideLayouts/slideLayout18.xml"/><Relationship Id="rId6" Type="http://schemas.openxmlformats.org/officeDocument/2006/relationships/image" Target="../media/image18.png"/><Relationship Id="rId11" Type="http://schemas.openxmlformats.org/officeDocument/2006/relationships/image" Target="../media/image22.png"/><Relationship Id="rId5" Type="http://schemas.openxmlformats.org/officeDocument/2006/relationships/image" Target="../media/image17.png"/><Relationship Id="rId10" Type="http://schemas.openxmlformats.org/officeDocument/2006/relationships/image" Target="../media/image21.png"/><Relationship Id="rId4" Type="http://schemas.openxmlformats.org/officeDocument/2006/relationships/image" Target="../media/image16.png"/><Relationship Id="rId9" Type="http://schemas.openxmlformats.org/officeDocument/2006/relationships/image" Target="../media/image20.emf"/></Relationships>
</file>

<file path=ppt/slides/_rels/slide5.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tiff"/><Relationship Id="rId1" Type="http://schemas.openxmlformats.org/officeDocument/2006/relationships/slideLayout" Target="../slideLayouts/slideLayout18.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8.xml"/><Relationship Id="rId6" Type="http://schemas.openxmlformats.org/officeDocument/2006/relationships/image" Target="../media/image32.png"/><Relationship Id="rId5" Type="http://schemas.openxmlformats.org/officeDocument/2006/relationships/image" Target="../media/image31.png"/><Relationship Id="rId4" Type="http://schemas.microsoft.com/office/2007/relationships/hdphoto" Target="../media/hdphoto3.wdp"/></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99C7146F-1B6F-438C-9315-B34D3EA8883F}"/>
              </a:ext>
            </a:extLst>
          </p:cNvPr>
          <p:cNvSpPr>
            <a:spLocks noGrp="1"/>
          </p:cNvSpPr>
          <p:nvPr>
            <p:ph type="title"/>
          </p:nvPr>
        </p:nvSpPr>
        <p:spPr>
          <a:xfrm>
            <a:off x="821343" y="960009"/>
            <a:ext cx="5454766" cy="618564"/>
          </a:xfrm>
        </p:spPr>
        <p:txBody>
          <a:bodyPr/>
          <a:lstStyle/>
          <a:p>
            <a:r>
              <a:rPr lang="en-IN" dirty="0">
                <a:latin typeface="Segoe UI" panose="020B0502040204020203" pitchFamily="34" charset="0"/>
                <a:cs typeface="Segoe UI" panose="020B0502040204020203" pitchFamily="34" charset="0"/>
              </a:rPr>
              <a:t>ADE Data on Demand </a:t>
            </a:r>
            <a:br>
              <a:rPr lang="en-IN" dirty="0">
                <a:latin typeface="Segoe UI" panose="020B0502040204020203" pitchFamily="34" charset="0"/>
                <a:cs typeface="Segoe UI" panose="020B0502040204020203" pitchFamily="34" charset="0"/>
              </a:rPr>
            </a:br>
            <a:r>
              <a:rPr lang="en-IN" dirty="0" err="1">
                <a:latin typeface="Segoe UI" panose="020B0502040204020203" pitchFamily="34" charset="0"/>
                <a:cs typeface="Segoe UI" panose="020B0502040204020203" pitchFamily="34" charset="0"/>
              </a:rPr>
              <a:t>LatentView</a:t>
            </a:r>
            <a:r>
              <a:rPr lang="en-IN" dirty="0">
                <a:latin typeface="Segoe UI" panose="020B0502040204020203" pitchFamily="34" charset="0"/>
                <a:cs typeface="Segoe UI" panose="020B0502040204020203" pitchFamily="34" charset="0"/>
              </a:rPr>
              <a:t> Proposal</a:t>
            </a:r>
            <a:br>
              <a:rPr lang="en-IN" dirty="0">
                <a:latin typeface="Segoe UI" panose="020B0502040204020203" pitchFamily="34" charset="0"/>
                <a:cs typeface="Segoe UI" panose="020B0502040204020203" pitchFamily="34" charset="0"/>
              </a:rPr>
            </a:br>
            <a:endParaRPr lang="en-IN" dirty="0">
              <a:latin typeface="Segoe UI" panose="020B0502040204020203" pitchFamily="34" charset="0"/>
              <a:cs typeface="Segoe UI" panose="020B0502040204020203" pitchFamily="34" charset="0"/>
            </a:endParaRPr>
          </a:p>
        </p:txBody>
      </p:sp>
      <p:sp>
        <p:nvSpPr>
          <p:cNvPr id="6" name="Content Placeholder 5">
            <a:extLst>
              <a:ext uri="{FF2B5EF4-FFF2-40B4-BE49-F238E27FC236}">
                <a16:creationId xmlns:a16="http://schemas.microsoft.com/office/drawing/2014/main" xmlns="" id="{E08E4AF7-73E1-44A3-A928-253082BAFAA2}"/>
              </a:ext>
            </a:extLst>
          </p:cNvPr>
          <p:cNvSpPr>
            <a:spLocks noGrp="1"/>
          </p:cNvSpPr>
          <p:nvPr>
            <p:ph sz="quarter" idx="12"/>
          </p:nvPr>
        </p:nvSpPr>
        <p:spPr/>
        <p:txBody>
          <a:bodyPr/>
          <a:lstStyle/>
          <a:p>
            <a:endParaRPr lang="en-US"/>
          </a:p>
        </p:txBody>
      </p:sp>
      <p:sp>
        <p:nvSpPr>
          <p:cNvPr id="5" name="Content Placeholder 4">
            <a:extLst>
              <a:ext uri="{FF2B5EF4-FFF2-40B4-BE49-F238E27FC236}">
                <a16:creationId xmlns:a16="http://schemas.microsoft.com/office/drawing/2014/main" xmlns="" id="{C4A8C2A9-C7BE-4FEA-9A4D-BDBB14507FC1}"/>
              </a:ext>
            </a:extLst>
          </p:cNvPr>
          <p:cNvSpPr>
            <a:spLocks noGrp="1"/>
          </p:cNvSpPr>
          <p:nvPr>
            <p:ph sz="quarter" idx="11"/>
          </p:nvPr>
        </p:nvSpPr>
        <p:spPr/>
        <p:txBody>
          <a:bodyPr/>
          <a:lstStyle/>
          <a:p>
            <a:endParaRPr lang="en-US"/>
          </a:p>
        </p:txBody>
      </p:sp>
      <p:sp>
        <p:nvSpPr>
          <p:cNvPr id="7" name="Content Placeholder 6">
            <a:extLst>
              <a:ext uri="{FF2B5EF4-FFF2-40B4-BE49-F238E27FC236}">
                <a16:creationId xmlns:a16="http://schemas.microsoft.com/office/drawing/2014/main" xmlns="" id="{6C806B0E-703C-42D7-84DF-BFAF16D983FA}"/>
              </a:ext>
            </a:extLst>
          </p:cNvPr>
          <p:cNvSpPr>
            <a:spLocks noGrp="1"/>
          </p:cNvSpPr>
          <p:nvPr>
            <p:ph sz="quarter" idx="13"/>
          </p:nvPr>
        </p:nvSpPr>
        <p:spPr/>
        <p:txBody>
          <a:bodyPr/>
          <a:lstStyle/>
          <a:p>
            <a:r>
              <a:rPr lang="en-IN" dirty="0">
                <a:latin typeface="Segoe UI" panose="020B0502040204020203" pitchFamily="34" charset="0"/>
                <a:cs typeface="Segoe UI" panose="020B0502040204020203" pitchFamily="34" charset="0"/>
              </a:rPr>
              <a:t>Aug 2018</a:t>
            </a:r>
            <a:endParaRPr lang="en-US" dirty="0"/>
          </a:p>
        </p:txBody>
      </p:sp>
      <p:pic>
        <p:nvPicPr>
          <p:cNvPr id="8" name="Picture 2" descr="Image result for walmart">
            <a:extLst>
              <a:ext uri="{FF2B5EF4-FFF2-40B4-BE49-F238E27FC236}">
                <a16:creationId xmlns:a16="http://schemas.microsoft.com/office/drawing/2014/main" xmlns="" id="{42FFD371-0AD6-447E-80BD-C8C2FA16893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21343" y="5241945"/>
            <a:ext cx="3418577" cy="10415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08996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FA9BBDB5-9589-467C-8FA7-ED30EF7FD1EE}"/>
              </a:ext>
            </a:extLst>
          </p:cNvPr>
          <p:cNvSpPr>
            <a:spLocks noGrp="1"/>
          </p:cNvSpPr>
          <p:nvPr>
            <p:ph sz="quarter" idx="10"/>
          </p:nvPr>
        </p:nvSpPr>
        <p:spPr/>
        <p:txBody>
          <a:bodyPr/>
          <a:lstStyle/>
          <a:p>
            <a:pPr defTabSz="1210112"/>
            <a:r>
              <a:rPr lang="en-IN" dirty="0" smtClean="0">
                <a:solidFill>
                  <a:srgbClr val="FFFFFF"/>
                </a:solidFill>
                <a:latin typeface="Segoe UI"/>
                <a:cs typeface="Segoe UI"/>
              </a:rPr>
              <a:t>Key </a:t>
            </a:r>
            <a:r>
              <a:rPr lang="en-IN" dirty="0">
                <a:solidFill>
                  <a:srgbClr val="FFFFFF"/>
                </a:solidFill>
                <a:latin typeface="Segoe UI"/>
                <a:cs typeface="Segoe UI"/>
              </a:rPr>
              <a:t>Asks For Project </a:t>
            </a:r>
            <a:r>
              <a:rPr lang="en-IN" dirty="0" smtClean="0">
                <a:solidFill>
                  <a:srgbClr val="FFFFFF"/>
                </a:solidFill>
                <a:latin typeface="Segoe UI"/>
                <a:cs typeface="Segoe UI"/>
              </a:rPr>
              <a:t>Delivery</a:t>
            </a:r>
            <a:endParaRPr lang="en-IN" dirty="0">
              <a:solidFill>
                <a:srgbClr val="FFFFFF"/>
              </a:solidFill>
              <a:latin typeface="Segoe UI"/>
              <a:cs typeface="Segoe UI"/>
            </a:endParaRPr>
          </a:p>
        </p:txBody>
      </p:sp>
    </p:spTree>
    <p:extLst>
      <p:ext uri="{BB962C8B-B14F-4D97-AF65-F5344CB8AC3E}">
        <p14:creationId xmlns:p14="http://schemas.microsoft.com/office/powerpoint/2010/main" val="32746815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2349BF8-C1F4-44B4-9BFB-9CA4233E7AD8}"/>
              </a:ext>
            </a:extLst>
          </p:cNvPr>
          <p:cNvSpPr>
            <a:spLocks noGrp="1"/>
          </p:cNvSpPr>
          <p:nvPr>
            <p:ph type="title"/>
          </p:nvPr>
        </p:nvSpPr>
        <p:spPr/>
        <p:txBody>
          <a:bodyPr/>
          <a:lstStyle/>
          <a:p>
            <a:r>
              <a:rPr lang="en-US" dirty="0"/>
              <a:t>Key Asks For Project Delivery</a:t>
            </a:r>
            <a:endParaRPr lang="en-US" dirty="0"/>
          </a:p>
        </p:txBody>
      </p:sp>
      <p:sp>
        <p:nvSpPr>
          <p:cNvPr id="32" name="TextBox 31">
            <a:extLst>
              <a:ext uri="{FF2B5EF4-FFF2-40B4-BE49-F238E27FC236}">
                <a16:creationId xmlns:a16="http://schemas.microsoft.com/office/drawing/2014/main" xmlns="" id="{06E6793E-3E26-B340-91BE-8A077942A079}"/>
              </a:ext>
            </a:extLst>
          </p:cNvPr>
          <p:cNvSpPr txBox="1"/>
          <p:nvPr/>
        </p:nvSpPr>
        <p:spPr>
          <a:xfrm>
            <a:off x="424070" y="1173097"/>
            <a:ext cx="10445488" cy="2246769"/>
          </a:xfrm>
          <a:prstGeom prst="rect">
            <a:avLst/>
          </a:prstGeom>
          <a:noFill/>
        </p:spPr>
        <p:txBody>
          <a:bodyPr wrap="none" rtlCol="0">
            <a:spAutoFit/>
          </a:bodyPr>
          <a:lstStyle/>
          <a:p>
            <a:pPr marL="342900" indent="-342900">
              <a:buFont typeface="Wingdings" panose="05000000000000000000" pitchFamily="2" charset="2"/>
              <a:buChar char="q"/>
            </a:pPr>
            <a:r>
              <a:rPr lang="en-US" sz="2000" dirty="0">
                <a:solidFill>
                  <a:schemeClr val="tx2"/>
                </a:solidFill>
                <a:latin typeface="Arial" panose="020B0604020202020204" pitchFamily="34" charset="0"/>
                <a:cs typeface="Arial" panose="020B0604020202020204" pitchFamily="34" charset="0"/>
              </a:rPr>
              <a:t>Transition team required for on–going implementation sprints from POC to production</a:t>
            </a:r>
          </a:p>
          <a:p>
            <a:pPr marL="342900" indent="-342900">
              <a:buFont typeface="Wingdings" panose="05000000000000000000" pitchFamily="2" charset="2"/>
              <a:buChar char="q"/>
            </a:pPr>
            <a:r>
              <a:rPr lang="en-US" sz="2000" dirty="0">
                <a:solidFill>
                  <a:schemeClr val="tx2"/>
                </a:solidFill>
                <a:latin typeface="Arial" panose="020B0604020202020204" pitchFamily="34" charset="0"/>
                <a:cs typeface="Arial" panose="020B0604020202020204" pitchFamily="34" charset="0"/>
              </a:rPr>
              <a:t>Leverage code &amp; design from POC phase to minimize lead time to production</a:t>
            </a:r>
          </a:p>
          <a:p>
            <a:pPr marL="342900" indent="-342900">
              <a:buFont typeface="Wingdings" panose="05000000000000000000" pitchFamily="2" charset="2"/>
              <a:buChar char="q"/>
            </a:pPr>
            <a:r>
              <a:rPr lang="en-US" sz="2000" dirty="0">
                <a:solidFill>
                  <a:schemeClr val="tx2"/>
                </a:solidFill>
                <a:latin typeface="Arial" panose="020B0604020202020204" pitchFamily="34" charset="0"/>
                <a:cs typeface="Arial" panose="020B0604020202020204" pitchFamily="34" charset="0"/>
              </a:rPr>
              <a:t>Perform due diligence and discovery to identify business specific reporting requirements</a:t>
            </a:r>
          </a:p>
          <a:p>
            <a:pPr marL="342900" indent="-342900">
              <a:buFont typeface="Wingdings" panose="05000000000000000000" pitchFamily="2" charset="2"/>
              <a:buChar char="q"/>
            </a:pPr>
            <a:r>
              <a:rPr lang="en-US" sz="2000" dirty="0">
                <a:solidFill>
                  <a:schemeClr val="tx2"/>
                </a:solidFill>
                <a:latin typeface="Arial" panose="020B0604020202020204" pitchFamily="34" charset="0"/>
                <a:cs typeface="Arial" panose="020B0604020202020204" pitchFamily="34" charset="0"/>
              </a:rPr>
              <a:t>Identify corresponding data sources to meet business requirements </a:t>
            </a:r>
          </a:p>
          <a:p>
            <a:pPr marL="342900" indent="-342900">
              <a:buFont typeface="Wingdings" panose="05000000000000000000" pitchFamily="2" charset="2"/>
              <a:buChar char="q"/>
            </a:pPr>
            <a:r>
              <a:rPr lang="en-US" sz="2000" dirty="0">
                <a:solidFill>
                  <a:schemeClr val="tx2"/>
                </a:solidFill>
                <a:latin typeface="Arial" panose="020B0604020202020204" pitchFamily="34" charset="0"/>
                <a:cs typeface="Arial" panose="020B0604020202020204" pitchFamily="34" charset="0"/>
              </a:rPr>
              <a:t>Review existing data transformations to accommodate changes required</a:t>
            </a:r>
          </a:p>
          <a:p>
            <a:pPr marL="342900" indent="-342900">
              <a:buFont typeface="Wingdings" panose="05000000000000000000" pitchFamily="2" charset="2"/>
              <a:buChar char="q"/>
            </a:pPr>
            <a:r>
              <a:rPr lang="en-US" sz="2000" dirty="0">
                <a:solidFill>
                  <a:schemeClr val="tx2"/>
                </a:solidFill>
                <a:latin typeface="Arial" panose="020B0604020202020204" pitchFamily="34" charset="0"/>
                <a:cs typeface="Arial" panose="020B0604020202020204" pitchFamily="34" charset="0"/>
              </a:rPr>
              <a:t>Code &amp; Process documentation for effective knowledge transfer</a:t>
            </a:r>
          </a:p>
          <a:p>
            <a:pPr marL="342900" indent="-342900">
              <a:buFont typeface="Wingdings" panose="05000000000000000000" pitchFamily="2" charset="2"/>
              <a:buChar char="q"/>
            </a:pPr>
            <a:r>
              <a:rPr lang="en-US" sz="2000" dirty="0">
                <a:solidFill>
                  <a:schemeClr val="tx2"/>
                </a:solidFill>
                <a:latin typeface="Arial" panose="020B0604020202020204" pitchFamily="34" charset="0"/>
                <a:cs typeface="Arial" panose="020B0604020202020204" pitchFamily="34" charset="0"/>
              </a:rPr>
              <a:t>Propose an extensible solution for diverse analytical workloads at scale</a:t>
            </a:r>
          </a:p>
        </p:txBody>
      </p:sp>
      <p:sp>
        <p:nvSpPr>
          <p:cNvPr id="33" name="TextBox 32">
            <a:extLst>
              <a:ext uri="{FF2B5EF4-FFF2-40B4-BE49-F238E27FC236}">
                <a16:creationId xmlns:a16="http://schemas.microsoft.com/office/drawing/2014/main" xmlns="" id="{D11B8081-F7C7-EA4F-87C9-846ACABF0CBB}"/>
              </a:ext>
            </a:extLst>
          </p:cNvPr>
          <p:cNvSpPr txBox="1"/>
          <p:nvPr/>
        </p:nvSpPr>
        <p:spPr>
          <a:xfrm>
            <a:off x="424070" y="4125689"/>
            <a:ext cx="8613255" cy="1631216"/>
          </a:xfrm>
          <a:prstGeom prst="rect">
            <a:avLst/>
          </a:prstGeom>
          <a:noFill/>
        </p:spPr>
        <p:txBody>
          <a:bodyPr wrap="none" rtlCol="0">
            <a:spAutoFit/>
          </a:bodyPr>
          <a:lstStyle/>
          <a:p>
            <a:r>
              <a:rPr lang="en-US" sz="2000" b="1" dirty="0">
                <a:solidFill>
                  <a:schemeClr val="tx2"/>
                </a:solidFill>
                <a:latin typeface="Arial" panose="020B0604020202020204" pitchFamily="34" charset="0"/>
                <a:cs typeface="Arial" panose="020B0604020202020204" pitchFamily="34" charset="0"/>
              </a:rPr>
              <a:t>Walmart Team to support on</a:t>
            </a:r>
          </a:p>
          <a:p>
            <a:pPr marL="800100" lvl="1" indent="-342900">
              <a:buFont typeface="Wingdings" panose="05000000000000000000" pitchFamily="2" charset="2"/>
              <a:buChar char="q"/>
            </a:pPr>
            <a:r>
              <a:rPr lang="en-US" sz="2000" dirty="0">
                <a:solidFill>
                  <a:schemeClr val="tx2"/>
                </a:solidFill>
                <a:latin typeface="Arial" panose="020B0604020202020204" pitchFamily="34" charset="0"/>
                <a:cs typeface="Arial" panose="020B0604020202020204" pitchFamily="34" charset="0"/>
              </a:rPr>
              <a:t>Access to appropriate systems and services</a:t>
            </a:r>
          </a:p>
          <a:p>
            <a:pPr marL="800100" lvl="1" indent="-342900">
              <a:buFont typeface="Wingdings" panose="05000000000000000000" pitchFamily="2" charset="2"/>
              <a:buChar char="q"/>
            </a:pPr>
            <a:r>
              <a:rPr lang="en-US" sz="2000" dirty="0">
                <a:solidFill>
                  <a:schemeClr val="tx2"/>
                </a:solidFill>
                <a:latin typeface="Arial" panose="020B0604020202020204" pitchFamily="34" charset="0"/>
                <a:cs typeface="Arial" panose="020B0604020202020204" pitchFamily="34" charset="0"/>
              </a:rPr>
              <a:t>Help evaluate reporting requirements and mapping to data sources</a:t>
            </a:r>
          </a:p>
          <a:p>
            <a:pPr marL="800100" lvl="1" indent="-342900">
              <a:buFont typeface="Wingdings" panose="05000000000000000000" pitchFamily="2" charset="2"/>
              <a:buChar char="q"/>
            </a:pPr>
            <a:r>
              <a:rPr lang="en-US" sz="2000" dirty="0">
                <a:solidFill>
                  <a:schemeClr val="tx2"/>
                </a:solidFill>
                <a:latin typeface="Arial" panose="020B0604020202020204" pitchFamily="34" charset="0"/>
                <a:cs typeface="Arial" panose="020B0604020202020204" pitchFamily="34" charset="0"/>
              </a:rPr>
              <a:t>Support in setting up, deployment, testing and productionizing work</a:t>
            </a:r>
          </a:p>
          <a:p>
            <a:pPr marL="342900" indent="-342900">
              <a:buFont typeface="Wingdings" panose="05000000000000000000" pitchFamily="2" charset="2"/>
              <a:buChar char="q"/>
            </a:pPr>
            <a:endParaRPr lang="en-US" sz="2000" dirty="0">
              <a:solidFill>
                <a:schemeClr val="tx2"/>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428875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FA9BBDB5-9589-467C-8FA7-ED30EF7FD1EE}"/>
              </a:ext>
            </a:extLst>
          </p:cNvPr>
          <p:cNvSpPr>
            <a:spLocks noGrp="1"/>
          </p:cNvSpPr>
          <p:nvPr>
            <p:ph sz="quarter" idx="10"/>
          </p:nvPr>
        </p:nvSpPr>
        <p:spPr/>
        <p:txBody>
          <a:bodyPr/>
          <a:lstStyle/>
          <a:p>
            <a:r>
              <a:rPr lang="en-US" kern="0" dirty="0" smtClean="0">
                <a:solidFill>
                  <a:srgbClr val="FFFFFF"/>
                </a:solidFill>
                <a:latin typeface="Segoe UI" panose="020B0502040204020203" pitchFamily="34" charset="0"/>
                <a:ea typeface="Segoe UI" panose="020B0502040204020203" pitchFamily="34" charset="0"/>
                <a:cs typeface="Segoe UI" panose="020B0502040204020203" pitchFamily="34" charset="0"/>
              </a:rPr>
              <a:t>Work-plan</a:t>
            </a:r>
            <a:r>
              <a:rPr lang="en-US" kern="0" dirty="0">
                <a:solidFill>
                  <a:srgbClr val="FFFFFF"/>
                </a:solidFill>
                <a:latin typeface="Segoe UI" panose="020B0502040204020203" pitchFamily="34" charset="0"/>
                <a:ea typeface="Segoe UI" panose="020B0502040204020203" pitchFamily="34" charset="0"/>
                <a:cs typeface="Segoe UI" panose="020B0502040204020203" pitchFamily="34" charset="0"/>
              </a:rPr>
              <a:t>, Engagement Model and Commercials</a:t>
            </a:r>
            <a:endParaRPr lang="en-IN" kern="0" dirty="0">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7216082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2349BF8-C1F4-44B4-9BFB-9CA4233E7AD8}"/>
              </a:ext>
            </a:extLst>
          </p:cNvPr>
          <p:cNvSpPr>
            <a:spLocks noGrp="1"/>
          </p:cNvSpPr>
          <p:nvPr>
            <p:ph type="title"/>
          </p:nvPr>
        </p:nvSpPr>
        <p:spPr/>
        <p:txBody>
          <a:bodyPr/>
          <a:lstStyle/>
          <a:p>
            <a:r>
              <a:rPr lang="en-IN" dirty="0"/>
              <a:t>Project Timelines</a:t>
            </a:r>
            <a:endParaRPr lang="en-US" dirty="0"/>
          </a:p>
        </p:txBody>
      </p:sp>
      <p:graphicFrame>
        <p:nvGraphicFramePr>
          <p:cNvPr id="26" name="Table 25">
            <a:extLst>
              <a:ext uri="{FF2B5EF4-FFF2-40B4-BE49-F238E27FC236}">
                <a16:creationId xmlns:a16="http://schemas.microsoft.com/office/drawing/2014/main" xmlns="" id="{21FE79DF-9056-B34C-9DE8-34D221067D79}"/>
              </a:ext>
            </a:extLst>
          </p:cNvPr>
          <p:cNvGraphicFramePr>
            <a:graphicFrameLocks noGrp="1"/>
          </p:cNvGraphicFramePr>
          <p:nvPr>
            <p:extLst>
              <p:ext uri="{D42A27DB-BD31-4B8C-83A1-F6EECF244321}">
                <p14:modId xmlns:p14="http://schemas.microsoft.com/office/powerpoint/2010/main" val="2965458623"/>
              </p:ext>
            </p:extLst>
          </p:nvPr>
        </p:nvGraphicFramePr>
        <p:xfrm>
          <a:off x="1760018" y="1148717"/>
          <a:ext cx="10227852" cy="4776205"/>
        </p:xfrm>
        <a:graphic>
          <a:graphicData uri="http://schemas.openxmlformats.org/drawingml/2006/table">
            <a:tbl>
              <a:tblPr/>
              <a:tblGrid>
                <a:gridCol w="3256216">
                  <a:extLst>
                    <a:ext uri="{9D8B030D-6E8A-4147-A177-3AD203B41FA5}">
                      <a16:colId xmlns:a16="http://schemas.microsoft.com/office/drawing/2014/main" xmlns="" val="2626372700"/>
                    </a:ext>
                  </a:extLst>
                </a:gridCol>
                <a:gridCol w="497974">
                  <a:extLst>
                    <a:ext uri="{9D8B030D-6E8A-4147-A177-3AD203B41FA5}">
                      <a16:colId xmlns:a16="http://schemas.microsoft.com/office/drawing/2014/main" xmlns="" val="1112131166"/>
                    </a:ext>
                  </a:extLst>
                </a:gridCol>
                <a:gridCol w="497974">
                  <a:extLst>
                    <a:ext uri="{9D8B030D-6E8A-4147-A177-3AD203B41FA5}">
                      <a16:colId xmlns:a16="http://schemas.microsoft.com/office/drawing/2014/main" xmlns="" val="2986208786"/>
                    </a:ext>
                  </a:extLst>
                </a:gridCol>
                <a:gridCol w="497974">
                  <a:extLst>
                    <a:ext uri="{9D8B030D-6E8A-4147-A177-3AD203B41FA5}">
                      <a16:colId xmlns:a16="http://schemas.microsoft.com/office/drawing/2014/main" xmlns="" val="2695273454"/>
                    </a:ext>
                  </a:extLst>
                </a:gridCol>
                <a:gridCol w="497974">
                  <a:extLst>
                    <a:ext uri="{9D8B030D-6E8A-4147-A177-3AD203B41FA5}">
                      <a16:colId xmlns:a16="http://schemas.microsoft.com/office/drawing/2014/main" xmlns="" val="2169874810"/>
                    </a:ext>
                  </a:extLst>
                </a:gridCol>
                <a:gridCol w="497974">
                  <a:extLst>
                    <a:ext uri="{9D8B030D-6E8A-4147-A177-3AD203B41FA5}">
                      <a16:colId xmlns:a16="http://schemas.microsoft.com/office/drawing/2014/main" xmlns="" val="3816431719"/>
                    </a:ext>
                  </a:extLst>
                </a:gridCol>
                <a:gridCol w="497974">
                  <a:extLst>
                    <a:ext uri="{9D8B030D-6E8A-4147-A177-3AD203B41FA5}">
                      <a16:colId xmlns:a16="http://schemas.microsoft.com/office/drawing/2014/main" xmlns="" val="2242944860"/>
                    </a:ext>
                  </a:extLst>
                </a:gridCol>
                <a:gridCol w="497974">
                  <a:extLst>
                    <a:ext uri="{9D8B030D-6E8A-4147-A177-3AD203B41FA5}">
                      <a16:colId xmlns:a16="http://schemas.microsoft.com/office/drawing/2014/main" xmlns="" val="1418689352"/>
                    </a:ext>
                  </a:extLst>
                </a:gridCol>
                <a:gridCol w="497974">
                  <a:extLst>
                    <a:ext uri="{9D8B030D-6E8A-4147-A177-3AD203B41FA5}">
                      <a16:colId xmlns:a16="http://schemas.microsoft.com/office/drawing/2014/main" xmlns="" val="3549264282"/>
                    </a:ext>
                  </a:extLst>
                </a:gridCol>
                <a:gridCol w="497974">
                  <a:extLst>
                    <a:ext uri="{9D8B030D-6E8A-4147-A177-3AD203B41FA5}">
                      <a16:colId xmlns:a16="http://schemas.microsoft.com/office/drawing/2014/main" xmlns="" val="3133847118"/>
                    </a:ext>
                  </a:extLst>
                </a:gridCol>
                <a:gridCol w="497974">
                  <a:extLst>
                    <a:ext uri="{9D8B030D-6E8A-4147-A177-3AD203B41FA5}">
                      <a16:colId xmlns:a16="http://schemas.microsoft.com/office/drawing/2014/main" xmlns="" val="38536177"/>
                    </a:ext>
                  </a:extLst>
                </a:gridCol>
                <a:gridCol w="497974">
                  <a:extLst>
                    <a:ext uri="{9D8B030D-6E8A-4147-A177-3AD203B41FA5}">
                      <a16:colId xmlns:a16="http://schemas.microsoft.com/office/drawing/2014/main" xmlns="" val="2864246612"/>
                    </a:ext>
                  </a:extLst>
                </a:gridCol>
                <a:gridCol w="497974">
                  <a:extLst>
                    <a:ext uri="{9D8B030D-6E8A-4147-A177-3AD203B41FA5}">
                      <a16:colId xmlns:a16="http://schemas.microsoft.com/office/drawing/2014/main" xmlns="" val="2027053549"/>
                    </a:ext>
                  </a:extLst>
                </a:gridCol>
                <a:gridCol w="497974">
                  <a:extLst>
                    <a:ext uri="{9D8B030D-6E8A-4147-A177-3AD203B41FA5}">
                      <a16:colId xmlns:a16="http://schemas.microsoft.com/office/drawing/2014/main" xmlns="" val="712359106"/>
                    </a:ext>
                  </a:extLst>
                </a:gridCol>
                <a:gridCol w="497974">
                  <a:extLst>
                    <a:ext uri="{9D8B030D-6E8A-4147-A177-3AD203B41FA5}">
                      <a16:colId xmlns:a16="http://schemas.microsoft.com/office/drawing/2014/main" xmlns="" val="2629693254"/>
                    </a:ext>
                  </a:extLst>
                </a:gridCol>
              </a:tblGrid>
              <a:tr h="215368">
                <a:tc rowSpan="3">
                  <a:txBody>
                    <a:bodyPr/>
                    <a:lstStyle/>
                    <a:p>
                      <a:pPr algn="ctr" rtl="0" fontAlgn="ctr"/>
                      <a:r>
                        <a:rPr lang="en-US" sz="1400" b="1" i="0" u="none" strike="noStrike" dirty="0">
                          <a:solidFill>
                            <a:srgbClr val="FFFFFF"/>
                          </a:solidFill>
                          <a:effectLst/>
                          <a:latin typeface="Calibri" panose="020F0502020204030204" pitchFamily="34" charset="0"/>
                        </a:rPr>
                        <a:t>Activity</a:t>
                      </a:r>
                    </a:p>
                  </a:txBody>
                  <a:tcPr marL="28285" marR="0" marT="0" marB="0" anchor="ctr">
                    <a:lnL w="635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B587C"/>
                    </a:solidFill>
                  </a:tcPr>
                </a:tc>
                <a:tc gridSpan="14">
                  <a:txBody>
                    <a:bodyPr/>
                    <a:lstStyle/>
                    <a:p>
                      <a:pPr algn="l" rtl="0" fontAlgn="ctr"/>
                      <a:r>
                        <a:rPr lang="en-US" sz="900" b="1" i="0" u="none" strike="noStrike" dirty="0">
                          <a:solidFill>
                            <a:srgbClr val="FFFFFF"/>
                          </a:solidFill>
                          <a:effectLst/>
                          <a:latin typeface="Calibri" panose="020F0502020204030204" pitchFamily="34" charset="0"/>
                        </a:rPr>
                        <a:t>                                                                                                              Estimated Timeline</a:t>
                      </a:r>
                    </a:p>
                  </a:txBody>
                  <a:tcPr marL="28285" marR="0" marT="0" marB="0" anchor="ctr">
                    <a:lnL w="12700" cap="flat" cmpd="sng" algn="ctr">
                      <a:solidFill>
                        <a:srgbClr val="FFFFF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1B587C"/>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lnL w="6350" cap="flat" cmpd="sng" algn="ctr">
                      <a:solidFill>
                        <a:srgbClr val="000000"/>
                      </a:solidFill>
                      <a:prstDash val="solid"/>
                      <a:round/>
                      <a:headEnd type="none" w="med" len="med"/>
                      <a:tailEnd type="none" w="med" len="med"/>
                    </a:ln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xmlns="" val="310907011"/>
                  </a:ext>
                </a:extLst>
              </a:tr>
              <a:tr h="215368">
                <a:tc vMerge="1">
                  <a:txBody>
                    <a:bodyPr/>
                    <a:lstStyle/>
                    <a:p>
                      <a:endParaRPr lang="en-US"/>
                    </a:p>
                  </a:txBody>
                  <a:tcPr/>
                </a:tc>
                <a:tc gridSpan="2">
                  <a:txBody>
                    <a:bodyPr/>
                    <a:lstStyle/>
                    <a:p>
                      <a:pPr algn="ctr" rtl="0" fontAlgn="ctr"/>
                      <a:r>
                        <a:rPr lang="en-US" sz="700" b="1" i="0" u="none" strike="noStrike" dirty="0">
                          <a:solidFill>
                            <a:srgbClr val="FFFFFF"/>
                          </a:solidFill>
                          <a:effectLst/>
                          <a:latin typeface="Calibri" panose="020F0502020204030204" pitchFamily="34" charset="0"/>
                        </a:rPr>
                        <a:t>Sprint 1</a:t>
                      </a:r>
                    </a:p>
                  </a:txBody>
                  <a:tcPr marL="28285" marR="0" marT="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1B587C"/>
                    </a:solidFill>
                  </a:tcPr>
                </a:tc>
                <a:tc hMerge="1">
                  <a:txBody>
                    <a:bodyPr/>
                    <a:lstStyle/>
                    <a:p>
                      <a:endParaRPr lang="en-US"/>
                    </a:p>
                  </a:txBody>
                  <a:tcPr/>
                </a:tc>
                <a:tc gridSpan="2">
                  <a:txBody>
                    <a:bodyPr/>
                    <a:lstStyle/>
                    <a:p>
                      <a:pPr algn="ctr" rtl="0" fontAlgn="ctr"/>
                      <a:r>
                        <a:rPr lang="en-US" sz="700" b="1" i="0" u="none" strike="noStrike" dirty="0">
                          <a:solidFill>
                            <a:srgbClr val="FFFFFF"/>
                          </a:solidFill>
                          <a:effectLst/>
                          <a:latin typeface="Calibri" panose="020F0502020204030204" pitchFamily="34" charset="0"/>
                        </a:rPr>
                        <a:t>Sprint 2</a:t>
                      </a:r>
                    </a:p>
                  </a:txBody>
                  <a:tcPr marL="28285" marR="0" marT="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1B587C"/>
                    </a:solidFill>
                  </a:tcPr>
                </a:tc>
                <a:tc hMerge="1">
                  <a:txBody>
                    <a:bodyPr/>
                    <a:lstStyle/>
                    <a:p>
                      <a:endParaRPr lang="en-US"/>
                    </a:p>
                  </a:txBody>
                  <a:tcPr/>
                </a:tc>
                <a:tc gridSpan="2">
                  <a:txBody>
                    <a:bodyPr/>
                    <a:lstStyle/>
                    <a:p>
                      <a:pPr algn="ctr" rtl="0" fontAlgn="ctr"/>
                      <a:r>
                        <a:rPr lang="en-US" sz="700" b="1" i="0" u="none" strike="noStrike" dirty="0">
                          <a:solidFill>
                            <a:srgbClr val="FFFFFF"/>
                          </a:solidFill>
                          <a:effectLst/>
                          <a:latin typeface="Calibri" panose="020F0502020204030204" pitchFamily="34" charset="0"/>
                        </a:rPr>
                        <a:t>Sprint 3</a:t>
                      </a:r>
                    </a:p>
                  </a:txBody>
                  <a:tcPr marL="28285" marR="0" marT="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B w="12700" cap="flat" cmpd="sng" algn="ctr">
                      <a:solidFill>
                        <a:srgbClr val="FFFFFF"/>
                      </a:solidFill>
                      <a:prstDash val="solid"/>
                      <a:round/>
                      <a:headEnd type="none" w="med" len="med"/>
                      <a:tailEnd type="none" w="med" len="med"/>
                    </a:lnB>
                    <a:solidFill>
                      <a:srgbClr val="1B587C"/>
                    </a:solidFill>
                  </a:tcPr>
                </a:tc>
                <a:tc hMerge="1">
                  <a:txBody>
                    <a:bodyPr/>
                    <a:lstStyle/>
                    <a:p>
                      <a:endParaRPr lang="en-US"/>
                    </a:p>
                  </a:txBody>
                  <a:tcPr/>
                </a:tc>
                <a:tc gridSpan="2">
                  <a:txBody>
                    <a:bodyPr/>
                    <a:lstStyle/>
                    <a:p>
                      <a:pPr algn="ctr" rtl="0" fontAlgn="ctr"/>
                      <a:r>
                        <a:rPr lang="en-US" sz="700" b="1" i="0" u="none" strike="noStrike" dirty="0">
                          <a:solidFill>
                            <a:srgbClr val="FFFFFF"/>
                          </a:solidFill>
                          <a:effectLst/>
                          <a:latin typeface="Calibri" panose="020F0502020204030204" pitchFamily="34" charset="0"/>
                        </a:rPr>
                        <a:t>Sprint 4</a:t>
                      </a:r>
                    </a:p>
                  </a:txBody>
                  <a:tcPr marL="28285" marR="0" marT="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1B587C"/>
                    </a:solidFill>
                  </a:tcPr>
                </a:tc>
                <a:tc hMerge="1">
                  <a:txBody>
                    <a:bodyPr/>
                    <a:lstStyle/>
                    <a:p>
                      <a:endParaRPr lang="en-US"/>
                    </a:p>
                  </a:txBody>
                  <a:tcPr/>
                </a:tc>
                <a:tc gridSpan="2">
                  <a:txBody>
                    <a:bodyPr/>
                    <a:lstStyle/>
                    <a:p>
                      <a:pPr algn="ctr" rtl="0" fontAlgn="ctr"/>
                      <a:r>
                        <a:rPr lang="en-US" sz="700" b="1" i="0" u="none" strike="noStrike" dirty="0">
                          <a:solidFill>
                            <a:srgbClr val="FFFFFF"/>
                          </a:solidFill>
                          <a:effectLst/>
                          <a:latin typeface="Calibri" panose="020F0502020204030204" pitchFamily="34" charset="0"/>
                        </a:rPr>
                        <a:t>Sprint 5</a:t>
                      </a:r>
                    </a:p>
                  </a:txBody>
                  <a:tcPr marL="28285" marR="0" marT="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1B587C"/>
                    </a:solidFill>
                  </a:tcPr>
                </a:tc>
                <a:tc hMerge="1">
                  <a:txBody>
                    <a:bodyPr/>
                    <a:lstStyle/>
                    <a:p>
                      <a:endParaRPr lang="en-US"/>
                    </a:p>
                  </a:txBody>
                  <a:tcPr/>
                </a:tc>
                <a:tc gridSpan="2">
                  <a:txBody>
                    <a:bodyPr/>
                    <a:lstStyle/>
                    <a:p>
                      <a:pPr algn="ctr" rtl="0" fontAlgn="ctr"/>
                      <a:r>
                        <a:rPr lang="en-US" sz="700" b="1" i="0" u="none" strike="noStrike" dirty="0">
                          <a:solidFill>
                            <a:srgbClr val="FFFFFF"/>
                          </a:solidFill>
                          <a:effectLst/>
                          <a:latin typeface="Calibri" panose="020F0502020204030204" pitchFamily="34" charset="0"/>
                        </a:rPr>
                        <a:t>Sprint 6</a:t>
                      </a:r>
                    </a:p>
                  </a:txBody>
                  <a:tcPr marL="28285" marR="0" marT="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1B587C"/>
                    </a:solidFill>
                  </a:tcPr>
                </a:tc>
                <a:tc hMerge="1">
                  <a:txBody>
                    <a:bodyPr/>
                    <a:lstStyle/>
                    <a:p>
                      <a:endParaRPr lang="en-US"/>
                    </a:p>
                  </a:txBody>
                  <a:tcPr/>
                </a:tc>
                <a:tc gridSpan="2">
                  <a:txBody>
                    <a:bodyPr/>
                    <a:lstStyle/>
                    <a:p>
                      <a:pPr algn="ctr" rtl="0" fontAlgn="ctr"/>
                      <a:r>
                        <a:rPr lang="en-US" sz="700" b="1" i="0" u="none" strike="noStrike" dirty="0">
                          <a:solidFill>
                            <a:srgbClr val="FFFFFF"/>
                          </a:solidFill>
                          <a:effectLst/>
                          <a:latin typeface="Calibri" panose="020F0502020204030204" pitchFamily="34" charset="0"/>
                        </a:rPr>
                        <a:t>Sprint 7</a:t>
                      </a:r>
                    </a:p>
                  </a:txBody>
                  <a:tcPr marL="28285" marR="0" marT="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1B587C"/>
                    </a:solidFill>
                  </a:tcPr>
                </a:tc>
                <a:tc hMerge="1">
                  <a:txBody>
                    <a:bodyPr/>
                    <a:lstStyle/>
                    <a:p>
                      <a:endParaRPr lang="en-US"/>
                    </a:p>
                  </a:txBody>
                  <a:tcPr/>
                </a:tc>
                <a:extLst>
                  <a:ext uri="{0D108BD9-81ED-4DB2-BD59-A6C34878D82A}">
                    <a16:rowId xmlns:a16="http://schemas.microsoft.com/office/drawing/2014/main" xmlns="" val="940859956"/>
                  </a:ext>
                </a:extLst>
              </a:tr>
              <a:tr h="201906">
                <a:tc vMerge="1">
                  <a:txBody>
                    <a:bodyPr/>
                    <a:lstStyle/>
                    <a:p>
                      <a:endParaRPr lang="en-US"/>
                    </a:p>
                  </a:txBody>
                  <a:tcPr/>
                </a:tc>
                <a:tc>
                  <a:txBody>
                    <a:bodyPr/>
                    <a:lstStyle/>
                    <a:p>
                      <a:pPr algn="ctr" rtl="0" fontAlgn="ctr"/>
                      <a:r>
                        <a:rPr lang="en-US" sz="700" b="1" i="0" u="none" strike="noStrike" dirty="0">
                          <a:solidFill>
                            <a:srgbClr val="FFFFFF"/>
                          </a:solidFill>
                          <a:effectLst/>
                          <a:latin typeface="Calibri" panose="020F0502020204030204" pitchFamily="34" charset="0"/>
                        </a:rPr>
                        <a:t>Week 1</a:t>
                      </a:r>
                    </a:p>
                  </a:txBody>
                  <a:tcPr marL="28285" marR="0" marT="0" marB="0" anchor="ctr">
                    <a:lnL w="635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B587C"/>
                    </a:solidFill>
                  </a:tcPr>
                </a:tc>
                <a:tc>
                  <a:txBody>
                    <a:bodyPr/>
                    <a:lstStyle/>
                    <a:p>
                      <a:pPr algn="ctr" rtl="0" fontAlgn="ctr"/>
                      <a:r>
                        <a:rPr lang="en-US" sz="700" b="1" i="0" u="none" strike="noStrike" dirty="0">
                          <a:solidFill>
                            <a:srgbClr val="FFFFFF"/>
                          </a:solidFill>
                          <a:effectLst/>
                          <a:latin typeface="Calibri" panose="020F0502020204030204" pitchFamily="34" charset="0"/>
                        </a:rPr>
                        <a:t>Week 2</a:t>
                      </a:r>
                    </a:p>
                  </a:txBody>
                  <a:tcPr marL="28285"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B587C"/>
                    </a:solidFill>
                  </a:tcPr>
                </a:tc>
                <a:tc>
                  <a:txBody>
                    <a:bodyPr/>
                    <a:lstStyle/>
                    <a:p>
                      <a:pPr algn="ctr" rtl="0" fontAlgn="ctr"/>
                      <a:r>
                        <a:rPr lang="en-US" sz="700" b="1" i="0" u="none" strike="noStrike" dirty="0">
                          <a:solidFill>
                            <a:srgbClr val="FFFFFF"/>
                          </a:solidFill>
                          <a:effectLst/>
                          <a:latin typeface="Calibri" panose="020F0502020204030204" pitchFamily="34" charset="0"/>
                        </a:rPr>
                        <a:t>Week 3</a:t>
                      </a:r>
                    </a:p>
                  </a:txBody>
                  <a:tcPr marL="28285"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B587C"/>
                    </a:solidFill>
                  </a:tcPr>
                </a:tc>
                <a:tc>
                  <a:txBody>
                    <a:bodyPr/>
                    <a:lstStyle/>
                    <a:p>
                      <a:pPr algn="ctr" rtl="0" fontAlgn="ctr"/>
                      <a:r>
                        <a:rPr lang="en-US" sz="700" b="1" i="0" u="none" strike="noStrike" dirty="0">
                          <a:solidFill>
                            <a:srgbClr val="FFFFFF"/>
                          </a:solidFill>
                          <a:effectLst/>
                          <a:latin typeface="Calibri" panose="020F0502020204030204" pitchFamily="34" charset="0"/>
                        </a:rPr>
                        <a:t>Week 4</a:t>
                      </a:r>
                    </a:p>
                  </a:txBody>
                  <a:tcPr marL="28285"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B587C"/>
                    </a:solidFill>
                  </a:tcPr>
                </a:tc>
                <a:tc>
                  <a:txBody>
                    <a:bodyPr/>
                    <a:lstStyle/>
                    <a:p>
                      <a:pPr algn="ctr" rtl="0" fontAlgn="ctr"/>
                      <a:r>
                        <a:rPr lang="en-US" sz="700" b="1" i="0" u="none" strike="noStrike" dirty="0">
                          <a:solidFill>
                            <a:srgbClr val="FFFFFF"/>
                          </a:solidFill>
                          <a:effectLst/>
                          <a:latin typeface="Calibri" panose="020F0502020204030204" pitchFamily="34" charset="0"/>
                        </a:rPr>
                        <a:t>Week 5</a:t>
                      </a:r>
                    </a:p>
                  </a:txBody>
                  <a:tcPr marL="28285"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B587C"/>
                    </a:solidFill>
                  </a:tcPr>
                </a:tc>
                <a:tc>
                  <a:txBody>
                    <a:bodyPr/>
                    <a:lstStyle/>
                    <a:p>
                      <a:pPr algn="ctr" rtl="0" fontAlgn="ctr"/>
                      <a:r>
                        <a:rPr lang="en-US" sz="700" b="1" i="0" u="none" strike="noStrike" dirty="0">
                          <a:solidFill>
                            <a:srgbClr val="FFFFFF"/>
                          </a:solidFill>
                          <a:effectLst/>
                          <a:latin typeface="Calibri" panose="020F0502020204030204" pitchFamily="34" charset="0"/>
                        </a:rPr>
                        <a:t>Week 6</a:t>
                      </a:r>
                    </a:p>
                  </a:txBody>
                  <a:tcPr marL="28285"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B587C"/>
                    </a:solidFill>
                  </a:tcPr>
                </a:tc>
                <a:tc>
                  <a:txBody>
                    <a:bodyPr/>
                    <a:lstStyle/>
                    <a:p>
                      <a:pPr algn="ctr" rtl="0" fontAlgn="ctr"/>
                      <a:r>
                        <a:rPr lang="en-US" sz="700" b="1" i="0" u="none" strike="noStrike" dirty="0">
                          <a:solidFill>
                            <a:srgbClr val="FFFFFF"/>
                          </a:solidFill>
                          <a:effectLst/>
                          <a:latin typeface="Calibri" panose="020F0502020204030204" pitchFamily="34" charset="0"/>
                        </a:rPr>
                        <a:t>Week 7</a:t>
                      </a:r>
                    </a:p>
                  </a:txBody>
                  <a:tcPr marL="28285"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B587C"/>
                    </a:solidFill>
                  </a:tcPr>
                </a:tc>
                <a:tc>
                  <a:txBody>
                    <a:bodyPr/>
                    <a:lstStyle/>
                    <a:p>
                      <a:pPr algn="ctr" rtl="0" fontAlgn="ctr"/>
                      <a:r>
                        <a:rPr lang="en-US" sz="700" b="1" i="0" u="none" strike="noStrike" dirty="0">
                          <a:solidFill>
                            <a:srgbClr val="FFFFFF"/>
                          </a:solidFill>
                          <a:effectLst/>
                          <a:latin typeface="Calibri" panose="020F0502020204030204" pitchFamily="34" charset="0"/>
                        </a:rPr>
                        <a:t>Week 8</a:t>
                      </a:r>
                    </a:p>
                  </a:txBody>
                  <a:tcPr marL="28285"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B587C"/>
                    </a:solidFill>
                  </a:tcPr>
                </a:tc>
                <a:tc>
                  <a:txBody>
                    <a:bodyPr/>
                    <a:lstStyle/>
                    <a:p>
                      <a:pPr algn="ctr" rtl="0" fontAlgn="ctr"/>
                      <a:r>
                        <a:rPr lang="en-US" sz="700" b="1" i="0" u="none" strike="noStrike" dirty="0">
                          <a:solidFill>
                            <a:srgbClr val="FFFFFF"/>
                          </a:solidFill>
                          <a:effectLst/>
                          <a:latin typeface="Calibri" panose="020F0502020204030204" pitchFamily="34" charset="0"/>
                        </a:rPr>
                        <a:t>Week 9</a:t>
                      </a:r>
                    </a:p>
                  </a:txBody>
                  <a:tcPr marL="28285"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B587C"/>
                    </a:solidFill>
                  </a:tcPr>
                </a:tc>
                <a:tc>
                  <a:txBody>
                    <a:bodyPr/>
                    <a:lstStyle/>
                    <a:p>
                      <a:pPr algn="ctr" rtl="0" fontAlgn="ctr"/>
                      <a:r>
                        <a:rPr lang="en-US" sz="700" b="1" i="0" u="none" strike="noStrike" dirty="0">
                          <a:solidFill>
                            <a:srgbClr val="FFFFFF"/>
                          </a:solidFill>
                          <a:effectLst/>
                          <a:latin typeface="Calibri" panose="020F0502020204030204" pitchFamily="34" charset="0"/>
                        </a:rPr>
                        <a:t>Week 10</a:t>
                      </a:r>
                    </a:p>
                  </a:txBody>
                  <a:tcPr marL="28285"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B587C"/>
                    </a:solidFill>
                  </a:tcPr>
                </a:tc>
                <a:tc>
                  <a:txBody>
                    <a:bodyPr/>
                    <a:lstStyle/>
                    <a:p>
                      <a:pPr algn="ctr" rtl="0" fontAlgn="ctr"/>
                      <a:r>
                        <a:rPr lang="en-US" sz="700" b="1" i="0" u="none" strike="noStrike" dirty="0">
                          <a:solidFill>
                            <a:srgbClr val="FFFFFF"/>
                          </a:solidFill>
                          <a:effectLst/>
                          <a:latin typeface="Calibri" panose="020F0502020204030204" pitchFamily="34" charset="0"/>
                        </a:rPr>
                        <a:t>Week 11</a:t>
                      </a:r>
                    </a:p>
                  </a:txBody>
                  <a:tcPr marL="28285"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B587C"/>
                    </a:solidFill>
                  </a:tcPr>
                </a:tc>
                <a:tc>
                  <a:txBody>
                    <a:bodyPr/>
                    <a:lstStyle/>
                    <a:p>
                      <a:pPr algn="ctr" rtl="0" fontAlgn="ctr"/>
                      <a:r>
                        <a:rPr lang="en-US" sz="700" b="1" i="0" u="none" strike="noStrike" dirty="0">
                          <a:solidFill>
                            <a:srgbClr val="FFFFFF"/>
                          </a:solidFill>
                          <a:effectLst/>
                          <a:latin typeface="Calibri" panose="020F0502020204030204" pitchFamily="34" charset="0"/>
                        </a:rPr>
                        <a:t>Week 12</a:t>
                      </a:r>
                    </a:p>
                  </a:txBody>
                  <a:tcPr marL="28285"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B587C"/>
                    </a:solidFill>
                  </a:tcPr>
                </a:tc>
                <a:tc>
                  <a:txBody>
                    <a:bodyPr/>
                    <a:lstStyle/>
                    <a:p>
                      <a:pPr algn="ctr" rtl="0" fontAlgn="ctr"/>
                      <a:r>
                        <a:rPr lang="en-US" sz="700" b="1" i="0" u="none" strike="noStrike" dirty="0">
                          <a:solidFill>
                            <a:srgbClr val="FFFFFF"/>
                          </a:solidFill>
                          <a:effectLst/>
                          <a:latin typeface="Calibri" panose="020F0502020204030204" pitchFamily="34" charset="0"/>
                        </a:rPr>
                        <a:t>Week 13</a:t>
                      </a:r>
                    </a:p>
                  </a:txBody>
                  <a:tcPr marL="28285"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B587C"/>
                    </a:solidFill>
                  </a:tcPr>
                </a:tc>
                <a:tc>
                  <a:txBody>
                    <a:bodyPr/>
                    <a:lstStyle/>
                    <a:p>
                      <a:pPr algn="ctr" rtl="0" fontAlgn="ctr"/>
                      <a:r>
                        <a:rPr lang="en-US" sz="700" b="1" i="0" u="none" strike="noStrike" dirty="0">
                          <a:solidFill>
                            <a:srgbClr val="FFFFFF"/>
                          </a:solidFill>
                          <a:effectLst/>
                          <a:latin typeface="Calibri" panose="020F0502020204030204" pitchFamily="34" charset="0"/>
                        </a:rPr>
                        <a:t>Week 14</a:t>
                      </a:r>
                    </a:p>
                  </a:txBody>
                  <a:tcPr marL="28285"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B587C"/>
                    </a:solidFill>
                  </a:tcPr>
                </a:tc>
                <a:extLst>
                  <a:ext uri="{0D108BD9-81ED-4DB2-BD59-A6C34878D82A}">
                    <a16:rowId xmlns:a16="http://schemas.microsoft.com/office/drawing/2014/main" xmlns="" val="2631021193"/>
                  </a:ext>
                </a:extLst>
              </a:tr>
              <a:tr h="201906">
                <a:tc>
                  <a:txBody>
                    <a:bodyPr/>
                    <a:lstStyle/>
                    <a:p>
                      <a:pPr algn="l" fontAlgn="ctr"/>
                      <a:r>
                        <a:rPr lang="en-US" sz="900" b="0" i="0" u="none" strike="noStrike" dirty="0">
                          <a:solidFill>
                            <a:schemeClr val="accent5">
                              <a:lumMod val="75000"/>
                            </a:schemeClr>
                          </a:solidFill>
                          <a:effectLst/>
                          <a:latin typeface="Calibri" panose="020F0502020204030204" pitchFamily="34" charset="0"/>
                        </a:rPr>
                        <a:t>Access set up for onsite and offshore to Azure system and services</a:t>
                      </a:r>
                    </a:p>
                  </a:txBody>
                  <a:tcPr marL="28285"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808080"/>
                      </a:solidFill>
                      <a:prstDash val="dot"/>
                      <a:round/>
                      <a:headEnd type="none" w="med" len="med"/>
                      <a:tailEnd type="none" w="med" len="med"/>
                    </a:lnB>
                  </a:tcPr>
                </a:tc>
                <a:tc rowSpan="3">
                  <a:txBody>
                    <a:bodyPr/>
                    <a:lstStyle/>
                    <a:p>
                      <a:pPr algn="ctr" fontAlgn="ctr"/>
                      <a:r>
                        <a:rPr lang="en-US" sz="700" b="0" i="0" u="none" strike="noStrike" dirty="0">
                          <a:solidFill>
                            <a:srgbClr val="37464D"/>
                          </a:solidFill>
                          <a:effectLst/>
                          <a:latin typeface="Arial" panose="020B0604020202020204" pitchFamily="34" charset="0"/>
                        </a:rPr>
                        <a:t> </a:t>
                      </a:r>
                    </a:p>
                  </a:txBody>
                  <a:tcPr marL="28285"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75000"/>
                      </a:schemeClr>
                    </a:solidFill>
                  </a:tcPr>
                </a:tc>
                <a:tc rowSpan="2">
                  <a:txBody>
                    <a:bodyPr/>
                    <a:lstStyle/>
                    <a:p>
                      <a:pPr algn="ctr" fontAlgn="ctr"/>
                      <a:endParaRPr lang="en-US" sz="700" b="0" i="0" u="none" strike="noStrike" dirty="0">
                        <a:solidFill>
                          <a:srgbClr val="37464D"/>
                        </a:solidFill>
                        <a:effectLst/>
                        <a:latin typeface="Arial" panose="020B0604020202020204" pitchFamily="34" charset="0"/>
                      </a:endParaRPr>
                    </a:p>
                  </a:txBody>
                  <a:tcPr marL="28285"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75000"/>
                      </a:schemeClr>
                    </a:solidFill>
                  </a:tcPr>
                </a:tc>
                <a:tc rowSpan="7" gridSpan="2">
                  <a:txBody>
                    <a:bodyPr/>
                    <a:lstStyle/>
                    <a:p>
                      <a:pPr algn="ctr" fontAlgn="ctr"/>
                      <a:r>
                        <a:rPr lang="en-US" sz="700" b="0" i="0" u="none" strike="noStrike" dirty="0">
                          <a:solidFill>
                            <a:srgbClr val="37464D"/>
                          </a:solidFill>
                          <a:effectLst/>
                          <a:latin typeface="Arial" panose="020B0604020202020204" pitchFamily="34" charset="0"/>
                        </a:rPr>
                        <a:t> </a:t>
                      </a:r>
                    </a:p>
                  </a:txBody>
                  <a:tcPr marL="28285" marR="0" marT="0" marB="0" anchor="ctr">
                    <a:lnL w="12700" cap="flat" cmpd="sng" algn="ctr">
                      <a:solidFill>
                        <a:schemeClr val="tx1"/>
                      </a:solidFill>
                      <a:prstDash val="solid"/>
                      <a:round/>
                      <a:headEnd type="none" w="med" len="med"/>
                      <a:tailEnd type="none" w="med" len="med"/>
                    </a:lnL>
                    <a:lnR w="6350" cap="flat" cmpd="sng" algn="ctr">
                      <a:noFill/>
                      <a:prstDash val="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7" hMerge="1">
                  <a:txBody>
                    <a:bodyPr/>
                    <a:lstStyle/>
                    <a:p>
                      <a:endParaRPr lang="en-US"/>
                    </a:p>
                  </a:txBody>
                  <a:tcPr/>
                </a:tc>
                <a:tc rowSpan="7" gridSpan="2">
                  <a:txBody>
                    <a:bodyPr/>
                    <a:lstStyle/>
                    <a:p>
                      <a:pPr algn="ctr" fontAlgn="ctr"/>
                      <a:r>
                        <a:rPr lang="en-US" sz="700" b="0" i="0" u="none" strike="noStrike" dirty="0">
                          <a:solidFill>
                            <a:srgbClr val="37464D"/>
                          </a:solidFill>
                          <a:effectLst/>
                          <a:latin typeface="Arial" panose="020B0604020202020204" pitchFamily="34" charset="0"/>
                        </a:rPr>
                        <a:t> </a:t>
                      </a:r>
                    </a:p>
                  </a:txBody>
                  <a:tcPr marL="28285" marR="0" marT="0" marB="0" anchor="ctr">
                    <a:lnL w="6350" cap="flat" cmpd="sng" algn="ctr">
                      <a:noFill/>
                      <a:prstDash val="dot"/>
                      <a:round/>
                      <a:headEnd type="none" w="med" len="med"/>
                      <a:tailEnd type="none" w="med" len="med"/>
                    </a:lnL>
                    <a:lnR w="6350" cap="flat" cmpd="sng" algn="ctr">
                      <a:noFill/>
                      <a:prstDash val="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7" hMerge="1">
                  <a:txBody>
                    <a:bodyPr/>
                    <a:lstStyle/>
                    <a:p>
                      <a:endParaRPr lang="en-US"/>
                    </a:p>
                  </a:txBody>
                  <a:tcPr/>
                </a:tc>
                <a:tc rowSpan="7" gridSpan="2">
                  <a:txBody>
                    <a:bodyPr/>
                    <a:lstStyle/>
                    <a:p>
                      <a:pPr algn="ctr" fontAlgn="ctr"/>
                      <a:r>
                        <a:rPr lang="en-US" sz="700" b="0" i="0" u="none" strike="noStrike" dirty="0">
                          <a:solidFill>
                            <a:srgbClr val="37464D"/>
                          </a:solidFill>
                          <a:effectLst/>
                          <a:latin typeface="Arial" panose="020B0604020202020204" pitchFamily="34" charset="0"/>
                        </a:rPr>
                        <a:t> </a:t>
                      </a:r>
                    </a:p>
                  </a:txBody>
                  <a:tcPr marL="28285" marR="0" marT="0" marB="0" anchor="ctr">
                    <a:lnL w="6350" cap="flat" cmpd="sng" algn="ctr">
                      <a:noFill/>
                      <a:prstDash val="dot"/>
                      <a:round/>
                      <a:headEnd type="none" w="med" len="med"/>
                      <a:tailEnd type="none" w="med" len="med"/>
                    </a:lnL>
                    <a:lnR w="6350" cap="flat" cmpd="sng" algn="ctr">
                      <a:noFill/>
                      <a:prstDash val="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7" hMerge="1">
                  <a:txBody>
                    <a:bodyPr/>
                    <a:lstStyle/>
                    <a:p>
                      <a:endParaRPr lang="en-US"/>
                    </a:p>
                  </a:txBody>
                  <a:tcPr/>
                </a:tc>
                <a:tc rowSpan="7" gridSpan="2">
                  <a:txBody>
                    <a:bodyPr/>
                    <a:lstStyle/>
                    <a:p>
                      <a:pPr algn="ctr" fontAlgn="ctr"/>
                      <a:r>
                        <a:rPr lang="en-US" sz="700" b="0" i="0" u="none" strike="noStrike" dirty="0">
                          <a:solidFill>
                            <a:srgbClr val="37464D"/>
                          </a:solidFill>
                          <a:effectLst/>
                          <a:latin typeface="Arial" panose="020B0604020202020204" pitchFamily="34" charset="0"/>
                        </a:rPr>
                        <a:t> </a:t>
                      </a:r>
                    </a:p>
                  </a:txBody>
                  <a:tcPr marL="28285" marR="0" marT="0" marB="0" anchor="ctr">
                    <a:lnL w="6350" cap="flat" cmpd="sng" algn="ctr">
                      <a:noFill/>
                      <a:prstDash val="dot"/>
                      <a:round/>
                      <a:headEnd type="none" w="med" len="med"/>
                      <a:tailEnd type="none" w="med" len="med"/>
                    </a:lnL>
                    <a:lnR w="6350" cap="flat" cmpd="sng" algn="ctr">
                      <a:noFill/>
                      <a:prstDash val="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7" hMerge="1">
                  <a:txBody>
                    <a:bodyPr/>
                    <a:lstStyle/>
                    <a:p>
                      <a:endParaRPr lang="en-US"/>
                    </a:p>
                  </a:txBody>
                  <a:tcPr/>
                </a:tc>
                <a:tc rowSpan="7" gridSpan="2">
                  <a:txBody>
                    <a:bodyPr/>
                    <a:lstStyle/>
                    <a:p>
                      <a:pPr algn="ctr" fontAlgn="ctr"/>
                      <a:r>
                        <a:rPr lang="en-US" sz="700" b="0" i="0" u="none" strike="noStrike" dirty="0">
                          <a:solidFill>
                            <a:srgbClr val="37464D"/>
                          </a:solidFill>
                          <a:effectLst/>
                          <a:latin typeface="Arial" panose="020B0604020202020204" pitchFamily="34" charset="0"/>
                        </a:rPr>
                        <a:t> </a:t>
                      </a:r>
                    </a:p>
                  </a:txBody>
                  <a:tcPr marL="28285" marR="0" marT="0" marB="0" anchor="ctr">
                    <a:lnL w="6350" cap="flat" cmpd="sng" algn="ctr">
                      <a:noFill/>
                      <a:prstDash val="dot"/>
                      <a:round/>
                      <a:headEnd type="none" w="med" len="med"/>
                      <a:tailEnd type="none" w="med" len="med"/>
                    </a:lnL>
                    <a:lnR w="6350" cap="flat" cmpd="sng" algn="ctr">
                      <a:noFill/>
                      <a:prstDash val="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7" hMerge="1">
                  <a:txBody>
                    <a:bodyPr/>
                    <a:lstStyle/>
                    <a:p>
                      <a:endParaRPr lang="en-US"/>
                    </a:p>
                  </a:txBody>
                  <a:tcPr/>
                </a:tc>
                <a:tc rowSpan="7" gridSpan="2">
                  <a:txBody>
                    <a:bodyPr/>
                    <a:lstStyle/>
                    <a:p>
                      <a:pPr algn="ctr" fontAlgn="ctr"/>
                      <a:r>
                        <a:rPr lang="en-US" sz="700" b="0" i="0" u="none" strike="noStrike" dirty="0">
                          <a:solidFill>
                            <a:srgbClr val="37464D"/>
                          </a:solidFill>
                          <a:effectLst/>
                          <a:latin typeface="Arial" panose="020B0604020202020204" pitchFamily="34" charset="0"/>
                        </a:rPr>
                        <a:t> </a:t>
                      </a:r>
                    </a:p>
                  </a:txBody>
                  <a:tcPr marL="28285" marR="0" marT="0" marB="0" anchor="ctr">
                    <a:lnL w="6350" cap="flat" cmpd="sng" algn="ctr">
                      <a:noFill/>
                      <a:prstDash val="dot"/>
                      <a:round/>
                      <a:headEnd type="none" w="med" len="med"/>
                      <a:tailEnd type="none" w="med" len="med"/>
                    </a:lnL>
                    <a:lnR w="6350" cap="flat" cmpd="sng" algn="ctr">
                      <a:noFill/>
                      <a:prstDash val="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7" hMerge="1">
                  <a:txBody>
                    <a:bodyPr/>
                    <a:lstStyle/>
                    <a:p>
                      <a:endParaRPr lang="en-US"/>
                    </a:p>
                  </a:txBody>
                  <a:tcPr/>
                </a:tc>
                <a:extLst>
                  <a:ext uri="{0D108BD9-81ED-4DB2-BD59-A6C34878D82A}">
                    <a16:rowId xmlns:a16="http://schemas.microsoft.com/office/drawing/2014/main" xmlns="" val="2510278515"/>
                  </a:ext>
                </a:extLst>
              </a:tr>
              <a:tr h="0">
                <a:tc rowSpan="3">
                  <a:txBody>
                    <a:bodyPr/>
                    <a:lstStyle/>
                    <a:p>
                      <a:pPr algn="l" fontAlgn="ctr"/>
                      <a:r>
                        <a:rPr lang="en-US" sz="900" b="0" i="0" u="none" strike="noStrike" dirty="0">
                          <a:solidFill>
                            <a:schemeClr val="accent5">
                              <a:lumMod val="75000"/>
                            </a:schemeClr>
                          </a:solidFill>
                          <a:effectLst/>
                          <a:latin typeface="Calibri" panose="020F0502020204030204" pitchFamily="34" charset="0"/>
                        </a:rPr>
                        <a:t>Reporting requirements  and required data model , Access control lists</a:t>
                      </a:r>
                    </a:p>
                  </a:txBody>
                  <a:tcPr marL="28285"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808080"/>
                      </a:solidFill>
                      <a:prstDash val="dot"/>
                      <a:round/>
                      <a:headEnd type="none" w="med" len="med"/>
                      <a:tailEnd type="none" w="med" len="med"/>
                    </a:lnT>
                    <a:lnB w="6350" cap="flat" cmpd="sng" algn="ctr">
                      <a:solidFill>
                        <a:srgbClr val="808080"/>
                      </a:solidFill>
                      <a:prstDash val="dot"/>
                      <a:round/>
                      <a:headEnd type="none" w="med" len="med"/>
                      <a:tailEnd type="none" w="med" len="med"/>
                    </a:lnB>
                  </a:tcPr>
                </a:tc>
                <a:tc vMerge="1">
                  <a:txBody>
                    <a:bodyPr/>
                    <a:lstStyle/>
                    <a:p>
                      <a:endParaRPr lang="en-US"/>
                    </a:p>
                  </a:txBody>
                  <a:tcPr/>
                </a:tc>
                <a:tc vMerge="1">
                  <a:txBody>
                    <a:bodyPr/>
                    <a:lstStyle/>
                    <a:p>
                      <a:endParaRPr lang="en-US"/>
                    </a:p>
                  </a:txBody>
                  <a:tcPr/>
                </a:tc>
                <a:tc gridSpan="2" vMerge="1">
                  <a:txBody>
                    <a:bodyPr/>
                    <a:lstStyle/>
                    <a:p>
                      <a:endParaRPr lang="en-US"/>
                    </a:p>
                  </a:txBody>
                  <a:tcPr/>
                </a:tc>
                <a:tc hMerge="1" vMerge="1">
                  <a:txBody>
                    <a:bodyPr/>
                    <a:lstStyle/>
                    <a:p>
                      <a:endParaRPr lang="en-US"/>
                    </a:p>
                  </a:txBody>
                  <a:tcPr/>
                </a:tc>
                <a:tc gridSpan="2" vMerge="1">
                  <a:txBody>
                    <a:bodyPr/>
                    <a:lstStyle/>
                    <a:p>
                      <a:endParaRPr lang="en-US"/>
                    </a:p>
                  </a:txBody>
                  <a:tcPr/>
                </a:tc>
                <a:tc hMerge="1" vMerge="1">
                  <a:txBody>
                    <a:bodyPr/>
                    <a:lstStyle/>
                    <a:p>
                      <a:endParaRPr lang="en-US"/>
                    </a:p>
                  </a:txBody>
                  <a:tcPr/>
                </a:tc>
                <a:tc gridSpan="2" vMerge="1">
                  <a:txBody>
                    <a:bodyPr/>
                    <a:lstStyle/>
                    <a:p>
                      <a:endParaRPr lang="en-US"/>
                    </a:p>
                  </a:txBody>
                  <a:tcPr/>
                </a:tc>
                <a:tc hMerge="1" vMerge="1">
                  <a:txBody>
                    <a:bodyPr/>
                    <a:lstStyle/>
                    <a:p>
                      <a:endParaRPr lang="en-US"/>
                    </a:p>
                  </a:txBody>
                  <a:tcPr/>
                </a:tc>
                <a:tc gridSpan="2" vMerge="1">
                  <a:txBody>
                    <a:bodyPr/>
                    <a:lstStyle/>
                    <a:p>
                      <a:endParaRPr lang="en-US"/>
                    </a:p>
                  </a:txBody>
                  <a:tcPr/>
                </a:tc>
                <a:tc hMerge="1" vMerge="1">
                  <a:txBody>
                    <a:bodyPr/>
                    <a:lstStyle/>
                    <a:p>
                      <a:endParaRPr lang="en-US"/>
                    </a:p>
                  </a:txBody>
                  <a:tcPr/>
                </a:tc>
                <a:tc gridSpan="2" vMerge="1">
                  <a:txBody>
                    <a:bodyPr/>
                    <a:lstStyle/>
                    <a:p>
                      <a:endParaRPr lang="en-US"/>
                    </a:p>
                  </a:txBody>
                  <a:tcPr/>
                </a:tc>
                <a:tc hMerge="1" vMerge="1">
                  <a:txBody>
                    <a:bodyPr/>
                    <a:lstStyle/>
                    <a:p>
                      <a:endParaRPr lang="en-US"/>
                    </a:p>
                  </a:txBody>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xmlns="" val="1367559973"/>
                  </a:ext>
                </a:extLst>
              </a:tr>
              <a:tr h="0">
                <a:tc vMerge="1">
                  <a:txBody>
                    <a:bodyPr/>
                    <a:lstStyle/>
                    <a:p>
                      <a:endParaRPr lang="en-US"/>
                    </a:p>
                  </a:txBody>
                  <a:tcPr/>
                </a:tc>
                <a:tc vMerge="1">
                  <a:txBody>
                    <a:bodyPr/>
                    <a:lstStyle/>
                    <a:p>
                      <a:endParaRPr lang="en-US"/>
                    </a:p>
                  </a:txBody>
                  <a:tcPr/>
                </a:tc>
                <a:tc rowSpan="3">
                  <a:txBody>
                    <a:bodyPr/>
                    <a:lstStyle/>
                    <a:p>
                      <a:pPr algn="ctr" fontAlgn="ctr"/>
                      <a:endParaRPr lang="en-US" sz="700" b="0" i="0" u="none" strike="noStrike" dirty="0">
                        <a:solidFill>
                          <a:srgbClr val="37464D"/>
                        </a:solidFill>
                        <a:effectLst/>
                        <a:latin typeface="Arial" panose="020B0604020202020204" pitchFamily="34" charset="0"/>
                      </a:endParaRPr>
                    </a:p>
                  </a:txBody>
                  <a:tcPr marL="28285"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75000"/>
                      </a:schemeClr>
                    </a:solidFill>
                  </a:tcPr>
                </a:tc>
                <a:tc gridSpan="2" vMerge="1">
                  <a:txBody>
                    <a:bodyPr/>
                    <a:lstStyle/>
                    <a:p>
                      <a:endParaRPr lang="en-US"/>
                    </a:p>
                  </a:txBody>
                  <a:tcPr/>
                </a:tc>
                <a:tc hMerge="1" vMerge="1">
                  <a:txBody>
                    <a:bodyPr/>
                    <a:lstStyle/>
                    <a:p>
                      <a:endParaRPr lang="en-US"/>
                    </a:p>
                  </a:txBody>
                  <a:tcPr/>
                </a:tc>
                <a:tc gridSpan="2" vMerge="1">
                  <a:txBody>
                    <a:bodyPr/>
                    <a:lstStyle/>
                    <a:p>
                      <a:endParaRPr lang="en-US"/>
                    </a:p>
                  </a:txBody>
                  <a:tcPr/>
                </a:tc>
                <a:tc hMerge="1" vMerge="1">
                  <a:txBody>
                    <a:bodyPr/>
                    <a:lstStyle/>
                    <a:p>
                      <a:endParaRPr lang="en-US"/>
                    </a:p>
                  </a:txBody>
                  <a:tcPr/>
                </a:tc>
                <a:tc gridSpan="2" vMerge="1">
                  <a:txBody>
                    <a:bodyPr/>
                    <a:lstStyle/>
                    <a:p>
                      <a:endParaRPr lang="en-US"/>
                    </a:p>
                  </a:txBody>
                  <a:tcPr/>
                </a:tc>
                <a:tc hMerge="1" vMerge="1">
                  <a:txBody>
                    <a:bodyPr/>
                    <a:lstStyle/>
                    <a:p>
                      <a:endParaRPr lang="en-US"/>
                    </a:p>
                  </a:txBody>
                  <a:tcPr/>
                </a:tc>
                <a:tc gridSpan="2" vMerge="1">
                  <a:txBody>
                    <a:bodyPr/>
                    <a:lstStyle/>
                    <a:p>
                      <a:endParaRPr lang="en-US"/>
                    </a:p>
                  </a:txBody>
                  <a:tcPr/>
                </a:tc>
                <a:tc hMerge="1" vMerge="1">
                  <a:txBody>
                    <a:bodyPr/>
                    <a:lstStyle/>
                    <a:p>
                      <a:endParaRPr lang="en-US"/>
                    </a:p>
                  </a:txBody>
                  <a:tcPr/>
                </a:tc>
                <a:tc gridSpan="2" vMerge="1">
                  <a:txBody>
                    <a:bodyPr/>
                    <a:lstStyle/>
                    <a:p>
                      <a:endParaRPr lang="en-US"/>
                    </a:p>
                  </a:txBody>
                  <a:tcPr/>
                </a:tc>
                <a:tc hMerge="1" vMerge="1">
                  <a:txBody>
                    <a:bodyPr/>
                    <a:lstStyle/>
                    <a:p>
                      <a:endParaRPr lang="en-US"/>
                    </a:p>
                  </a:txBody>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xmlns="" val="1082049366"/>
                  </a:ext>
                </a:extLst>
              </a:tr>
              <a:tr h="186650">
                <a:tc vMerge="1">
                  <a:txBody>
                    <a:bodyPr/>
                    <a:lstStyle/>
                    <a:p>
                      <a:endParaRPr lang="en-US"/>
                    </a:p>
                  </a:txBody>
                  <a:tcPr/>
                </a:tc>
                <a:tc rowSpan="3">
                  <a:txBody>
                    <a:bodyPr/>
                    <a:lstStyle/>
                    <a:p>
                      <a:pPr algn="ctr" fontAlgn="ctr"/>
                      <a:endParaRPr lang="en-US" sz="700" b="0" i="0" u="none" strike="noStrike" dirty="0">
                        <a:solidFill>
                          <a:srgbClr val="37464D"/>
                        </a:solidFill>
                        <a:effectLst/>
                        <a:latin typeface="Arial" panose="020B0604020202020204" pitchFamily="34" charset="0"/>
                      </a:endParaRPr>
                    </a:p>
                  </a:txBody>
                  <a:tcPr marL="28285"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75000"/>
                      </a:schemeClr>
                    </a:solidFill>
                  </a:tcPr>
                </a:tc>
                <a:tc vMerge="1">
                  <a:txBody>
                    <a:bodyPr/>
                    <a:lstStyle/>
                    <a:p>
                      <a:endParaRPr lang="en-US"/>
                    </a:p>
                  </a:txBody>
                  <a:tcPr/>
                </a:tc>
                <a:tc gridSpan="2" vMerge="1">
                  <a:txBody>
                    <a:bodyPr/>
                    <a:lstStyle/>
                    <a:p>
                      <a:endParaRPr lang="en-US"/>
                    </a:p>
                  </a:txBody>
                  <a:tcPr/>
                </a:tc>
                <a:tc hMerge="1" vMerge="1">
                  <a:txBody>
                    <a:bodyPr/>
                    <a:lstStyle/>
                    <a:p>
                      <a:endParaRPr lang="en-US"/>
                    </a:p>
                  </a:txBody>
                  <a:tcPr/>
                </a:tc>
                <a:tc gridSpan="2" vMerge="1">
                  <a:txBody>
                    <a:bodyPr/>
                    <a:lstStyle/>
                    <a:p>
                      <a:endParaRPr lang="en-US"/>
                    </a:p>
                  </a:txBody>
                  <a:tcPr/>
                </a:tc>
                <a:tc hMerge="1" vMerge="1">
                  <a:txBody>
                    <a:bodyPr/>
                    <a:lstStyle/>
                    <a:p>
                      <a:endParaRPr lang="en-US"/>
                    </a:p>
                  </a:txBody>
                  <a:tcPr/>
                </a:tc>
                <a:tc gridSpan="2" vMerge="1">
                  <a:txBody>
                    <a:bodyPr/>
                    <a:lstStyle/>
                    <a:p>
                      <a:endParaRPr lang="en-US"/>
                    </a:p>
                  </a:txBody>
                  <a:tcPr/>
                </a:tc>
                <a:tc hMerge="1" vMerge="1">
                  <a:txBody>
                    <a:bodyPr/>
                    <a:lstStyle/>
                    <a:p>
                      <a:endParaRPr lang="en-US"/>
                    </a:p>
                  </a:txBody>
                  <a:tcPr/>
                </a:tc>
                <a:tc gridSpan="2" vMerge="1">
                  <a:txBody>
                    <a:bodyPr/>
                    <a:lstStyle/>
                    <a:p>
                      <a:endParaRPr lang="en-US"/>
                    </a:p>
                  </a:txBody>
                  <a:tcPr/>
                </a:tc>
                <a:tc hMerge="1" vMerge="1">
                  <a:txBody>
                    <a:bodyPr/>
                    <a:lstStyle/>
                    <a:p>
                      <a:endParaRPr lang="en-US"/>
                    </a:p>
                  </a:txBody>
                  <a:tcPr/>
                </a:tc>
                <a:tc gridSpan="2" vMerge="1">
                  <a:txBody>
                    <a:bodyPr/>
                    <a:lstStyle/>
                    <a:p>
                      <a:endParaRPr lang="en-US"/>
                    </a:p>
                  </a:txBody>
                  <a:tcPr/>
                </a:tc>
                <a:tc hMerge="1" vMerge="1">
                  <a:txBody>
                    <a:bodyPr/>
                    <a:lstStyle/>
                    <a:p>
                      <a:endParaRPr lang="en-US"/>
                    </a:p>
                  </a:txBody>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xmlns="" val="2670872623"/>
                  </a:ext>
                </a:extLst>
              </a:tr>
              <a:tr h="27130">
                <a:tc rowSpan="3">
                  <a:txBody>
                    <a:bodyPr/>
                    <a:lstStyle/>
                    <a:p>
                      <a:pPr algn="l" fontAlgn="ctr"/>
                      <a:r>
                        <a:rPr lang="en-US" sz="900" b="0" i="0" u="none" strike="noStrike" dirty="0">
                          <a:solidFill>
                            <a:schemeClr val="accent5">
                              <a:lumMod val="75000"/>
                            </a:schemeClr>
                          </a:solidFill>
                          <a:effectLst/>
                          <a:latin typeface="Calibri" panose="020F0502020204030204" pitchFamily="34" charset="0"/>
                        </a:rPr>
                        <a:t>Identify data sources , limitations and  optimizations for internal review</a:t>
                      </a:r>
                    </a:p>
                  </a:txBody>
                  <a:tcPr marL="28285"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808080"/>
                      </a:solidFill>
                      <a:prstDash val="dot"/>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n-US"/>
                    </a:p>
                  </a:txBody>
                  <a:tcPr>
                    <a:lnL w="6350" cap="flat" cmpd="sng" algn="ctr">
                      <a:solidFill>
                        <a:srgbClr val="808080"/>
                      </a:solidFill>
                      <a:prstDash val="dot"/>
                      <a:round/>
                      <a:headEnd type="none" w="med" len="med"/>
                      <a:tailEnd type="none" w="med" len="med"/>
                    </a:lnL>
                    <a:lnT w="6350" cap="flat" cmpd="sng" algn="ctr">
                      <a:solidFill>
                        <a:srgbClr val="808080"/>
                      </a:solidFill>
                      <a:prstDash val="dot"/>
                      <a:round/>
                      <a:headEnd type="none" w="med" len="med"/>
                      <a:tailEnd type="none" w="med" len="med"/>
                    </a:lnT>
                  </a:tcPr>
                </a:tc>
                <a:tc vMerge="1">
                  <a:txBody>
                    <a:bodyPr/>
                    <a:lstStyle/>
                    <a:p>
                      <a:endParaRPr lang="en-US"/>
                    </a:p>
                  </a:txBody>
                  <a:tcPr/>
                </a:tc>
                <a:tc gridSpan="2" vMerge="1">
                  <a:txBody>
                    <a:bodyPr/>
                    <a:lstStyle/>
                    <a:p>
                      <a:endParaRPr lang="en-US"/>
                    </a:p>
                  </a:txBody>
                  <a:tcPr>
                    <a:lnT w="6350" cap="flat" cmpd="sng" algn="ctr">
                      <a:solidFill>
                        <a:srgbClr val="808080"/>
                      </a:solidFill>
                      <a:prstDash val="dot"/>
                      <a:round/>
                      <a:headEnd type="none" w="med" len="med"/>
                      <a:tailEnd type="none" w="med" len="med"/>
                    </a:lnT>
                  </a:tcPr>
                </a:tc>
                <a:tc hMerge="1" vMerge="1">
                  <a:txBody>
                    <a:bodyPr/>
                    <a:lstStyle/>
                    <a:p>
                      <a:endParaRPr lang="en-US"/>
                    </a:p>
                  </a:txBody>
                  <a:tcPr/>
                </a:tc>
                <a:tc gridSpan="2" vMerge="1">
                  <a:txBody>
                    <a:bodyPr/>
                    <a:lstStyle/>
                    <a:p>
                      <a:endParaRPr lang="en-US"/>
                    </a:p>
                  </a:txBody>
                  <a:tcPr>
                    <a:lnT w="6350" cap="flat" cmpd="sng" algn="ctr">
                      <a:solidFill>
                        <a:srgbClr val="808080"/>
                      </a:solidFill>
                      <a:prstDash val="dot"/>
                      <a:round/>
                      <a:headEnd type="none" w="med" len="med"/>
                      <a:tailEnd type="none" w="med" len="med"/>
                    </a:lnT>
                  </a:tcPr>
                </a:tc>
                <a:tc hMerge="1" vMerge="1">
                  <a:txBody>
                    <a:bodyPr/>
                    <a:lstStyle/>
                    <a:p>
                      <a:endParaRPr lang="en-US"/>
                    </a:p>
                  </a:txBody>
                  <a:tcPr/>
                </a:tc>
                <a:tc gridSpan="2" vMerge="1">
                  <a:txBody>
                    <a:bodyPr/>
                    <a:lstStyle/>
                    <a:p>
                      <a:endParaRPr lang="en-US"/>
                    </a:p>
                  </a:txBody>
                  <a:tcPr>
                    <a:lnT w="6350" cap="flat" cmpd="sng" algn="ctr">
                      <a:solidFill>
                        <a:srgbClr val="808080"/>
                      </a:solidFill>
                      <a:prstDash val="dot"/>
                      <a:round/>
                      <a:headEnd type="none" w="med" len="med"/>
                      <a:tailEnd type="none" w="med" len="med"/>
                    </a:lnT>
                  </a:tcPr>
                </a:tc>
                <a:tc hMerge="1" vMerge="1">
                  <a:txBody>
                    <a:bodyPr/>
                    <a:lstStyle/>
                    <a:p>
                      <a:endParaRPr lang="en-US"/>
                    </a:p>
                  </a:txBody>
                  <a:tcPr/>
                </a:tc>
                <a:tc gridSpan="2" vMerge="1">
                  <a:txBody>
                    <a:bodyPr/>
                    <a:lstStyle/>
                    <a:p>
                      <a:endParaRPr lang="en-US"/>
                    </a:p>
                  </a:txBody>
                  <a:tcPr>
                    <a:lnT w="6350" cap="flat" cmpd="sng" algn="ctr">
                      <a:solidFill>
                        <a:srgbClr val="808080"/>
                      </a:solidFill>
                      <a:prstDash val="dot"/>
                      <a:round/>
                      <a:headEnd type="none" w="med" len="med"/>
                      <a:tailEnd type="none" w="med" len="med"/>
                    </a:lnT>
                  </a:tcPr>
                </a:tc>
                <a:tc hMerge="1" vMerge="1">
                  <a:txBody>
                    <a:bodyPr/>
                    <a:lstStyle/>
                    <a:p>
                      <a:endParaRPr lang="en-US"/>
                    </a:p>
                  </a:txBody>
                  <a:tcPr/>
                </a:tc>
                <a:tc gridSpan="2" vMerge="1">
                  <a:txBody>
                    <a:bodyPr/>
                    <a:lstStyle/>
                    <a:p>
                      <a:endParaRPr lang="en-US"/>
                    </a:p>
                  </a:txBody>
                  <a:tcPr>
                    <a:lnT w="6350" cap="flat" cmpd="sng" algn="ctr">
                      <a:solidFill>
                        <a:srgbClr val="808080"/>
                      </a:solidFill>
                      <a:prstDash val="dot"/>
                      <a:round/>
                      <a:headEnd type="none" w="med" len="med"/>
                      <a:tailEnd type="none" w="med" len="med"/>
                    </a:lnT>
                  </a:tcPr>
                </a:tc>
                <a:tc hMerge="1" vMerge="1">
                  <a:txBody>
                    <a:bodyPr/>
                    <a:lstStyle/>
                    <a:p>
                      <a:endParaRPr lang="en-US"/>
                    </a:p>
                  </a:txBody>
                  <a:tcPr/>
                </a:tc>
                <a:tc gridSpan="2" vMerge="1">
                  <a:txBody>
                    <a:bodyPr/>
                    <a:lstStyle/>
                    <a:p>
                      <a:endParaRPr lang="en-US"/>
                    </a:p>
                  </a:txBody>
                  <a:tcPr>
                    <a:lnT w="6350" cap="flat" cmpd="sng" algn="ctr">
                      <a:solidFill>
                        <a:srgbClr val="808080"/>
                      </a:solidFill>
                      <a:prstDash val="dot"/>
                      <a:round/>
                      <a:headEnd type="none" w="med" len="med"/>
                      <a:tailEnd type="none" w="med" len="med"/>
                    </a:lnT>
                  </a:tcPr>
                </a:tc>
                <a:tc hMerge="1" vMerge="1">
                  <a:txBody>
                    <a:bodyPr/>
                    <a:lstStyle/>
                    <a:p>
                      <a:endParaRPr lang="en-US"/>
                    </a:p>
                  </a:txBody>
                  <a:tcPr/>
                </a:tc>
                <a:extLst>
                  <a:ext uri="{0D108BD9-81ED-4DB2-BD59-A6C34878D82A}">
                    <a16:rowId xmlns:a16="http://schemas.microsoft.com/office/drawing/2014/main" xmlns="" val="3302667553"/>
                  </a:ext>
                </a:extLst>
              </a:tr>
              <a:tr h="0">
                <a:tc vMerge="1">
                  <a:txBody>
                    <a:bodyPr/>
                    <a:lstStyle/>
                    <a:p>
                      <a:endParaRPr lang="en-US"/>
                    </a:p>
                  </a:txBody>
                  <a:tcPr/>
                </a:tc>
                <a:tc vMerge="1">
                  <a:txBody>
                    <a:bodyPr/>
                    <a:lstStyle/>
                    <a:p>
                      <a:endParaRPr lang="en-US"/>
                    </a:p>
                  </a:txBody>
                  <a:tcPr/>
                </a:tc>
                <a:tc rowSpan="2">
                  <a:txBody>
                    <a:bodyPr/>
                    <a:lstStyle/>
                    <a:p>
                      <a:pPr algn="ctr" fontAlgn="ctr"/>
                      <a:endParaRPr lang="en-US" sz="700" b="0" i="0" u="none" strike="noStrike" dirty="0">
                        <a:solidFill>
                          <a:srgbClr val="37464D"/>
                        </a:solidFill>
                        <a:effectLst/>
                        <a:latin typeface="Arial" panose="020B0604020202020204" pitchFamily="34" charset="0"/>
                      </a:endParaRPr>
                    </a:p>
                  </a:txBody>
                  <a:tcPr marL="28285"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75000"/>
                      </a:schemeClr>
                    </a:solidFill>
                  </a:tcPr>
                </a:tc>
                <a:tc gridSpan="2" vMerge="1">
                  <a:txBody>
                    <a:bodyPr/>
                    <a:lstStyle/>
                    <a:p>
                      <a:endParaRPr lang="en-US"/>
                    </a:p>
                  </a:txBody>
                  <a:tcPr/>
                </a:tc>
                <a:tc hMerge="1" vMerge="1">
                  <a:txBody>
                    <a:bodyPr/>
                    <a:lstStyle/>
                    <a:p>
                      <a:endParaRPr lang="en-US"/>
                    </a:p>
                  </a:txBody>
                  <a:tcPr/>
                </a:tc>
                <a:tc gridSpan="2" vMerge="1">
                  <a:txBody>
                    <a:bodyPr/>
                    <a:lstStyle/>
                    <a:p>
                      <a:endParaRPr lang="en-US"/>
                    </a:p>
                  </a:txBody>
                  <a:tcPr/>
                </a:tc>
                <a:tc hMerge="1" vMerge="1">
                  <a:txBody>
                    <a:bodyPr/>
                    <a:lstStyle/>
                    <a:p>
                      <a:endParaRPr lang="en-US"/>
                    </a:p>
                  </a:txBody>
                  <a:tcPr/>
                </a:tc>
                <a:tc gridSpan="2" vMerge="1">
                  <a:txBody>
                    <a:bodyPr/>
                    <a:lstStyle/>
                    <a:p>
                      <a:endParaRPr lang="en-US"/>
                    </a:p>
                  </a:txBody>
                  <a:tcPr/>
                </a:tc>
                <a:tc hMerge="1" vMerge="1">
                  <a:txBody>
                    <a:bodyPr/>
                    <a:lstStyle/>
                    <a:p>
                      <a:endParaRPr lang="en-US"/>
                    </a:p>
                  </a:txBody>
                  <a:tcPr/>
                </a:tc>
                <a:tc gridSpan="2" vMerge="1">
                  <a:txBody>
                    <a:bodyPr/>
                    <a:lstStyle/>
                    <a:p>
                      <a:endParaRPr lang="en-US"/>
                    </a:p>
                  </a:txBody>
                  <a:tcPr/>
                </a:tc>
                <a:tc hMerge="1" vMerge="1">
                  <a:txBody>
                    <a:bodyPr/>
                    <a:lstStyle/>
                    <a:p>
                      <a:endParaRPr lang="en-US"/>
                    </a:p>
                  </a:txBody>
                  <a:tcPr/>
                </a:tc>
                <a:tc gridSpan="2" vMerge="1">
                  <a:txBody>
                    <a:bodyPr/>
                    <a:lstStyle/>
                    <a:p>
                      <a:endParaRPr lang="en-US"/>
                    </a:p>
                  </a:txBody>
                  <a:tcPr/>
                </a:tc>
                <a:tc hMerge="1" vMerge="1">
                  <a:txBody>
                    <a:bodyPr/>
                    <a:lstStyle/>
                    <a:p>
                      <a:endParaRPr lang="en-US"/>
                    </a:p>
                  </a:txBody>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xmlns="" val="1909934885"/>
                  </a:ext>
                </a:extLst>
              </a:tr>
              <a:tr h="217162">
                <a:tc vMerge="1">
                  <a:txBody>
                    <a:bodyPr/>
                    <a:lstStyle/>
                    <a:p>
                      <a:endParaRPr lang="en-US"/>
                    </a:p>
                  </a:txBody>
                  <a:tcPr/>
                </a:tc>
                <a:tc>
                  <a:txBody>
                    <a:bodyPr/>
                    <a:lstStyle/>
                    <a:p>
                      <a:pPr algn="ctr" fontAlgn="ctr"/>
                      <a:endParaRPr lang="en-US" sz="700" b="0" i="0" u="none" strike="noStrike" dirty="0">
                        <a:solidFill>
                          <a:srgbClr val="37464D"/>
                        </a:solidFill>
                        <a:effectLst/>
                        <a:latin typeface="Arial" panose="020B0604020202020204" pitchFamily="34" charset="0"/>
                      </a:endParaRPr>
                    </a:p>
                  </a:txBody>
                  <a:tcPr marL="28285"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endParaRPr lang="en-US"/>
                    </a:p>
                  </a:txBody>
                  <a:tcPr/>
                </a:tc>
                <a:tc gridSpan="2" vMerge="1">
                  <a:txBody>
                    <a:bodyPr/>
                    <a:lstStyle/>
                    <a:p>
                      <a:endParaRPr lang="en-US"/>
                    </a:p>
                  </a:txBody>
                  <a:tcPr/>
                </a:tc>
                <a:tc hMerge="1" vMerge="1">
                  <a:txBody>
                    <a:bodyPr/>
                    <a:lstStyle/>
                    <a:p>
                      <a:endParaRPr lang="en-US"/>
                    </a:p>
                  </a:txBody>
                  <a:tcPr/>
                </a:tc>
                <a:tc gridSpan="2" vMerge="1">
                  <a:txBody>
                    <a:bodyPr/>
                    <a:lstStyle/>
                    <a:p>
                      <a:endParaRPr lang="en-US"/>
                    </a:p>
                  </a:txBody>
                  <a:tcPr/>
                </a:tc>
                <a:tc hMerge="1" vMerge="1">
                  <a:txBody>
                    <a:bodyPr/>
                    <a:lstStyle/>
                    <a:p>
                      <a:endParaRPr lang="en-US"/>
                    </a:p>
                  </a:txBody>
                  <a:tcPr/>
                </a:tc>
                <a:tc gridSpan="2" vMerge="1">
                  <a:txBody>
                    <a:bodyPr/>
                    <a:lstStyle/>
                    <a:p>
                      <a:endParaRPr lang="en-US"/>
                    </a:p>
                  </a:txBody>
                  <a:tcPr/>
                </a:tc>
                <a:tc hMerge="1" vMerge="1">
                  <a:txBody>
                    <a:bodyPr/>
                    <a:lstStyle/>
                    <a:p>
                      <a:endParaRPr lang="en-US"/>
                    </a:p>
                  </a:txBody>
                  <a:tcPr/>
                </a:tc>
                <a:tc gridSpan="2" vMerge="1">
                  <a:txBody>
                    <a:bodyPr/>
                    <a:lstStyle/>
                    <a:p>
                      <a:endParaRPr lang="en-US"/>
                    </a:p>
                  </a:txBody>
                  <a:tcPr/>
                </a:tc>
                <a:tc hMerge="1" vMerge="1">
                  <a:txBody>
                    <a:bodyPr/>
                    <a:lstStyle/>
                    <a:p>
                      <a:endParaRPr lang="en-US"/>
                    </a:p>
                  </a:txBody>
                  <a:tcPr/>
                </a:tc>
                <a:tc gridSpan="2" vMerge="1">
                  <a:txBody>
                    <a:bodyPr/>
                    <a:lstStyle/>
                    <a:p>
                      <a:endParaRPr lang="en-US"/>
                    </a:p>
                  </a:txBody>
                  <a:tcPr/>
                </a:tc>
                <a:tc hMerge="1" vMerge="1">
                  <a:txBody>
                    <a:bodyPr/>
                    <a:lstStyle/>
                    <a:p>
                      <a:endParaRPr lang="en-US"/>
                    </a:p>
                  </a:txBody>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xmlns="" val="2828993839"/>
                  </a:ext>
                </a:extLst>
              </a:tr>
              <a:tr h="294671">
                <a:tc>
                  <a:txBody>
                    <a:bodyPr/>
                    <a:lstStyle/>
                    <a:p>
                      <a:pPr algn="l" fontAlgn="ctr"/>
                      <a:r>
                        <a:rPr lang="en-US" sz="900" b="0" i="0" u="none" strike="noStrike" dirty="0">
                          <a:solidFill>
                            <a:srgbClr val="0070C0"/>
                          </a:solidFill>
                          <a:effectLst/>
                          <a:latin typeface="Calibri" panose="020F0502020204030204" pitchFamily="34" charset="0"/>
                        </a:rPr>
                        <a:t>Reporting  dashboard wireframe  &amp; review with test data</a:t>
                      </a:r>
                    </a:p>
                  </a:txBody>
                  <a:tcPr marL="28285"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808080"/>
                      </a:solidFill>
                      <a:prstDash val="dot"/>
                      <a:round/>
                      <a:headEnd type="none" w="med" len="med"/>
                      <a:tailEnd type="none" w="med" len="med"/>
                    </a:lnB>
                  </a:tcPr>
                </a:tc>
                <a:tc rowSpan="3">
                  <a:txBody>
                    <a:bodyPr/>
                    <a:lstStyle/>
                    <a:p>
                      <a:pPr algn="ctr" fontAlgn="ctr"/>
                      <a:r>
                        <a:rPr lang="en-US" sz="800" b="0" i="0" u="none" strike="noStrike" dirty="0">
                          <a:solidFill>
                            <a:srgbClr val="37464D"/>
                          </a:solidFill>
                          <a:effectLst/>
                          <a:latin typeface="Arial" panose="020B0604020202020204" pitchFamily="34" charset="0"/>
                        </a:rPr>
                        <a:t> </a:t>
                      </a:r>
                    </a:p>
                  </a:txBody>
                  <a:tcPr marL="28285" marR="0" marT="0" marB="0" anchor="ctr">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3">
                  <a:txBody>
                    <a:bodyPr/>
                    <a:lstStyle/>
                    <a:p>
                      <a:pPr algn="ctr" fontAlgn="ctr"/>
                      <a:endParaRPr lang="en-US" sz="700" b="0" i="0" u="none" strike="noStrike" dirty="0">
                        <a:solidFill>
                          <a:srgbClr val="37464D"/>
                        </a:solidFill>
                        <a:effectLst/>
                        <a:latin typeface="Arial" panose="020B0604020202020204" pitchFamily="34" charset="0"/>
                      </a:endParaRPr>
                    </a:p>
                  </a:txBody>
                  <a:tcPr marL="28285" marR="0" marT="0" marB="0" anchor="ctr">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60000"/>
                        <a:lumOff val="40000"/>
                      </a:schemeClr>
                    </a:solidFill>
                  </a:tcPr>
                </a:tc>
                <a:tc rowSpan="3" gridSpan="2">
                  <a:txBody>
                    <a:bodyPr/>
                    <a:lstStyle/>
                    <a:p>
                      <a:pPr algn="ctr" rtl="0" fontAlgn="ctr"/>
                      <a:r>
                        <a:rPr lang="en-US" sz="1000" b="0" i="0" u="none" strike="noStrike" dirty="0">
                          <a:solidFill>
                            <a:schemeClr val="tx2"/>
                          </a:solidFill>
                          <a:effectLst/>
                          <a:latin typeface="Segoe UI" panose="020B0502040204020203"/>
                        </a:rPr>
                        <a:t>4 data sources</a:t>
                      </a:r>
                    </a:p>
                  </a:txBody>
                  <a:tcPr marL="28285"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60000"/>
                        <a:lumOff val="40000"/>
                      </a:schemeClr>
                    </a:solidFill>
                  </a:tcPr>
                </a:tc>
                <a:tc rowSpan="3" hMerge="1">
                  <a:txBody>
                    <a:bodyPr/>
                    <a:lstStyle/>
                    <a:p>
                      <a:endParaRPr lang="en-US"/>
                    </a:p>
                  </a:txBody>
                  <a:tcPr>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808080"/>
                      </a:solidFill>
                      <a:prstDash val="dot"/>
                      <a:round/>
                      <a:headEnd type="none" w="med" len="med"/>
                      <a:tailEnd type="none" w="med" len="med"/>
                    </a:lnB>
                  </a:tcPr>
                </a:tc>
                <a:tc rowSpan="3" gridSpan="2">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en-US" sz="1000" b="0" i="0" u="none" strike="noStrike" dirty="0">
                        <a:solidFill>
                          <a:schemeClr val="tx2"/>
                        </a:solidFill>
                        <a:effectLst/>
                        <a:latin typeface="Segoe UI" panose="020B0502040204020203"/>
                      </a:endParaRPr>
                    </a:p>
                    <a:p>
                      <a:pPr marL="0" marR="0" lvl="0" indent="0" algn="ctr" defTabSz="914400" rtl="0" eaLnBrk="1" fontAlgn="ctr" latinLnBrk="0" hangingPunct="1">
                        <a:lnSpc>
                          <a:spcPct val="100000"/>
                        </a:lnSpc>
                        <a:spcBef>
                          <a:spcPts val="0"/>
                        </a:spcBef>
                        <a:spcAft>
                          <a:spcPts val="0"/>
                        </a:spcAft>
                        <a:buClrTx/>
                        <a:buSzTx/>
                        <a:buFontTx/>
                        <a:buNone/>
                        <a:tabLst/>
                        <a:defRPr/>
                      </a:pPr>
                      <a:r>
                        <a:rPr lang="en-US" sz="1000" b="0" i="0" u="none" strike="noStrike" dirty="0">
                          <a:solidFill>
                            <a:schemeClr val="tx2"/>
                          </a:solidFill>
                          <a:effectLst/>
                          <a:latin typeface="Segoe UI" panose="020B0502040204020203"/>
                        </a:rPr>
                        <a:t>4 data sources</a:t>
                      </a:r>
                    </a:p>
                    <a:p>
                      <a:pPr algn="ctr" rtl="0" fontAlgn="ctr"/>
                      <a:endParaRPr lang="en-US" sz="700" b="0" i="0" u="none" strike="noStrike" dirty="0">
                        <a:solidFill>
                          <a:srgbClr val="FFFFFF"/>
                        </a:solidFill>
                        <a:effectLst/>
                        <a:latin typeface="Segoe UI" panose="020B0502040204020203"/>
                      </a:endParaRPr>
                    </a:p>
                  </a:txBody>
                  <a:tcPr marL="28285"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60000"/>
                        <a:lumOff val="40000"/>
                      </a:schemeClr>
                    </a:solidFill>
                  </a:tcPr>
                </a:tc>
                <a:tc rowSpan="3" hMerge="1">
                  <a:txBody>
                    <a:bodyPr/>
                    <a:lstStyle/>
                    <a:p>
                      <a:endParaRPr lang="en-US"/>
                    </a:p>
                  </a:txBody>
                  <a:tcPr>
                    <a:lnL>
                      <a:noFill/>
                    </a:lnL>
                    <a:lnR w="6350" cap="flat" cmpd="sng" algn="ctr">
                      <a:solidFill>
                        <a:srgbClr val="808080"/>
                      </a:solidFill>
                      <a:prstDash val="dot"/>
                      <a:round/>
                      <a:headEnd type="none" w="med" len="med"/>
                      <a:tailEnd type="none" w="med" len="med"/>
                    </a:lnR>
                    <a:lnT w="6350" cap="flat" cmpd="sng" algn="ctr">
                      <a:solidFill>
                        <a:srgbClr val="404040"/>
                      </a:solidFill>
                      <a:prstDash val="dashDot"/>
                      <a:round/>
                      <a:headEnd type="none" w="med" len="med"/>
                      <a:tailEnd type="none" w="med" len="med"/>
                    </a:lnT>
                    <a:lnB>
                      <a:noFill/>
                    </a:lnB>
                  </a:tcPr>
                </a:tc>
                <a:tc rowSpan="3" gridSpan="2">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000" b="0" i="0" u="none" strike="noStrike" dirty="0">
                          <a:solidFill>
                            <a:schemeClr val="tx2"/>
                          </a:solidFill>
                          <a:effectLst/>
                          <a:latin typeface="Segoe UI" panose="020B0502040204020203"/>
                        </a:rPr>
                        <a:t>4 data sources</a:t>
                      </a:r>
                      <a:endParaRPr lang="en-US" sz="1000" b="0" i="0" u="none" strike="noStrike" dirty="0">
                        <a:solidFill>
                          <a:srgbClr val="FFFFFF"/>
                        </a:solidFill>
                        <a:effectLst/>
                        <a:latin typeface="Segoe UI" panose="020B0502040204020203"/>
                      </a:endParaRPr>
                    </a:p>
                  </a:txBody>
                  <a:tcPr marL="28285"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60000"/>
                        <a:lumOff val="40000"/>
                      </a:schemeClr>
                    </a:solidFill>
                  </a:tcPr>
                </a:tc>
                <a:tc rowSpan="3" hMerge="1">
                  <a:txBody>
                    <a:bodyPr/>
                    <a:lstStyle/>
                    <a:p>
                      <a:endParaRPr lang="en-US"/>
                    </a:p>
                  </a:txBody>
                  <a:tcPr/>
                </a:tc>
                <a:tc rowSpan="3" gridSpan="2">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000" b="0" i="0" u="none" strike="noStrike" dirty="0">
                          <a:solidFill>
                            <a:schemeClr val="tx2"/>
                          </a:solidFill>
                          <a:effectLst/>
                          <a:latin typeface="Segoe UI" panose="020B0502040204020203"/>
                        </a:rPr>
                        <a:t>Additional data enhancements</a:t>
                      </a:r>
                    </a:p>
                  </a:txBody>
                  <a:tcPr marL="28285"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60000"/>
                        <a:lumOff val="40000"/>
                      </a:schemeClr>
                    </a:solidFill>
                  </a:tcPr>
                </a:tc>
                <a:tc rowSpan="3" hMerge="1">
                  <a:txBody>
                    <a:bodyPr/>
                    <a:lstStyle/>
                    <a:p>
                      <a:endParaRPr lang="en-US"/>
                    </a:p>
                  </a:txBody>
                  <a:tcPr/>
                </a:tc>
                <a:tc rowSpan="3" gridSpan="2">
                  <a:txBody>
                    <a:bodyPr/>
                    <a:lstStyle/>
                    <a:p>
                      <a:endParaRPr lang="en-US" dirty="0"/>
                    </a:p>
                  </a:txBody>
                  <a:tcPr marL="28285" marR="0" marT="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rowSpan="3" hMerge="1">
                  <a:txBody>
                    <a:bodyPr/>
                    <a:lstStyle/>
                    <a:p>
                      <a:endParaRPr lang="en-US"/>
                    </a:p>
                  </a:txBody>
                  <a:tcPr/>
                </a:tc>
                <a:tc rowSpan="3" gridSpan="2">
                  <a:txBody>
                    <a:bodyPr/>
                    <a:lstStyle/>
                    <a:p>
                      <a:endParaRPr lang="en-US" dirty="0"/>
                    </a:p>
                  </a:txBody>
                  <a:tcPr marL="28285" marR="0" marT="0" marB="0" anchor="ctr">
                    <a:lnL w="12700" cap="flat" cmpd="sng" algn="ctr">
                      <a:noFill/>
                      <a:prstDash val="solid"/>
                      <a:round/>
                      <a:headEnd type="none" w="med" len="med"/>
                      <a:tailEnd type="none" w="med" len="med"/>
                    </a:lnL>
                    <a:lnR w="6350" cap="flat" cmpd="sng" algn="ctr">
                      <a:noFill/>
                      <a:prstDash val="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rowSpan="3" hMerge="1">
                  <a:txBody>
                    <a:bodyPr/>
                    <a:lstStyle/>
                    <a:p>
                      <a:endParaRPr lang="en-US"/>
                    </a:p>
                  </a:txBody>
                  <a:tcPr/>
                </a:tc>
                <a:extLst>
                  <a:ext uri="{0D108BD9-81ED-4DB2-BD59-A6C34878D82A}">
                    <a16:rowId xmlns:a16="http://schemas.microsoft.com/office/drawing/2014/main" xmlns="" val="1551548263"/>
                  </a:ext>
                </a:extLst>
              </a:tr>
              <a:tr h="294671">
                <a:tc>
                  <a:txBody>
                    <a:bodyPr/>
                    <a:lstStyle/>
                    <a:p>
                      <a:pPr algn="l" fontAlgn="ctr"/>
                      <a:r>
                        <a:rPr lang="en-US" sz="900" b="0" i="0" u="none" strike="noStrike" dirty="0">
                          <a:solidFill>
                            <a:srgbClr val="0070C0"/>
                          </a:solidFill>
                          <a:effectLst/>
                          <a:latin typeface="Calibri" panose="020F0502020204030204" pitchFamily="34" charset="0"/>
                        </a:rPr>
                        <a:t>Design data pipelines for all required sources, customizations</a:t>
                      </a:r>
                    </a:p>
                  </a:txBody>
                  <a:tcPr marL="28285"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808080"/>
                      </a:solidFill>
                      <a:prstDash val="dot"/>
                      <a:round/>
                      <a:headEnd type="none" w="med" len="med"/>
                      <a:tailEnd type="none" w="med" len="med"/>
                    </a:lnT>
                    <a:lnB w="6350" cap="flat" cmpd="sng" algn="ctr">
                      <a:solidFill>
                        <a:srgbClr val="808080"/>
                      </a:solidFill>
                      <a:prstDash val="dot"/>
                      <a:round/>
                      <a:headEnd type="none" w="med" len="med"/>
                      <a:tailEnd type="none" w="med" len="med"/>
                    </a:lnB>
                  </a:tcPr>
                </a:tc>
                <a:tc vMerge="1">
                  <a:txBody>
                    <a:bodyPr/>
                    <a:lstStyle/>
                    <a:p>
                      <a:endParaRPr lang="en-US"/>
                    </a:p>
                  </a:txBody>
                  <a:tcPr/>
                </a:tc>
                <a:tc vMerge="1">
                  <a:txBody>
                    <a:bodyPr/>
                    <a:lstStyle/>
                    <a:p>
                      <a:endParaRPr lang="en-US"/>
                    </a:p>
                  </a:txBody>
                  <a:tcPr/>
                </a:tc>
                <a:tc gridSpan="2" vMerge="1">
                  <a:txBody>
                    <a:bodyPr/>
                    <a:lstStyle/>
                    <a:p>
                      <a:endParaRPr lang="en-US"/>
                    </a:p>
                  </a:txBody>
                  <a:tcPr/>
                </a:tc>
                <a:tc hMerge="1" vMerge="1">
                  <a:txBody>
                    <a:bodyPr/>
                    <a:lstStyle/>
                    <a:p>
                      <a:endParaRPr lang="en-US"/>
                    </a:p>
                  </a:txBody>
                  <a:tcPr/>
                </a:tc>
                <a:tc gridSpan="2" vMerge="1">
                  <a:txBody>
                    <a:bodyPr/>
                    <a:lstStyle/>
                    <a:p>
                      <a:endParaRPr lang="en-US"/>
                    </a:p>
                  </a:txBody>
                  <a:tcPr>
                    <a:lnL w="6350" cap="flat" cmpd="sng" algn="ctr">
                      <a:solidFill>
                        <a:srgbClr val="808080"/>
                      </a:solidFill>
                      <a:prstDash val="dot"/>
                      <a:round/>
                      <a:headEnd type="none" w="med" len="med"/>
                      <a:tailEnd type="none" w="med" len="med"/>
                    </a:lnL>
                    <a:lnR>
                      <a:noFill/>
                    </a:lnR>
                    <a:lnT>
                      <a:noFill/>
                    </a:lnT>
                    <a:lnB>
                      <a:noFill/>
                    </a:lnB>
                  </a:tcPr>
                </a:tc>
                <a:tc hMerge="1" vMerge="1">
                  <a:txBody>
                    <a:bodyPr/>
                    <a:lstStyle/>
                    <a:p>
                      <a:endParaRPr lang="en-US"/>
                    </a:p>
                  </a:txBody>
                  <a:tcPr>
                    <a:lnL>
                      <a:noFill/>
                    </a:lnL>
                    <a:lnR w="6350" cap="flat" cmpd="sng" algn="ctr">
                      <a:solidFill>
                        <a:srgbClr val="808080"/>
                      </a:solidFill>
                      <a:prstDash val="dot"/>
                      <a:round/>
                      <a:headEnd type="none" w="med" len="med"/>
                      <a:tailEnd type="none" w="med" len="med"/>
                    </a:lnR>
                    <a:lnT>
                      <a:noFill/>
                    </a:lnT>
                    <a:lnB>
                      <a:noFill/>
                    </a:lnB>
                  </a:tcPr>
                </a:tc>
                <a:tc gridSpan="2" vMerge="1">
                  <a:txBody>
                    <a:bodyPr/>
                    <a:lstStyle/>
                    <a:p>
                      <a:endParaRPr lang="en-US"/>
                    </a:p>
                  </a:txBody>
                  <a:tcPr/>
                </a:tc>
                <a:tc hMerge="1" vMerge="1">
                  <a:txBody>
                    <a:bodyPr/>
                    <a:lstStyle/>
                    <a:p>
                      <a:endParaRPr lang="en-US"/>
                    </a:p>
                  </a:txBody>
                  <a:tcPr/>
                </a:tc>
                <a:tc gridSpan="2" vMerge="1">
                  <a:txBody>
                    <a:bodyPr/>
                    <a:lstStyle/>
                    <a:p>
                      <a:endParaRPr lang="en-US"/>
                    </a:p>
                  </a:txBody>
                  <a:tcPr/>
                </a:tc>
                <a:tc hMerge="1" vMerge="1">
                  <a:txBody>
                    <a:bodyPr/>
                    <a:lstStyle/>
                    <a:p>
                      <a:endParaRPr lang="en-US"/>
                    </a:p>
                  </a:txBody>
                  <a:tcPr/>
                </a:tc>
                <a:tc gridSpan="2" vMerge="1">
                  <a:txBody>
                    <a:bodyPr/>
                    <a:lstStyle/>
                    <a:p>
                      <a:endParaRPr lang="en-US"/>
                    </a:p>
                  </a:txBody>
                  <a:tcPr/>
                </a:tc>
                <a:tc hMerge="1" vMerge="1">
                  <a:txBody>
                    <a:bodyPr/>
                    <a:lstStyle/>
                    <a:p>
                      <a:endParaRPr lang="en-US"/>
                    </a:p>
                  </a:txBody>
                  <a:tcPr/>
                </a:tc>
                <a:tc gridSpan="2" vMerge="1">
                  <a:txBody>
                    <a:bodyPr/>
                    <a:lstStyle/>
                    <a:p>
                      <a:endParaRPr lang="en-US"/>
                    </a:p>
                  </a:txBody>
                  <a:tcPr/>
                </a:tc>
                <a:tc hMerge="1" vMerge="1">
                  <a:txBody>
                    <a:bodyPr/>
                    <a:lstStyle/>
                    <a:p>
                      <a:endParaRPr lang="en-US" dirty="0"/>
                    </a:p>
                  </a:txBody>
                  <a:tcPr/>
                </a:tc>
                <a:extLst>
                  <a:ext uri="{0D108BD9-81ED-4DB2-BD59-A6C34878D82A}">
                    <a16:rowId xmlns:a16="http://schemas.microsoft.com/office/drawing/2014/main" xmlns="" val="4248148832"/>
                  </a:ext>
                </a:extLst>
              </a:tr>
              <a:tr h="294671">
                <a:tc>
                  <a:txBody>
                    <a:bodyPr/>
                    <a:lstStyle/>
                    <a:p>
                      <a:pPr algn="l" fontAlgn="ctr"/>
                      <a:r>
                        <a:rPr lang="en-US" sz="900" b="0" i="0" u="none" strike="noStrike" dirty="0">
                          <a:solidFill>
                            <a:srgbClr val="0070C0"/>
                          </a:solidFill>
                          <a:effectLst/>
                          <a:latin typeface="Calibri" panose="020F0502020204030204" pitchFamily="34" charset="0"/>
                        </a:rPr>
                        <a:t>SLA bound Pipeline Orchestration &amp; Dependency Management</a:t>
                      </a:r>
                    </a:p>
                  </a:txBody>
                  <a:tcPr marL="28285"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808080"/>
                      </a:solidFill>
                      <a:prstDash val="dot"/>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n-US"/>
                    </a:p>
                  </a:txBody>
                  <a:tcPr/>
                </a:tc>
                <a:tc vMerge="1">
                  <a:txBody>
                    <a:bodyPr/>
                    <a:lstStyle/>
                    <a:p>
                      <a:endParaRPr lang="en-US"/>
                    </a:p>
                  </a:txBody>
                  <a:tcPr/>
                </a:tc>
                <a:tc gridSpan="2" vMerge="1">
                  <a:txBody>
                    <a:bodyPr/>
                    <a:lstStyle/>
                    <a:p>
                      <a:endParaRPr lang="en-US"/>
                    </a:p>
                  </a:txBody>
                  <a:tcPr/>
                </a:tc>
                <a:tc hMerge="1" vMerge="1">
                  <a:txBody>
                    <a:bodyPr/>
                    <a:lstStyle/>
                    <a:p>
                      <a:endParaRPr lang="en-US"/>
                    </a:p>
                  </a:txBody>
                  <a:tcPr/>
                </a:tc>
                <a:tc gridSpan="2" vMerge="1">
                  <a:txBody>
                    <a:bodyPr/>
                    <a:lstStyle/>
                    <a:p>
                      <a:endParaRPr lang="en-US"/>
                    </a:p>
                  </a:txBody>
                  <a:tcPr>
                    <a:lnL w="6350" cap="flat" cmpd="sng" algn="ctr">
                      <a:solidFill>
                        <a:srgbClr val="808080"/>
                      </a:solidFill>
                      <a:prstDash val="dot"/>
                      <a:round/>
                      <a:headEnd type="none" w="med" len="med"/>
                      <a:tailEnd type="none" w="med" len="med"/>
                    </a:lnL>
                    <a:lnR>
                      <a:noFill/>
                    </a:lnR>
                    <a:lnT>
                      <a:noFill/>
                    </a:lnT>
                    <a:lnB w="6350" cap="flat" cmpd="sng" algn="ctr">
                      <a:solidFill>
                        <a:srgbClr val="808080"/>
                      </a:solidFill>
                      <a:prstDash val="dot"/>
                      <a:round/>
                      <a:headEnd type="none" w="med" len="med"/>
                      <a:tailEnd type="none" w="med" len="med"/>
                    </a:lnB>
                  </a:tcPr>
                </a:tc>
                <a:tc hMerge="1" vMerge="1">
                  <a:txBody>
                    <a:bodyPr/>
                    <a:lstStyle/>
                    <a:p>
                      <a:endParaRPr lang="en-US"/>
                    </a:p>
                  </a:txBody>
                  <a:tcPr>
                    <a:lnL>
                      <a:noFill/>
                    </a:lnL>
                    <a:lnR w="6350" cap="flat" cmpd="sng" algn="ctr">
                      <a:solidFill>
                        <a:srgbClr val="808080"/>
                      </a:solidFill>
                      <a:prstDash val="dot"/>
                      <a:round/>
                      <a:headEnd type="none" w="med" len="med"/>
                      <a:tailEnd type="none" w="med" len="med"/>
                    </a:lnR>
                    <a:lnT>
                      <a:noFill/>
                    </a:lnT>
                    <a:lnB w="6350" cap="flat" cmpd="sng" algn="ctr">
                      <a:solidFill>
                        <a:srgbClr val="808080"/>
                      </a:solidFill>
                      <a:prstDash val="dot"/>
                      <a:round/>
                      <a:headEnd type="none" w="med" len="med"/>
                      <a:tailEnd type="none" w="med" len="med"/>
                    </a:lnB>
                  </a:tcPr>
                </a:tc>
                <a:tc gridSpan="2" vMerge="1">
                  <a:txBody>
                    <a:bodyPr/>
                    <a:lstStyle/>
                    <a:p>
                      <a:endParaRPr lang="en-US"/>
                    </a:p>
                  </a:txBody>
                  <a:tcPr/>
                </a:tc>
                <a:tc hMerge="1" vMerge="1">
                  <a:txBody>
                    <a:bodyPr/>
                    <a:lstStyle/>
                    <a:p>
                      <a:endParaRPr lang="en-US"/>
                    </a:p>
                  </a:txBody>
                  <a:tcPr/>
                </a:tc>
                <a:tc gridSpan="2" vMerge="1">
                  <a:txBody>
                    <a:bodyPr/>
                    <a:lstStyle/>
                    <a:p>
                      <a:endParaRPr lang="en-US"/>
                    </a:p>
                  </a:txBody>
                  <a:tcPr/>
                </a:tc>
                <a:tc hMerge="1" vMerge="1">
                  <a:txBody>
                    <a:bodyPr/>
                    <a:lstStyle/>
                    <a:p>
                      <a:endParaRPr lang="en-US"/>
                    </a:p>
                  </a:txBody>
                  <a:tcPr/>
                </a:tc>
                <a:tc gridSpan="2" vMerge="1">
                  <a:txBody>
                    <a:bodyPr/>
                    <a:lstStyle/>
                    <a:p>
                      <a:endParaRPr lang="en-US"/>
                    </a:p>
                  </a:txBody>
                  <a:tcPr/>
                </a:tc>
                <a:tc hMerge="1" vMerge="1">
                  <a:txBody>
                    <a:bodyPr/>
                    <a:lstStyle/>
                    <a:p>
                      <a:endParaRPr lang="en-US"/>
                    </a:p>
                  </a:txBody>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xmlns="" val="480476148"/>
                  </a:ext>
                </a:extLst>
              </a:tr>
              <a:tr h="255748">
                <a:tc>
                  <a:txBody>
                    <a:bodyPr/>
                    <a:lstStyle/>
                    <a:p>
                      <a:pPr algn="l" fontAlgn="ctr"/>
                      <a:r>
                        <a:rPr lang="en-US" sz="900" b="0" i="0" u="none" strike="noStrike" dirty="0">
                          <a:solidFill>
                            <a:srgbClr val="283439"/>
                          </a:solidFill>
                          <a:effectLst/>
                          <a:latin typeface="Calibri" panose="020F0502020204030204" pitchFamily="34" charset="0"/>
                        </a:rPr>
                        <a:t>Data Model design; alignment with ETL design</a:t>
                      </a:r>
                    </a:p>
                  </a:txBody>
                  <a:tcPr marL="28285"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808080"/>
                      </a:solidFill>
                      <a:prstDash val="dot"/>
                      <a:round/>
                      <a:headEnd type="none" w="med" len="med"/>
                      <a:tailEnd type="none" w="med" len="med"/>
                    </a:lnB>
                  </a:tcPr>
                </a:tc>
                <a:tc rowSpan="3">
                  <a:txBody>
                    <a:bodyPr/>
                    <a:lstStyle/>
                    <a:p>
                      <a:pPr algn="ctr" fontAlgn="ctr"/>
                      <a:r>
                        <a:rPr lang="en-US" sz="800" b="0" i="0" u="none" strike="noStrike" dirty="0">
                          <a:solidFill>
                            <a:srgbClr val="37464D"/>
                          </a:solidFill>
                          <a:effectLst/>
                          <a:latin typeface="Arial" panose="020B0604020202020204" pitchFamily="34" charset="0"/>
                        </a:rPr>
                        <a:t> </a:t>
                      </a:r>
                    </a:p>
                  </a:txBody>
                  <a:tcPr marL="28285" marR="0" marT="0" marB="0" anchor="ctr">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3">
                  <a:txBody>
                    <a:bodyPr/>
                    <a:lstStyle/>
                    <a:p>
                      <a:pPr algn="ctr" fontAlgn="ctr"/>
                      <a:r>
                        <a:rPr lang="en-US" sz="700" b="0" i="0" u="none" strike="noStrike" dirty="0">
                          <a:solidFill>
                            <a:srgbClr val="37464D"/>
                          </a:solidFill>
                          <a:effectLst/>
                          <a:latin typeface="Arial" panose="020B0604020202020204" pitchFamily="34" charset="0"/>
                        </a:rPr>
                        <a:t> </a:t>
                      </a:r>
                    </a:p>
                  </a:txBody>
                  <a:tcPr marL="28285" marR="0" marT="0" marB="0" anchor="ctr">
                    <a:lnL>
                      <a:noFill/>
                    </a:lnL>
                    <a:lnR w="6350" cap="flat" cmpd="sng" algn="ctr">
                      <a:noFill/>
                      <a:prstDash val="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3" gridSpan="2">
                  <a:txBody>
                    <a:bodyPr/>
                    <a:lstStyle/>
                    <a:p>
                      <a:pPr algn="ctr" fontAlgn="ctr"/>
                      <a:r>
                        <a:rPr lang="en-US" sz="1000" b="0" i="0" u="none" strike="noStrike" dirty="0">
                          <a:solidFill>
                            <a:srgbClr val="37464D"/>
                          </a:solidFill>
                          <a:effectLst/>
                          <a:latin typeface="Arial" panose="020B0604020202020204" pitchFamily="34" charset="0"/>
                        </a:rPr>
                        <a:t>Review Path to Production</a:t>
                      </a:r>
                    </a:p>
                  </a:txBody>
                  <a:tcPr marL="28285" marR="0" marT="0" marB="0" anchor="ctr">
                    <a:lnL w="6350" cap="flat" cmpd="sng" algn="ctr">
                      <a:noFill/>
                      <a:prstDash val="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rowSpan="3" hMerge="1">
                  <a:txBody>
                    <a:bodyPr/>
                    <a:lstStyle/>
                    <a:p>
                      <a:pPr algn="ctr" fontAlgn="ctr"/>
                      <a:endParaRPr lang="en-US" sz="700" b="0" i="0" u="none" strike="noStrike" dirty="0">
                        <a:solidFill>
                          <a:srgbClr val="37464D"/>
                        </a:solidFill>
                        <a:effectLst/>
                        <a:latin typeface="Arial" panose="020B0604020202020204" pitchFamily="34" charset="0"/>
                      </a:endParaRPr>
                    </a:p>
                  </a:txBody>
                  <a:tcPr marL="28285" marR="0" marT="0" marB="0" anchor="ctr">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rowSpan="3" gridSpan="2">
                  <a:txBody>
                    <a:bodyPr/>
                    <a:lstStyle/>
                    <a:p>
                      <a:pPr algn="ctr" rtl="0" fontAlgn="ctr"/>
                      <a:r>
                        <a:rPr lang="en-US" sz="1000" b="0" i="0" u="none" strike="noStrike" dirty="0">
                          <a:solidFill>
                            <a:srgbClr val="37464D"/>
                          </a:solidFill>
                          <a:effectLst/>
                          <a:latin typeface="Arial" panose="020B0604020202020204" pitchFamily="34" charset="0"/>
                        </a:rPr>
                        <a:t>Review and Production Rollout</a:t>
                      </a:r>
                      <a:endParaRPr lang="en-US" sz="1000" b="0" i="0" u="none" strike="noStrike" dirty="0">
                        <a:solidFill>
                          <a:srgbClr val="FFFFFF"/>
                        </a:solidFill>
                        <a:effectLst/>
                        <a:latin typeface="Segoe UI" panose="020B0502040204020203"/>
                      </a:endParaRPr>
                    </a:p>
                  </a:txBody>
                  <a:tcPr marL="28285"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rowSpan="3" hMerge="1">
                  <a:txBody>
                    <a:bodyPr/>
                    <a:lstStyle/>
                    <a:p>
                      <a:endParaRPr lang="en-US"/>
                    </a:p>
                  </a:txBody>
                  <a:tcPr>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tcPr>
                </a:tc>
                <a:tc rowSpan="3" gridSpan="2">
                  <a:txBody>
                    <a:bodyPr/>
                    <a:lstStyle/>
                    <a:p>
                      <a:pPr algn="ctr" rtl="0" fontAlgn="ctr"/>
                      <a:r>
                        <a:rPr lang="en-US" sz="1000" b="0" i="0" u="none" strike="noStrike" dirty="0">
                          <a:solidFill>
                            <a:srgbClr val="37464D"/>
                          </a:solidFill>
                          <a:effectLst/>
                          <a:latin typeface="Arial" panose="020B0604020202020204" pitchFamily="34" charset="0"/>
                        </a:rPr>
                        <a:t>Review and Production Rollout</a:t>
                      </a:r>
                      <a:endParaRPr lang="en-US" sz="1000" b="0" i="0" u="none" strike="noStrike" dirty="0">
                        <a:solidFill>
                          <a:srgbClr val="FFFFFF"/>
                        </a:solidFill>
                        <a:effectLst/>
                        <a:latin typeface="Segoe UI" panose="020B0502040204020203"/>
                      </a:endParaRPr>
                    </a:p>
                  </a:txBody>
                  <a:tcPr marL="28285"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rowSpan="3" hMerge="1">
                  <a:txBody>
                    <a:bodyPr/>
                    <a:lstStyle/>
                    <a:p>
                      <a:endParaRPr lang="en-US"/>
                    </a:p>
                  </a:txBody>
                  <a:tcPr>
                    <a:lnL>
                      <a:noFill/>
                    </a:lnL>
                    <a:lnR w="6350" cap="flat" cmpd="sng" algn="ctr">
                      <a:solidFill>
                        <a:srgbClr val="808080"/>
                      </a:solidFill>
                      <a:prstDash val="dot"/>
                      <a:round/>
                      <a:headEnd type="none" w="med" len="med"/>
                      <a:tailEnd type="none" w="med" len="med"/>
                    </a:lnR>
                    <a:lnT w="12700" cap="flat" cmpd="sng" algn="ctr">
                      <a:solidFill>
                        <a:schemeClr val="tx1"/>
                      </a:solidFill>
                      <a:prstDash val="solid"/>
                      <a:round/>
                      <a:headEnd type="none" w="med" len="med"/>
                      <a:tailEnd type="none" w="med" len="med"/>
                    </a:lnT>
                    <a:lnB>
                      <a:noFill/>
                    </a:lnB>
                  </a:tcPr>
                </a:tc>
                <a:tc rowSpan="3" gridSpan="2">
                  <a:txBody>
                    <a:bodyPr/>
                    <a:lstStyle/>
                    <a:p>
                      <a:pPr algn="ctr" rtl="0" fontAlgn="ctr"/>
                      <a:r>
                        <a:rPr lang="en-US" sz="1000" b="0" i="0" u="none" strike="noStrike" dirty="0">
                          <a:solidFill>
                            <a:srgbClr val="37464D"/>
                          </a:solidFill>
                          <a:effectLst/>
                          <a:latin typeface="Arial" panose="020B0604020202020204" pitchFamily="34" charset="0"/>
                        </a:rPr>
                        <a:t>Review and Production Rollout</a:t>
                      </a:r>
                      <a:endParaRPr lang="en-US" sz="1000" b="0" i="0" u="none" strike="noStrike" dirty="0">
                        <a:solidFill>
                          <a:srgbClr val="FFFFFF"/>
                        </a:solidFill>
                        <a:effectLst/>
                        <a:latin typeface="Segoe UI" panose="020B0502040204020203"/>
                      </a:endParaRPr>
                    </a:p>
                  </a:txBody>
                  <a:tcPr marL="28285"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rowSpan="3" hMerge="1">
                  <a:txBody>
                    <a:bodyPr/>
                    <a:lstStyle/>
                    <a:p>
                      <a:endParaRPr lang="en-US"/>
                    </a:p>
                  </a:txBody>
                  <a:tcPr/>
                </a:tc>
                <a:tc rowSpan="3" gridSpan="2">
                  <a:txBody>
                    <a:bodyPr/>
                    <a:lstStyle/>
                    <a:p>
                      <a:pPr algn="ctr" rtl="0" fontAlgn="ctr"/>
                      <a:r>
                        <a:rPr lang="en-US" sz="1000" b="0" i="0" u="none" strike="noStrike" dirty="0">
                          <a:solidFill>
                            <a:srgbClr val="37464D"/>
                          </a:solidFill>
                          <a:effectLst/>
                          <a:latin typeface="Arial" panose="020B0604020202020204" pitchFamily="34" charset="0"/>
                        </a:rPr>
                        <a:t>Review and Production Rollout</a:t>
                      </a:r>
                      <a:endParaRPr lang="en-US" sz="1000" b="0" i="0" u="none" strike="noStrike" dirty="0">
                        <a:solidFill>
                          <a:srgbClr val="FFFFFF"/>
                        </a:solidFill>
                        <a:effectLst/>
                        <a:latin typeface="Segoe UI" panose="020B0502040204020203"/>
                      </a:endParaRPr>
                    </a:p>
                  </a:txBody>
                  <a:tcPr marL="28285"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rowSpan="3" hMerge="1">
                  <a:txBody>
                    <a:bodyPr/>
                    <a:lstStyle/>
                    <a:p>
                      <a:endParaRPr lang="en-US"/>
                    </a:p>
                  </a:txBody>
                  <a:tcPr/>
                </a:tc>
                <a:tc rowSpan="3" gridSpan="2">
                  <a:txBody>
                    <a:bodyPr/>
                    <a:lstStyle/>
                    <a:p>
                      <a:endParaRPr lang="en-US" dirty="0"/>
                    </a:p>
                  </a:txBody>
                  <a:tcPr marL="28285" marR="0" marT="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rowSpan="3" hMerge="1">
                  <a:txBody>
                    <a:bodyPr/>
                    <a:lstStyle/>
                    <a:p>
                      <a:endParaRPr lang="en-US"/>
                    </a:p>
                  </a:txBody>
                  <a:tcPr/>
                </a:tc>
                <a:extLst>
                  <a:ext uri="{0D108BD9-81ED-4DB2-BD59-A6C34878D82A}">
                    <a16:rowId xmlns:a16="http://schemas.microsoft.com/office/drawing/2014/main" xmlns="" val="3156732190"/>
                  </a:ext>
                </a:extLst>
              </a:tr>
              <a:tr h="255748">
                <a:tc>
                  <a:txBody>
                    <a:bodyPr/>
                    <a:lstStyle/>
                    <a:p>
                      <a:pPr algn="l" fontAlgn="ctr"/>
                      <a:r>
                        <a:rPr lang="en-US" sz="900" b="0" i="0" u="none" strike="noStrike" dirty="0">
                          <a:solidFill>
                            <a:srgbClr val="283439"/>
                          </a:solidFill>
                          <a:effectLst/>
                          <a:latin typeface="Calibri" panose="020F0502020204030204" pitchFamily="34" charset="0"/>
                        </a:rPr>
                        <a:t>Capturing  data in a staging environment &amp; data mart in optimized formats</a:t>
                      </a:r>
                    </a:p>
                  </a:txBody>
                  <a:tcPr marL="28285"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808080"/>
                      </a:solidFill>
                      <a:prstDash val="dot"/>
                      <a:round/>
                      <a:headEnd type="none" w="med" len="med"/>
                      <a:tailEnd type="none" w="med" len="med"/>
                    </a:lnT>
                    <a:lnB w="6350" cap="flat" cmpd="sng" algn="ctr">
                      <a:solidFill>
                        <a:srgbClr val="808080"/>
                      </a:solidFill>
                      <a:prstDash val="dot"/>
                      <a:round/>
                      <a:headEnd type="none" w="med" len="med"/>
                      <a:tailEnd type="none" w="med" len="med"/>
                    </a:lnB>
                  </a:tcPr>
                </a:tc>
                <a:tc vMerge="1">
                  <a:txBody>
                    <a:bodyPr/>
                    <a:lstStyle/>
                    <a:p>
                      <a:endParaRPr lang="en-US"/>
                    </a:p>
                  </a:txBody>
                  <a:tcPr/>
                </a:tc>
                <a:tc vMerge="1">
                  <a:txBody>
                    <a:bodyPr/>
                    <a:lstStyle/>
                    <a:p>
                      <a:endParaRPr lang="en-US"/>
                    </a:p>
                  </a:txBody>
                  <a:tcPr/>
                </a:tc>
                <a:tc gridSpan="2" vMerge="1">
                  <a:txBody>
                    <a:bodyPr/>
                    <a:lstStyle/>
                    <a:p>
                      <a:endParaRPr lang="en-US"/>
                    </a:p>
                  </a:txBody>
                  <a:tcPr/>
                </a:tc>
                <a:tc hMerge="1" vMerge="1">
                  <a:txBody>
                    <a:bodyPr/>
                    <a:lstStyle/>
                    <a:p>
                      <a:endParaRPr lang="en-US"/>
                    </a:p>
                  </a:txBody>
                  <a:tcPr/>
                </a:tc>
                <a:tc gridSpan="2" vMerge="1">
                  <a:txBody>
                    <a:bodyPr/>
                    <a:lstStyle/>
                    <a:p>
                      <a:endParaRPr lang="en-US"/>
                    </a:p>
                  </a:txBody>
                  <a:tcPr>
                    <a:lnL w="6350" cap="flat" cmpd="sng" algn="ctr">
                      <a:solidFill>
                        <a:srgbClr val="808080"/>
                      </a:solidFill>
                      <a:prstDash val="dot"/>
                      <a:round/>
                      <a:headEnd type="none" w="med" len="med"/>
                      <a:tailEnd type="none" w="med" len="med"/>
                    </a:lnL>
                    <a:lnR>
                      <a:noFill/>
                    </a:lnR>
                    <a:lnT>
                      <a:noFill/>
                    </a:lnT>
                    <a:lnB>
                      <a:noFill/>
                    </a:lnB>
                    <a:solidFill>
                      <a:srgbClr val="7A94A0"/>
                    </a:solidFill>
                  </a:tcPr>
                </a:tc>
                <a:tc hMerge="1" vMerge="1">
                  <a:txBody>
                    <a:bodyPr/>
                    <a:lstStyle/>
                    <a:p>
                      <a:endParaRPr lang="en-US"/>
                    </a:p>
                  </a:txBody>
                  <a:tcPr>
                    <a:lnL>
                      <a:noFill/>
                    </a:lnL>
                    <a:lnR w="12700" cap="flat" cmpd="sng" algn="ctr">
                      <a:solidFill>
                        <a:schemeClr val="tx1"/>
                      </a:solidFill>
                      <a:prstDash val="solid"/>
                      <a:round/>
                      <a:headEnd type="none" w="med" len="med"/>
                      <a:tailEnd type="none" w="med" len="med"/>
                    </a:lnR>
                    <a:lnT>
                      <a:noFill/>
                    </a:lnT>
                    <a:lnB>
                      <a:noFill/>
                    </a:lnB>
                  </a:tcPr>
                </a:tc>
                <a:tc gridSpan="2" vMerge="1">
                  <a:txBody>
                    <a:bodyPr/>
                    <a:lstStyle/>
                    <a:p>
                      <a:endParaRPr lang="en-US"/>
                    </a:p>
                  </a:txBody>
                  <a:tcPr>
                    <a:lnL w="6350" cap="flat" cmpd="sng" algn="ctr">
                      <a:solidFill>
                        <a:srgbClr val="808080"/>
                      </a:solidFill>
                      <a:prstDash val="dot"/>
                      <a:round/>
                      <a:headEnd type="none" w="med" len="med"/>
                      <a:tailEnd type="none" w="med" len="med"/>
                    </a:lnL>
                    <a:lnR>
                      <a:noFill/>
                    </a:lnR>
                    <a:lnT>
                      <a:noFill/>
                    </a:lnT>
                    <a:lnB>
                      <a:noFill/>
                    </a:lnB>
                  </a:tcPr>
                </a:tc>
                <a:tc hMerge="1" vMerge="1">
                  <a:txBody>
                    <a:bodyPr/>
                    <a:lstStyle/>
                    <a:p>
                      <a:endParaRPr lang="en-US"/>
                    </a:p>
                  </a:txBody>
                  <a:tcPr>
                    <a:lnL>
                      <a:noFill/>
                    </a:lnL>
                    <a:lnR w="6350" cap="flat" cmpd="sng" algn="ctr">
                      <a:solidFill>
                        <a:srgbClr val="808080"/>
                      </a:solidFill>
                      <a:prstDash val="dot"/>
                      <a:round/>
                      <a:headEnd type="none" w="med" len="med"/>
                      <a:tailEnd type="none" w="med" len="med"/>
                    </a:lnR>
                    <a:lnT>
                      <a:noFill/>
                    </a:lnT>
                    <a:lnB>
                      <a:noFill/>
                    </a:lnB>
                    <a:solidFill>
                      <a:srgbClr val="7A94A0"/>
                    </a:solidFill>
                  </a:tcPr>
                </a:tc>
                <a:tc gridSpan="2" vMerge="1">
                  <a:txBody>
                    <a:bodyPr/>
                    <a:lstStyle/>
                    <a:p>
                      <a:endParaRPr lang="en-US"/>
                    </a:p>
                  </a:txBody>
                  <a:tcPr/>
                </a:tc>
                <a:tc hMerge="1" vMerge="1">
                  <a:txBody>
                    <a:bodyPr/>
                    <a:lstStyle/>
                    <a:p>
                      <a:endParaRPr lang="en-US"/>
                    </a:p>
                  </a:txBody>
                  <a:tcPr/>
                </a:tc>
                <a:tc gridSpan="2" vMerge="1">
                  <a:txBody>
                    <a:bodyPr/>
                    <a:lstStyle/>
                    <a:p>
                      <a:endParaRPr lang="en-US"/>
                    </a:p>
                  </a:txBody>
                  <a:tcPr/>
                </a:tc>
                <a:tc hMerge="1" vMerge="1">
                  <a:txBody>
                    <a:bodyPr/>
                    <a:lstStyle/>
                    <a:p>
                      <a:endParaRPr lang="en-US"/>
                    </a:p>
                  </a:txBody>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xmlns="" val="158129637"/>
                  </a:ext>
                </a:extLst>
              </a:tr>
              <a:tr h="417030">
                <a:tc>
                  <a:txBody>
                    <a:bodyPr/>
                    <a:lstStyle/>
                    <a:p>
                      <a:pPr algn="l" fontAlgn="ctr"/>
                      <a:r>
                        <a:rPr lang="en-US" sz="900" b="0" i="0" u="none" strike="noStrike" dirty="0">
                          <a:solidFill>
                            <a:srgbClr val="283439"/>
                          </a:solidFill>
                          <a:effectLst/>
                          <a:latin typeface="Calibri" panose="020F0502020204030204" pitchFamily="34" charset="0"/>
                        </a:rPr>
                        <a:t>Aggregate data models to enable analytics reporting &amp;</a:t>
                      </a:r>
                      <a:r>
                        <a:rPr lang="en-US" sz="900" b="0" i="0" u="none" strike="noStrike" baseline="0" dirty="0">
                          <a:solidFill>
                            <a:srgbClr val="283439"/>
                          </a:solidFill>
                          <a:effectLst/>
                          <a:latin typeface="Calibri" panose="020F0502020204030204" pitchFamily="34" charset="0"/>
                        </a:rPr>
                        <a:t> for</a:t>
                      </a:r>
                      <a:r>
                        <a:rPr lang="en-US" sz="900" b="0" i="0" u="none" strike="noStrike" dirty="0">
                          <a:solidFill>
                            <a:srgbClr val="283439"/>
                          </a:solidFill>
                          <a:effectLst/>
                          <a:latin typeface="Calibri" panose="020F0502020204030204" pitchFamily="34" charset="0"/>
                        </a:rPr>
                        <a:t> business consumption, build and iterate on reports/dashboard</a:t>
                      </a:r>
                    </a:p>
                  </a:txBody>
                  <a:tcPr marL="28285"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808080"/>
                      </a:solidFill>
                      <a:prstDash val="dot"/>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n-US"/>
                    </a:p>
                  </a:txBody>
                  <a:tcPr/>
                </a:tc>
                <a:tc vMerge="1">
                  <a:txBody>
                    <a:bodyPr/>
                    <a:lstStyle/>
                    <a:p>
                      <a:endParaRPr lang="en-US"/>
                    </a:p>
                  </a:txBody>
                  <a:tcPr/>
                </a:tc>
                <a:tc gridSpan="2" vMerge="1">
                  <a:txBody>
                    <a:bodyPr/>
                    <a:lstStyle/>
                    <a:p>
                      <a:endParaRPr lang="en-US"/>
                    </a:p>
                  </a:txBody>
                  <a:tcPr/>
                </a:tc>
                <a:tc hMerge="1" vMerge="1">
                  <a:txBody>
                    <a:bodyPr/>
                    <a:lstStyle/>
                    <a:p>
                      <a:endParaRPr lang="en-US"/>
                    </a:p>
                  </a:txBody>
                  <a:tcPr/>
                </a:tc>
                <a:tc gridSpan="2" vMerge="1">
                  <a:txBody>
                    <a:bodyPr/>
                    <a:lstStyle/>
                    <a:p>
                      <a:endParaRPr lang="en-US"/>
                    </a:p>
                  </a:txBody>
                  <a:tcPr>
                    <a:lnL w="6350" cap="flat" cmpd="sng" algn="ctr">
                      <a:solidFill>
                        <a:srgbClr val="808080"/>
                      </a:solidFill>
                      <a:prstDash val="dot"/>
                      <a:round/>
                      <a:headEnd type="none" w="med" len="med"/>
                      <a:tailEnd type="none" w="med" len="med"/>
                    </a:lnL>
                    <a:lnR>
                      <a:noFill/>
                    </a:lnR>
                    <a:lnT>
                      <a:noFill/>
                    </a:lnT>
                    <a:lnB w="12700" cap="flat" cmpd="sng" algn="ctr">
                      <a:solidFill>
                        <a:schemeClr val="tx1"/>
                      </a:solidFill>
                      <a:prstDash val="solid"/>
                      <a:round/>
                      <a:headEnd type="none" w="med" len="med"/>
                      <a:tailEnd type="none" w="med" len="med"/>
                    </a:lnB>
                  </a:tcPr>
                </a:tc>
                <a:tc hMerge="1" vMerge="1">
                  <a:txBody>
                    <a:bodyPr/>
                    <a:lstStyle/>
                    <a:p>
                      <a:endParaRPr lang="en-US"/>
                    </a:p>
                  </a:txBody>
                  <a:tcPr>
                    <a:lnL>
                      <a:noFill/>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tcPr>
                </a:tc>
                <a:tc gridSpan="2" vMerge="1">
                  <a:txBody>
                    <a:bodyPr/>
                    <a:lstStyle/>
                    <a:p>
                      <a:endParaRPr lang="en-US"/>
                    </a:p>
                  </a:txBody>
                  <a:tcPr>
                    <a:lnL w="6350" cap="flat" cmpd="sng" algn="ctr">
                      <a:solidFill>
                        <a:srgbClr val="808080"/>
                      </a:solidFill>
                      <a:prstDash val="dot"/>
                      <a:round/>
                      <a:headEnd type="none" w="med" len="med"/>
                      <a:tailEnd type="none" w="med" len="med"/>
                    </a:lnL>
                    <a:lnR>
                      <a:noFill/>
                    </a:lnR>
                    <a:lnT>
                      <a:noFill/>
                    </a:lnT>
                    <a:lnB w="6350" cap="flat" cmpd="sng" algn="ctr">
                      <a:solidFill>
                        <a:srgbClr val="808080"/>
                      </a:solidFill>
                      <a:prstDash val="dot"/>
                      <a:round/>
                      <a:headEnd type="none" w="med" len="med"/>
                      <a:tailEnd type="none" w="med" len="med"/>
                    </a:lnB>
                  </a:tcPr>
                </a:tc>
                <a:tc hMerge="1" vMerge="1">
                  <a:txBody>
                    <a:bodyPr/>
                    <a:lstStyle/>
                    <a:p>
                      <a:endParaRPr lang="en-US"/>
                    </a:p>
                  </a:txBody>
                  <a:tcPr>
                    <a:lnL>
                      <a:noFill/>
                    </a:lnL>
                    <a:lnR w="6350" cap="flat" cmpd="sng" algn="ctr">
                      <a:solidFill>
                        <a:srgbClr val="808080"/>
                      </a:solidFill>
                      <a:prstDash val="dot"/>
                      <a:round/>
                      <a:headEnd type="none" w="med" len="med"/>
                      <a:tailEnd type="none" w="med" len="med"/>
                    </a:lnR>
                    <a:lnT>
                      <a:noFill/>
                    </a:lnT>
                    <a:lnB w="6350" cap="flat" cmpd="sng" algn="ctr">
                      <a:solidFill>
                        <a:srgbClr val="808080"/>
                      </a:solidFill>
                      <a:prstDash val="dot"/>
                      <a:round/>
                      <a:headEnd type="none" w="med" len="med"/>
                      <a:tailEnd type="none" w="med" len="med"/>
                    </a:lnB>
                  </a:tcPr>
                </a:tc>
                <a:tc gridSpan="2" vMerge="1">
                  <a:txBody>
                    <a:bodyPr/>
                    <a:lstStyle/>
                    <a:p>
                      <a:endParaRPr lang="en-US"/>
                    </a:p>
                  </a:txBody>
                  <a:tcPr/>
                </a:tc>
                <a:tc hMerge="1" vMerge="1">
                  <a:txBody>
                    <a:bodyPr/>
                    <a:lstStyle/>
                    <a:p>
                      <a:endParaRPr lang="en-US"/>
                    </a:p>
                  </a:txBody>
                  <a:tcPr/>
                </a:tc>
                <a:tc gridSpan="2" vMerge="1">
                  <a:txBody>
                    <a:bodyPr/>
                    <a:lstStyle/>
                    <a:p>
                      <a:endParaRPr lang="en-US"/>
                    </a:p>
                  </a:txBody>
                  <a:tcPr/>
                </a:tc>
                <a:tc hMerge="1" vMerge="1">
                  <a:txBody>
                    <a:bodyPr/>
                    <a:lstStyle/>
                    <a:p>
                      <a:endParaRPr lang="en-US"/>
                    </a:p>
                  </a:txBody>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xmlns="" val="3712158857"/>
                  </a:ext>
                </a:extLst>
              </a:tr>
              <a:tr h="291952">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900" b="0" i="0" u="none" strike="noStrike" dirty="0">
                          <a:solidFill>
                            <a:srgbClr val="6C4E7C"/>
                          </a:solidFill>
                          <a:effectLst/>
                          <a:latin typeface="Calibri" panose="020F0502020204030204" pitchFamily="34" charset="0"/>
                        </a:rPr>
                        <a:t>Data quality scoring: Log all activities, data &amp; analyze quality of process</a:t>
                      </a:r>
                    </a:p>
                  </a:txBody>
                  <a:tcPr marL="28285"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65000"/>
                        </a:schemeClr>
                      </a:solidFill>
                      <a:prstDash val="sysDot"/>
                      <a:round/>
                      <a:headEnd type="none" w="med" len="med"/>
                      <a:tailEnd type="none" w="med" len="med"/>
                    </a:lnB>
                  </a:tcPr>
                </a:tc>
                <a:tc>
                  <a:txBody>
                    <a:bodyPr/>
                    <a:lstStyle/>
                    <a:p>
                      <a:pPr algn="ctr" fontAlgn="ctr"/>
                      <a:endParaRPr lang="en-US" sz="800" b="0" i="0" u="none" strike="noStrike" dirty="0">
                        <a:solidFill>
                          <a:srgbClr val="37464D"/>
                        </a:solidFill>
                        <a:effectLst/>
                        <a:latin typeface="Arial" panose="020B0604020202020204" pitchFamily="34" charset="0"/>
                      </a:endParaRPr>
                    </a:p>
                  </a:txBody>
                  <a:tcPr marL="28285" marR="0" marT="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sz="700" b="0" i="0" u="none" strike="noStrike" dirty="0">
                        <a:solidFill>
                          <a:srgbClr val="37464D"/>
                        </a:solidFill>
                        <a:effectLst/>
                        <a:latin typeface="Arial" panose="020B0604020202020204" pitchFamily="34" charset="0"/>
                      </a:endParaRPr>
                    </a:p>
                  </a:txBody>
                  <a:tcPr marL="28285"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sz="700" b="0" i="0" u="none" strike="noStrike" dirty="0">
                        <a:solidFill>
                          <a:srgbClr val="37464D"/>
                        </a:solidFill>
                        <a:effectLst/>
                        <a:latin typeface="Arial" panose="020B0604020202020204" pitchFamily="34" charset="0"/>
                      </a:endParaRPr>
                    </a:p>
                  </a:txBody>
                  <a:tcPr marL="28285"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sz="700" b="0" i="0" u="none" strike="noStrike" dirty="0">
                        <a:solidFill>
                          <a:srgbClr val="37464D"/>
                        </a:solidFill>
                        <a:effectLst/>
                        <a:latin typeface="Arial" panose="020B0604020202020204" pitchFamily="34" charset="0"/>
                      </a:endParaRPr>
                    </a:p>
                  </a:txBody>
                  <a:tcPr marL="28285"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sz="700" b="0" i="0" u="none" strike="noStrike" dirty="0">
                        <a:solidFill>
                          <a:srgbClr val="37464D"/>
                        </a:solidFill>
                        <a:effectLst/>
                        <a:latin typeface="Arial" panose="020B0604020202020204" pitchFamily="34" charset="0"/>
                      </a:endParaRPr>
                    </a:p>
                  </a:txBody>
                  <a:tcPr marL="28285"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endParaRPr lang="en-US" sz="700" b="0" i="0" u="none" strike="noStrike" dirty="0">
                        <a:solidFill>
                          <a:srgbClr val="37464D"/>
                        </a:solidFill>
                        <a:effectLst/>
                        <a:latin typeface="Arial" panose="020B0604020202020204" pitchFamily="34" charset="0"/>
                      </a:endParaRPr>
                    </a:p>
                  </a:txBody>
                  <a:tcPr marL="28285"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endParaRPr lang="en-US" sz="700" b="0" i="0" u="none" strike="noStrike" dirty="0">
                        <a:solidFill>
                          <a:srgbClr val="37464D"/>
                        </a:solidFill>
                        <a:effectLst/>
                        <a:latin typeface="Arial" panose="020B0604020202020204" pitchFamily="34" charset="0"/>
                      </a:endParaRPr>
                    </a:p>
                  </a:txBody>
                  <a:tcPr marL="28285"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endParaRPr lang="en-US" sz="700" b="0" i="0" u="none" strike="noStrike" dirty="0">
                        <a:solidFill>
                          <a:srgbClr val="37464D"/>
                        </a:solidFill>
                        <a:effectLst/>
                        <a:latin typeface="Arial" panose="020B0604020202020204" pitchFamily="34" charset="0"/>
                      </a:endParaRPr>
                    </a:p>
                  </a:txBody>
                  <a:tcPr marL="28285"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gridSpan="2">
                  <a:txBody>
                    <a:bodyPr/>
                    <a:lstStyle/>
                    <a:p>
                      <a:pPr algn="ctr" rtl="0" fontAlgn="ctr"/>
                      <a:endParaRPr lang="en-US" sz="700" b="0" i="0" u="none" strike="noStrike" dirty="0">
                        <a:solidFill>
                          <a:srgbClr val="FFFFFF"/>
                        </a:solidFill>
                        <a:effectLst/>
                        <a:latin typeface="Segoe UI" panose="020B0502040204020203"/>
                      </a:endParaRPr>
                    </a:p>
                  </a:txBody>
                  <a:tcPr marL="28285"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hMerge="1">
                  <a:txBody>
                    <a:bodyPr/>
                    <a:lstStyle/>
                    <a:p>
                      <a:endParaRPr lang="en-US"/>
                    </a:p>
                  </a:txBody>
                  <a:tcPr/>
                </a:tc>
                <a:tc gridSpan="2">
                  <a:txBody>
                    <a:bodyPr/>
                    <a:lstStyle/>
                    <a:p>
                      <a:pPr algn="ctr" rtl="0" fontAlgn="ctr"/>
                      <a:endParaRPr lang="en-US" sz="700" b="0" i="0" u="none" strike="noStrike" dirty="0">
                        <a:solidFill>
                          <a:srgbClr val="FFFFFF"/>
                        </a:solidFill>
                        <a:effectLst/>
                        <a:latin typeface="Segoe UI" panose="020B0502040204020203"/>
                      </a:endParaRPr>
                    </a:p>
                  </a:txBody>
                  <a:tcPr marL="28285" marR="0" marT="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hMerge="1">
                  <a:txBody>
                    <a:bodyPr/>
                    <a:lstStyle/>
                    <a:p>
                      <a:endParaRPr lang="en-US"/>
                    </a:p>
                  </a:txBody>
                  <a:tcPr/>
                </a:tc>
                <a:tc gridSpan="2">
                  <a:txBody>
                    <a:bodyPr/>
                    <a:lstStyle/>
                    <a:p>
                      <a:pPr algn="ctr" rtl="0" fontAlgn="ctr"/>
                      <a:endParaRPr lang="en-US" sz="700" b="0" i="0" u="none" strike="noStrike" dirty="0">
                        <a:solidFill>
                          <a:srgbClr val="FFFFFF"/>
                        </a:solidFill>
                        <a:effectLst/>
                        <a:latin typeface="Segoe UI" panose="020B0502040204020203"/>
                      </a:endParaRPr>
                    </a:p>
                  </a:txBody>
                  <a:tcPr marL="28285" marR="0" marT="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extLst>
                  <a:ext uri="{0D108BD9-81ED-4DB2-BD59-A6C34878D82A}">
                    <a16:rowId xmlns:a16="http://schemas.microsoft.com/office/drawing/2014/main" xmlns="" val="2029032540"/>
                  </a:ext>
                </a:extLst>
              </a:tr>
              <a:tr h="241053">
                <a:tc>
                  <a:txBody>
                    <a:bodyPr/>
                    <a:lstStyle/>
                    <a:p>
                      <a:pPr algn="l" fontAlgn="ctr"/>
                      <a:r>
                        <a:rPr lang="en-US" sz="900" b="0" i="0" u="none" strike="noStrike" dirty="0">
                          <a:solidFill>
                            <a:srgbClr val="6C4E7C"/>
                          </a:solidFill>
                          <a:effectLst/>
                          <a:latin typeface="Calibri" panose="020F0502020204030204" pitchFamily="34" charset="0"/>
                        </a:rPr>
                        <a:t>Enforce, track &amp; audit the prescribed ACLs, SLAs &amp; schedules</a:t>
                      </a:r>
                      <a:endParaRPr lang="en-US" sz="900" b="0" i="0" u="none" strike="noStrike" dirty="0">
                        <a:solidFill>
                          <a:srgbClr val="42847A"/>
                        </a:solidFill>
                        <a:effectLst/>
                        <a:latin typeface="Calibri" panose="020F0502020204030204" pitchFamily="34" charset="0"/>
                      </a:endParaRPr>
                    </a:p>
                  </a:txBody>
                  <a:tcPr marL="28285"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lumMod val="65000"/>
                        </a:schemeClr>
                      </a:solidFill>
                      <a:prstDash val="sysDot"/>
                      <a:round/>
                      <a:headEnd type="none" w="med" len="med"/>
                      <a:tailEnd type="none" w="med" len="med"/>
                    </a:lnT>
                    <a:lnB w="12700" cap="flat" cmpd="sng" algn="ctr">
                      <a:solidFill>
                        <a:schemeClr val="bg1">
                          <a:lumMod val="65000"/>
                        </a:schemeClr>
                      </a:solidFill>
                      <a:prstDash val="sysDot"/>
                      <a:round/>
                      <a:headEnd type="none" w="med" len="med"/>
                      <a:tailEnd type="none" w="med" len="med"/>
                    </a:lnB>
                  </a:tcPr>
                </a:tc>
                <a:tc>
                  <a:txBody>
                    <a:bodyPr/>
                    <a:lstStyle/>
                    <a:p>
                      <a:pPr algn="ctr" fontAlgn="ctr"/>
                      <a:endParaRPr lang="en-US" sz="800" b="0" i="0" u="none" strike="noStrike" dirty="0">
                        <a:solidFill>
                          <a:srgbClr val="37464D"/>
                        </a:solidFill>
                        <a:effectLst/>
                        <a:latin typeface="Arial" panose="020B0604020202020204" pitchFamily="34" charset="0"/>
                      </a:endParaRPr>
                    </a:p>
                  </a:txBody>
                  <a:tcPr marL="28285" marR="0" marT="0" marB="0" anchor="ctr">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6350" cap="flat" cmpd="sng" algn="ctr">
                      <a:noFill/>
                      <a:prstDash val="dot"/>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sz="700" b="0" i="0" u="none" strike="noStrike" dirty="0">
                        <a:solidFill>
                          <a:srgbClr val="37464D"/>
                        </a:solidFill>
                        <a:effectLst/>
                        <a:latin typeface="Arial" panose="020B0604020202020204" pitchFamily="34" charset="0"/>
                      </a:endParaRPr>
                    </a:p>
                  </a:txBody>
                  <a:tcPr marL="28285" marR="0" marT="0" marB="0" anchor="ctr">
                    <a:lnL>
                      <a:noFill/>
                    </a:lnL>
                    <a:lnR w="6350" cap="flat" cmpd="sng" algn="ctr">
                      <a:noFill/>
                      <a:prstDash val="dot"/>
                      <a:round/>
                      <a:headEnd type="none" w="med" len="med"/>
                      <a:tailEnd type="none" w="med" len="med"/>
                    </a:lnR>
                    <a:lnT w="12700" cap="flat" cmpd="sng" algn="ctr">
                      <a:solidFill>
                        <a:schemeClr val="tx1"/>
                      </a:solidFill>
                      <a:prstDash val="solid"/>
                      <a:round/>
                      <a:headEnd type="none" w="med" len="med"/>
                      <a:tailEnd type="none" w="med" len="med"/>
                    </a:lnT>
                    <a:lnB w="6350" cap="flat" cmpd="sng" algn="ctr">
                      <a:noFill/>
                      <a:prstDash val="dot"/>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sz="700" b="0" i="0" u="none" strike="noStrike" dirty="0">
                        <a:solidFill>
                          <a:srgbClr val="37464D"/>
                        </a:solidFill>
                        <a:effectLst/>
                        <a:latin typeface="Arial" panose="020B0604020202020204" pitchFamily="34" charset="0"/>
                      </a:endParaRPr>
                    </a:p>
                  </a:txBody>
                  <a:tcPr marL="28285" marR="0" marT="0" marB="0" anchor="ctr">
                    <a:lnL w="6350" cap="flat" cmpd="sng" algn="ctr">
                      <a:noFill/>
                      <a:prstDash val="dot"/>
                      <a:round/>
                      <a:headEnd type="none" w="med" len="med"/>
                      <a:tailEnd type="none" w="med" len="med"/>
                    </a:lnL>
                    <a:lnR>
                      <a:noFill/>
                    </a:lnR>
                    <a:lnT w="12700" cap="flat" cmpd="sng" algn="ctr">
                      <a:solidFill>
                        <a:schemeClr val="tx1"/>
                      </a:solidFill>
                      <a:prstDash val="solid"/>
                      <a:round/>
                      <a:headEnd type="none" w="med" len="med"/>
                      <a:tailEnd type="none" w="med" len="med"/>
                    </a:lnT>
                    <a:lnB w="6350" cap="flat" cmpd="sng" algn="ctr">
                      <a:noFill/>
                      <a:prstDash val="dot"/>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sz="700" b="0" i="0" u="none" strike="noStrike" dirty="0">
                        <a:solidFill>
                          <a:srgbClr val="37464D"/>
                        </a:solidFill>
                        <a:effectLst/>
                        <a:latin typeface="Arial" panose="020B0604020202020204" pitchFamily="34" charset="0"/>
                      </a:endParaRPr>
                    </a:p>
                  </a:txBody>
                  <a:tcPr marL="28285" marR="0" marT="0" marB="0" anchor="ctr">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noFill/>
                      <a:prstDash val="dot"/>
                      <a:round/>
                      <a:headEnd type="none" w="med" len="med"/>
                      <a:tailEnd type="none" w="med" len="med"/>
                    </a:lnB>
                    <a:lnTlToBr w="12700" cmpd="sng">
                      <a:noFill/>
                      <a:prstDash val="solid"/>
                    </a:lnTlToBr>
                    <a:lnBlToTr w="12700" cmpd="sng">
                      <a:noFill/>
                      <a:prstDash val="solid"/>
                    </a:lnBlToTr>
                    <a:noFill/>
                  </a:tcPr>
                </a:tc>
                <a:tc rowSpan="2" gridSpan="2">
                  <a:txBody>
                    <a:bodyPr/>
                    <a:lstStyle/>
                    <a:p>
                      <a:pPr algn="ctr" rtl="0" fontAlgn="ctr"/>
                      <a:endParaRPr lang="en-US" sz="700" b="0" i="0" u="none" strike="noStrike" dirty="0">
                        <a:solidFill>
                          <a:srgbClr val="FFFFFF"/>
                        </a:solidFill>
                        <a:effectLst/>
                        <a:latin typeface="Segoe UI" panose="020B0502040204020203"/>
                      </a:endParaRPr>
                    </a:p>
                  </a:txBody>
                  <a:tcPr marL="28285"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rowSpan="2" hMerge="1">
                  <a:txBody>
                    <a:bodyPr/>
                    <a:lstStyle/>
                    <a:p>
                      <a:endParaRPr lang="en-US"/>
                    </a:p>
                  </a:txBody>
                  <a:tcPr>
                    <a:lnL>
                      <a:noFill/>
                    </a:lnL>
                    <a:lnR w="6350" cap="flat" cmpd="sng" algn="ctr">
                      <a:noFill/>
                      <a:prstDash val="dot"/>
                      <a:round/>
                      <a:headEnd type="none" w="med" len="med"/>
                      <a:tailEnd type="none" w="med" len="med"/>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rgbClr val="6B4E7F"/>
                    </a:solidFill>
                  </a:tcPr>
                </a:tc>
                <a:tc rowSpan="2" gridSpan="2">
                  <a:txBody>
                    <a:bodyPr/>
                    <a:lstStyle/>
                    <a:p>
                      <a:pPr algn="ctr" rtl="0" fontAlgn="ctr"/>
                      <a:endParaRPr lang="en-US" sz="700" b="0" i="0" u="none" strike="noStrike" dirty="0">
                        <a:solidFill>
                          <a:srgbClr val="FFFFFF"/>
                        </a:solidFill>
                        <a:effectLst/>
                        <a:latin typeface="Segoe UI" panose="020B0502040204020203"/>
                      </a:endParaRPr>
                    </a:p>
                  </a:txBody>
                  <a:tcPr marL="28285"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rowSpan="2" hMerge="1">
                  <a:txBody>
                    <a:bodyPr/>
                    <a:lstStyle/>
                    <a:p>
                      <a:endParaRPr lang="en-US"/>
                    </a:p>
                  </a:txBody>
                  <a:tcPr>
                    <a:lnL>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6B4E7F"/>
                    </a:solidFill>
                  </a:tcPr>
                </a:tc>
                <a:tc rowSpan="2" gridSpan="2">
                  <a:txBody>
                    <a:bodyPr/>
                    <a:lstStyle/>
                    <a:p>
                      <a:pPr algn="ctr" rtl="0" fontAlgn="ctr"/>
                      <a:endParaRPr lang="en-US" sz="700" b="0" i="0" u="none" strike="noStrike" dirty="0">
                        <a:solidFill>
                          <a:srgbClr val="FFFFFF"/>
                        </a:solidFill>
                        <a:effectLst/>
                        <a:latin typeface="Segoe UI" panose="020B0502040204020203"/>
                      </a:endParaRPr>
                    </a:p>
                  </a:txBody>
                  <a:tcPr marL="28285"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rowSpan="2" hMerge="1">
                  <a:txBody>
                    <a:bodyPr/>
                    <a:lstStyle/>
                    <a:p>
                      <a:endParaRPr lang="en-US"/>
                    </a:p>
                  </a:txBody>
                  <a:tcPr/>
                </a:tc>
                <a:tc rowSpan="2" gridSpan="2">
                  <a:txBody>
                    <a:bodyPr/>
                    <a:lstStyle/>
                    <a:p>
                      <a:pPr algn="ctr" rtl="0" fontAlgn="ctr"/>
                      <a:endParaRPr lang="en-US" sz="700" b="0" i="0" u="none" strike="noStrike" dirty="0">
                        <a:solidFill>
                          <a:srgbClr val="FFFFFF"/>
                        </a:solidFill>
                        <a:effectLst/>
                        <a:latin typeface="Segoe UI" panose="020B0502040204020203"/>
                      </a:endParaRPr>
                    </a:p>
                  </a:txBody>
                  <a:tcPr marL="28285"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rowSpan="2" hMerge="1">
                  <a:txBody>
                    <a:bodyPr/>
                    <a:lstStyle/>
                    <a:p>
                      <a:endParaRPr lang="en-US"/>
                    </a:p>
                  </a:txBody>
                  <a:tcPr/>
                </a:tc>
                <a:tc gridSpan="2">
                  <a:txBody>
                    <a:bodyPr/>
                    <a:lstStyle/>
                    <a:p>
                      <a:pPr algn="ctr" rtl="0" fontAlgn="ctr"/>
                      <a:endParaRPr lang="en-US" sz="700" b="0" i="0" u="none" strike="noStrike" dirty="0">
                        <a:solidFill>
                          <a:srgbClr val="FFFFFF"/>
                        </a:solidFill>
                        <a:effectLst/>
                        <a:latin typeface="Segoe UI" panose="020B0502040204020203"/>
                      </a:endParaRPr>
                    </a:p>
                  </a:txBody>
                  <a:tcPr marL="28285" marR="0" marT="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extLst>
                  <a:ext uri="{0D108BD9-81ED-4DB2-BD59-A6C34878D82A}">
                    <a16:rowId xmlns:a16="http://schemas.microsoft.com/office/drawing/2014/main" xmlns="" val="2123458194"/>
                  </a:ext>
                </a:extLst>
              </a:tr>
              <a:tr h="291952">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900" b="0" i="0" u="none" strike="noStrike" dirty="0">
                          <a:solidFill>
                            <a:srgbClr val="6C4E7C"/>
                          </a:solidFill>
                          <a:effectLst/>
                          <a:latin typeface="Calibri" panose="020F0502020204030204" pitchFamily="34" charset="0"/>
                        </a:rPr>
                        <a:t>Document  code and process flow, metrics lineage</a:t>
                      </a:r>
                    </a:p>
                  </a:txBody>
                  <a:tcPr marL="28285"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lumMod val="65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800" b="0" i="0" u="none" strike="noStrike" dirty="0">
                        <a:solidFill>
                          <a:srgbClr val="37464D"/>
                        </a:solidFill>
                        <a:effectLst/>
                        <a:latin typeface="Arial" panose="020B0604020202020204" pitchFamily="34" charset="0"/>
                      </a:endParaRPr>
                    </a:p>
                  </a:txBody>
                  <a:tcPr marL="28285" marR="0" marT="0" marB="0" anchor="ctr">
                    <a:lnL w="12700" cap="flat" cmpd="sng" algn="ctr">
                      <a:solidFill>
                        <a:schemeClr val="tx1"/>
                      </a:solidFill>
                      <a:prstDash val="solid"/>
                      <a:round/>
                      <a:headEnd type="none" w="med" len="med"/>
                      <a:tailEnd type="none" w="med" len="med"/>
                    </a:lnL>
                    <a:lnR>
                      <a:noFill/>
                    </a:lnR>
                    <a:lnT w="6350" cap="flat" cmpd="sng" algn="ctr">
                      <a:noFill/>
                      <a:prstDash val="dot"/>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sz="700" b="0" i="0" u="none" strike="noStrike" dirty="0">
                        <a:solidFill>
                          <a:srgbClr val="37464D"/>
                        </a:solidFill>
                        <a:effectLst/>
                        <a:latin typeface="Arial" panose="020B0604020202020204" pitchFamily="34" charset="0"/>
                      </a:endParaRPr>
                    </a:p>
                  </a:txBody>
                  <a:tcPr marL="28285" marR="0" marT="0" marB="0" anchor="ctr">
                    <a:lnL>
                      <a:noFill/>
                    </a:lnL>
                    <a:lnR w="6350" cap="flat" cmpd="sng" algn="ctr">
                      <a:noFill/>
                      <a:prstDash val="dot"/>
                      <a:round/>
                      <a:headEnd type="none" w="med" len="med"/>
                      <a:tailEnd type="none" w="med" len="med"/>
                    </a:lnR>
                    <a:lnT w="6350" cap="flat" cmpd="sng" algn="ctr">
                      <a:noFill/>
                      <a:prstDash val="dot"/>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sz="700" b="0" i="0" u="none" strike="noStrike" dirty="0">
                        <a:solidFill>
                          <a:srgbClr val="37464D"/>
                        </a:solidFill>
                        <a:effectLst/>
                        <a:latin typeface="Arial" panose="020B0604020202020204" pitchFamily="34" charset="0"/>
                      </a:endParaRPr>
                    </a:p>
                  </a:txBody>
                  <a:tcPr marL="28285" marR="0" marT="0" marB="0" anchor="ctr">
                    <a:lnL w="6350" cap="flat" cmpd="sng" algn="ctr">
                      <a:noFill/>
                      <a:prstDash val="dot"/>
                      <a:round/>
                      <a:headEnd type="none" w="med" len="med"/>
                      <a:tailEnd type="none" w="med" len="med"/>
                    </a:lnL>
                    <a:lnR>
                      <a:noFill/>
                    </a:lnR>
                    <a:lnT w="6350" cap="flat" cmpd="sng" algn="ctr">
                      <a:noFill/>
                      <a:prstDash val="dot"/>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sz="700" b="0" i="0" u="none" strike="noStrike" dirty="0">
                        <a:solidFill>
                          <a:srgbClr val="37464D"/>
                        </a:solidFill>
                        <a:effectLst/>
                        <a:latin typeface="Arial" panose="020B0604020202020204" pitchFamily="34" charset="0"/>
                      </a:endParaRPr>
                    </a:p>
                  </a:txBody>
                  <a:tcPr marL="28285" marR="0" marT="0" marB="0" anchor="ctr">
                    <a:lnL>
                      <a:noFill/>
                    </a:lnL>
                    <a:lnR w="12700" cap="flat" cmpd="sng" algn="ctr">
                      <a:solidFill>
                        <a:schemeClr val="tx1"/>
                      </a:solidFill>
                      <a:prstDash val="solid"/>
                      <a:round/>
                      <a:headEnd type="none" w="med" len="med"/>
                      <a:tailEnd type="none" w="med" len="med"/>
                    </a:lnR>
                    <a:lnT w="6350" cap="flat" cmpd="sng" algn="ctr">
                      <a:noFill/>
                      <a:prstDash val="dot"/>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gridSpan="2" vMerge="1">
                  <a:txBody>
                    <a:bodyPr/>
                    <a:lstStyle/>
                    <a:p>
                      <a:endParaRPr lang="en-US"/>
                    </a:p>
                  </a:txBody>
                  <a:tcPr>
                    <a:lnL w="6350" cap="flat" cmpd="sng" algn="ctr">
                      <a:noFill/>
                      <a:prstDash val="dot"/>
                      <a:round/>
                      <a:headEnd type="none" w="med" len="med"/>
                      <a:tailEnd type="none" w="med" len="med"/>
                    </a:lnL>
                    <a:lnR>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B4E7F"/>
                    </a:solidFill>
                  </a:tcPr>
                </a:tc>
                <a:tc hMerge="1" vMerge="1">
                  <a:txBody>
                    <a:bodyPr/>
                    <a:lstStyle/>
                    <a:p>
                      <a:endParaRPr lang="en-US"/>
                    </a:p>
                  </a:txBody>
                  <a:tcPr>
                    <a:lnL>
                      <a:noFill/>
                    </a:lnL>
                    <a:lnR w="6350" cap="flat" cmpd="sng" algn="ctr">
                      <a:noFill/>
                      <a:prstDash val="dot"/>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B4E7F"/>
                    </a:solidFill>
                  </a:tcPr>
                </a:tc>
                <a:tc gridSpan="2" vMerge="1">
                  <a:txBody>
                    <a:bodyPr/>
                    <a:lstStyle/>
                    <a:p>
                      <a:endParaRPr lang="en-US"/>
                    </a:p>
                  </a:txBody>
                  <a:tcPr>
                    <a:lnL w="6350" cap="flat" cmpd="sng" algn="ctr">
                      <a:noFill/>
                      <a:prstDash val="dot"/>
                      <a:round/>
                      <a:headEnd type="none" w="med" len="med"/>
                      <a:tailEnd type="none" w="med" len="med"/>
                    </a:lnL>
                    <a:lnR>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B4E7F"/>
                    </a:solidFill>
                  </a:tcPr>
                </a:tc>
                <a:tc hMerge="1" vMerge="1">
                  <a:txBody>
                    <a:bodyPr/>
                    <a:lstStyle/>
                    <a:p>
                      <a:endParaRPr lang="en-US"/>
                    </a:p>
                  </a:txBody>
                  <a:tcP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B4E7F"/>
                    </a:solidFill>
                  </a:tcPr>
                </a:tc>
                <a:tc gridSpan="2" vMerge="1">
                  <a:txBody>
                    <a:bodyPr/>
                    <a:lstStyle/>
                    <a:p>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B4E7F"/>
                    </a:solidFill>
                  </a:tcPr>
                </a:tc>
                <a:tc hMerge="1" vMerge="1">
                  <a:txBody>
                    <a:bodyPr/>
                    <a:lstStyle/>
                    <a:p>
                      <a:endParaRPr lang="en-US"/>
                    </a:p>
                  </a:txBody>
                  <a:tcPr/>
                </a:tc>
                <a:tc gridSpan="2" vMerge="1">
                  <a:txBody>
                    <a:bodyPr/>
                    <a:lstStyle/>
                    <a:p>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B4E7F"/>
                    </a:solidFill>
                  </a:tcPr>
                </a:tc>
                <a:tc hMerge="1" vMerge="1">
                  <a:txBody>
                    <a:bodyPr/>
                    <a:lstStyle/>
                    <a:p>
                      <a:endParaRPr lang="en-US"/>
                    </a:p>
                  </a:txBody>
                  <a:tcPr/>
                </a:tc>
                <a:tc gridSpan="2">
                  <a:txBody>
                    <a:bodyPr/>
                    <a:lstStyle/>
                    <a:p>
                      <a:pPr algn="ctr" rtl="0" fontAlgn="ctr"/>
                      <a:endParaRPr lang="en-US" sz="700" b="0" i="0" u="none" strike="noStrike" dirty="0">
                        <a:solidFill>
                          <a:srgbClr val="FFFFFF"/>
                        </a:solidFill>
                        <a:effectLst/>
                        <a:latin typeface="Segoe UI" panose="020B0502040204020203"/>
                      </a:endParaRPr>
                    </a:p>
                  </a:txBody>
                  <a:tcPr marL="28285" marR="0" marT="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extLst>
                  <a:ext uri="{0D108BD9-81ED-4DB2-BD59-A6C34878D82A}">
                    <a16:rowId xmlns:a16="http://schemas.microsoft.com/office/drawing/2014/main" xmlns="" val="1773581913"/>
                  </a:ext>
                </a:extLst>
              </a:tr>
              <a:tr h="385106">
                <a:tc>
                  <a:txBody>
                    <a:bodyPr/>
                    <a:lstStyle/>
                    <a:p>
                      <a:pPr algn="l" fontAlgn="ctr"/>
                      <a:r>
                        <a:rPr lang="en-US" sz="900" b="0" i="0" u="none" strike="noStrike" dirty="0">
                          <a:solidFill>
                            <a:srgbClr val="42847A"/>
                          </a:solidFill>
                          <a:effectLst/>
                          <a:latin typeface="Calibri" panose="020F0502020204030204" pitchFamily="34" charset="0"/>
                        </a:rPr>
                        <a:t>Review Data Pipelines, QA and Data Integrity</a:t>
                      </a:r>
                    </a:p>
                  </a:txBody>
                  <a:tcPr marL="28285"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808080"/>
                      </a:solidFill>
                      <a:prstDash val="dot"/>
                      <a:round/>
                      <a:headEnd type="none" w="med" len="med"/>
                      <a:tailEnd type="none" w="med" len="med"/>
                    </a:lnB>
                  </a:tcPr>
                </a:tc>
                <a:tc>
                  <a:txBody>
                    <a:bodyPr/>
                    <a:lstStyle/>
                    <a:p>
                      <a:pPr algn="ctr" fontAlgn="ctr"/>
                      <a:r>
                        <a:rPr lang="en-US" sz="800" b="0" i="0" u="none" strike="noStrike" dirty="0">
                          <a:solidFill>
                            <a:srgbClr val="37464D"/>
                          </a:solidFill>
                          <a:effectLst/>
                          <a:latin typeface="Arial" panose="020B0604020202020204" pitchFamily="34" charset="0"/>
                        </a:rPr>
                        <a:t> </a:t>
                      </a:r>
                    </a:p>
                  </a:txBody>
                  <a:tcPr marL="28285" marR="0" marT="0" marB="0" anchor="ctr">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fontAlgn="ctr"/>
                      <a:endParaRPr lang="en-US" sz="700" b="0" i="0" u="none" strike="noStrike" dirty="0">
                        <a:solidFill>
                          <a:srgbClr val="37464D"/>
                        </a:solidFill>
                        <a:effectLst/>
                        <a:latin typeface="Arial" panose="020B0604020202020204" pitchFamily="34" charset="0"/>
                      </a:endParaRPr>
                    </a:p>
                  </a:txBody>
                  <a:tcPr marL="28285" marR="0" marT="0" marB="0" anchor="ctr">
                    <a:lnL>
                      <a:noFill/>
                    </a:lnL>
                    <a:lnR w="6350" cap="flat" cmpd="sng" algn="ctr">
                      <a:noFill/>
                      <a:prstDash val="dot"/>
                      <a:round/>
                      <a:headEnd type="none" w="med" len="med"/>
                      <a:tailEnd type="none" w="med" len="med"/>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fontAlgn="ctr"/>
                      <a:r>
                        <a:rPr lang="en-US" sz="700" b="0" i="0" u="none" strike="noStrike" dirty="0">
                          <a:solidFill>
                            <a:srgbClr val="37464D"/>
                          </a:solidFill>
                          <a:effectLst/>
                          <a:latin typeface="Arial" panose="020B0604020202020204" pitchFamily="34" charset="0"/>
                        </a:rPr>
                        <a:t> </a:t>
                      </a:r>
                    </a:p>
                  </a:txBody>
                  <a:tcPr marL="28285" marR="0" marT="0" marB="0" anchor="ctr">
                    <a:lnL w="6350" cap="flat" cmpd="sng" algn="ctr">
                      <a:noFill/>
                      <a:prstDash val="dot"/>
                      <a:round/>
                      <a:headEnd type="none" w="med" len="med"/>
                      <a:tailEnd type="none" w="med" len="med"/>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fontAlgn="ctr"/>
                      <a:r>
                        <a:rPr lang="en-US" sz="700" b="0" i="0" u="none" strike="noStrike" dirty="0">
                          <a:solidFill>
                            <a:srgbClr val="37464D"/>
                          </a:solidFill>
                          <a:effectLst/>
                          <a:latin typeface="Arial" panose="020B0604020202020204" pitchFamily="34" charset="0"/>
                        </a:rPr>
                        <a:t> </a:t>
                      </a:r>
                    </a:p>
                  </a:txBody>
                  <a:tcPr marL="28285" marR="0" marT="0" marB="0" anchor="ctr">
                    <a:lnL>
                      <a:noFill/>
                    </a:lnL>
                    <a:lnR w="6350" cap="flat" cmpd="sng" algn="ctr">
                      <a:noFill/>
                      <a:prstDash val="dot"/>
                      <a:round/>
                      <a:headEnd type="none" w="med" len="med"/>
                      <a:tailEnd type="none" w="med" len="med"/>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fontAlgn="ctr"/>
                      <a:r>
                        <a:rPr lang="en-US" sz="700" b="0" i="0" u="none" strike="noStrike" dirty="0">
                          <a:solidFill>
                            <a:srgbClr val="37464D"/>
                          </a:solidFill>
                          <a:effectLst/>
                          <a:latin typeface="Arial" panose="020B0604020202020204" pitchFamily="34" charset="0"/>
                        </a:rPr>
                        <a:t> </a:t>
                      </a:r>
                    </a:p>
                  </a:txBody>
                  <a:tcPr marL="28285" marR="0" marT="0" marB="0" anchor="ctr">
                    <a:lnL w="6350" cap="flat" cmpd="sng" algn="ctr">
                      <a:noFill/>
                      <a:prstDash val="dot"/>
                      <a:round/>
                      <a:headEnd type="none" w="med" len="med"/>
                      <a:tailEnd type="none" w="med" len="med"/>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fontAlgn="ctr"/>
                      <a:r>
                        <a:rPr lang="en-US" sz="700" b="0" i="0" u="none" strike="noStrike" dirty="0">
                          <a:solidFill>
                            <a:srgbClr val="37464D"/>
                          </a:solidFill>
                          <a:effectLst/>
                          <a:latin typeface="Arial" panose="020B0604020202020204" pitchFamily="34" charset="0"/>
                        </a:rPr>
                        <a:t> </a:t>
                      </a:r>
                    </a:p>
                  </a:txBody>
                  <a:tcPr marL="28285" marR="0" marT="0" marB="0" anchor="ctr">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tcPr>
                </a:tc>
                <a:tc gridSpan="2">
                  <a:txBody>
                    <a:bodyPr/>
                    <a:lstStyle/>
                    <a:p>
                      <a:pPr algn="ctr" rtl="0" fontAlgn="ctr"/>
                      <a:endParaRPr lang="en-US" sz="700" b="0" i="0" u="none" strike="noStrike" dirty="0">
                        <a:solidFill>
                          <a:srgbClr val="FFFFFF"/>
                        </a:solidFill>
                        <a:effectLst/>
                        <a:latin typeface="Segoe UI" panose="020B0502040204020203"/>
                      </a:endParaRPr>
                    </a:p>
                  </a:txBody>
                  <a:tcPr marL="28285"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42847A"/>
                    </a:solidFill>
                  </a:tcPr>
                </a:tc>
                <a:tc hMerge="1">
                  <a:txBody>
                    <a:bodyPr/>
                    <a:lstStyle/>
                    <a:p>
                      <a:endParaRPr lang="en-US"/>
                    </a:p>
                  </a:txBody>
                  <a:tcPr>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tcPr>
                </a:tc>
                <a:tc gridSpan="2">
                  <a:txBody>
                    <a:bodyPr/>
                    <a:lstStyle/>
                    <a:p>
                      <a:pPr algn="ctr" rtl="0" fontAlgn="ctr"/>
                      <a:endParaRPr lang="en-US" sz="700" b="0" i="0" u="none" strike="noStrike" dirty="0">
                        <a:solidFill>
                          <a:srgbClr val="FFFFFF"/>
                        </a:solidFill>
                        <a:effectLst/>
                        <a:latin typeface="Segoe UI" panose="020B0502040204020203"/>
                      </a:endParaRPr>
                    </a:p>
                  </a:txBody>
                  <a:tcPr marL="28285"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42847A"/>
                    </a:solidFill>
                  </a:tcPr>
                </a:tc>
                <a:tc hMerge="1">
                  <a:txBody>
                    <a:bodyPr/>
                    <a:lstStyle/>
                    <a:p>
                      <a:endParaRPr lang="en-US"/>
                    </a:p>
                  </a:txBody>
                  <a:tcPr>
                    <a:lnL>
                      <a:noFill/>
                    </a:lnL>
                    <a:lnR w="6350" cap="flat" cmpd="sng" algn="ctr">
                      <a:solidFill>
                        <a:srgbClr val="808080"/>
                      </a:solidFill>
                      <a:prstDash val="dot"/>
                      <a:round/>
                      <a:headEnd type="none" w="med" len="med"/>
                      <a:tailEnd type="none" w="med" len="med"/>
                    </a:lnR>
                    <a:lnT w="6350" cap="flat" cmpd="sng" algn="ctr">
                      <a:solidFill>
                        <a:srgbClr val="808080"/>
                      </a:solidFill>
                      <a:prstDash val="dot"/>
                      <a:round/>
                      <a:headEnd type="none" w="med" len="med"/>
                      <a:tailEnd type="none" w="med" len="med"/>
                    </a:lnT>
                    <a:lnB>
                      <a:noFill/>
                    </a:lnB>
                  </a:tcPr>
                </a:tc>
                <a:tc gridSpan="2">
                  <a:txBody>
                    <a:bodyPr/>
                    <a:lstStyle/>
                    <a:p>
                      <a:pPr algn="ctr" rtl="0" fontAlgn="ctr"/>
                      <a:endParaRPr lang="en-US" sz="700" b="0" i="0" u="none" strike="noStrike" dirty="0">
                        <a:solidFill>
                          <a:srgbClr val="FFFFFF"/>
                        </a:solidFill>
                        <a:effectLst/>
                        <a:latin typeface="Segoe UI" panose="020B0502040204020203"/>
                      </a:endParaRPr>
                    </a:p>
                  </a:txBody>
                  <a:tcPr marL="28285"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42847A"/>
                    </a:solidFill>
                  </a:tcPr>
                </a:tc>
                <a:tc hMerge="1">
                  <a:txBody>
                    <a:bodyPr/>
                    <a:lstStyle/>
                    <a:p>
                      <a:endParaRPr lang="en-US"/>
                    </a:p>
                  </a:txBody>
                  <a:tcPr>
                    <a:lnL>
                      <a:noFill/>
                    </a:lnL>
                    <a:lnR>
                      <a:noFill/>
                    </a:lnR>
                    <a:lnT w="6350" cap="flat" cmpd="sng" algn="ctr">
                      <a:solidFill>
                        <a:srgbClr val="808080"/>
                      </a:solidFill>
                      <a:prstDash val="dot"/>
                      <a:round/>
                      <a:headEnd type="none" w="med" len="med"/>
                      <a:tailEnd type="none" w="med" len="med"/>
                    </a:lnT>
                    <a:lnB>
                      <a:noFill/>
                    </a:lnB>
                  </a:tcPr>
                </a:tc>
                <a:tc rowSpan="2" gridSpan="2">
                  <a:txBody>
                    <a:bodyPr/>
                    <a:lstStyle/>
                    <a:p>
                      <a:pPr algn="l" rtl="0" fontAlgn="ctr"/>
                      <a:r>
                        <a:rPr lang="en-US" sz="700" b="0" i="0" u="none" strike="noStrike" dirty="0">
                          <a:solidFill>
                            <a:srgbClr val="FFFFFF"/>
                          </a:solidFill>
                          <a:effectLst/>
                          <a:latin typeface="Segoe UI" panose="020B0502040204020203"/>
                        </a:rPr>
                        <a:t> </a:t>
                      </a:r>
                    </a:p>
                    <a:p>
                      <a:pPr marL="0" marR="0" lvl="0" indent="0" algn="ctr" defTabSz="914400" rtl="0" eaLnBrk="1" fontAlgn="ctr" latinLnBrk="0" hangingPunct="1">
                        <a:lnSpc>
                          <a:spcPct val="100000"/>
                        </a:lnSpc>
                        <a:spcBef>
                          <a:spcPts val="0"/>
                        </a:spcBef>
                        <a:spcAft>
                          <a:spcPts val="0"/>
                        </a:spcAft>
                        <a:buClrTx/>
                        <a:buSzTx/>
                        <a:buFontTx/>
                        <a:buNone/>
                        <a:tabLst/>
                        <a:defRPr/>
                      </a:pPr>
                      <a:r>
                        <a:rPr lang="en-US" sz="1000" b="0" i="0" u="none" strike="noStrike" dirty="0">
                          <a:solidFill>
                            <a:srgbClr val="FFFFFF"/>
                          </a:solidFill>
                          <a:effectLst/>
                          <a:latin typeface="Segoe UI" panose="020B0502040204020203"/>
                        </a:rPr>
                        <a:t> Production Support</a:t>
                      </a:r>
                    </a:p>
                    <a:p>
                      <a:pPr algn="l" rtl="0" fontAlgn="ctr"/>
                      <a:endParaRPr lang="en-US" sz="700" b="0" i="0" u="none" strike="noStrike" dirty="0">
                        <a:solidFill>
                          <a:srgbClr val="FFFFFF"/>
                        </a:solidFill>
                        <a:effectLst/>
                        <a:latin typeface="Segoe UI" panose="020B0502040204020203"/>
                      </a:endParaRPr>
                    </a:p>
                  </a:txBody>
                  <a:tcPr marL="28285"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42847A"/>
                    </a:solidFill>
                  </a:tcPr>
                </a:tc>
                <a:tc rowSpan="2" hMerge="1">
                  <a:txBody>
                    <a:bodyPr/>
                    <a:lstStyle/>
                    <a:p>
                      <a:endParaRPr lang="en-US"/>
                    </a:p>
                  </a:txBody>
                  <a:tcPr/>
                </a:tc>
                <a:extLst>
                  <a:ext uri="{0D108BD9-81ED-4DB2-BD59-A6C34878D82A}">
                    <a16:rowId xmlns:a16="http://schemas.microsoft.com/office/drawing/2014/main" xmlns="" val="1007732051"/>
                  </a:ext>
                </a:extLst>
              </a:tr>
              <a:tr h="351843">
                <a:tc>
                  <a:txBody>
                    <a:bodyPr/>
                    <a:lstStyle/>
                    <a:p>
                      <a:pPr algn="l" fontAlgn="ctr"/>
                      <a:r>
                        <a:rPr lang="en-US" sz="900" b="0" i="0" u="none" strike="noStrike" dirty="0">
                          <a:solidFill>
                            <a:srgbClr val="42847A"/>
                          </a:solidFill>
                          <a:effectLst/>
                          <a:latin typeface="Calibri" panose="020F0502020204030204" pitchFamily="34" charset="0"/>
                        </a:rPr>
                        <a:t>Review output dashboard and respective </a:t>
                      </a:r>
                      <a:r>
                        <a:rPr lang="en-US" sz="900" b="0" i="0" u="none" strike="noStrike" dirty="0" err="1">
                          <a:solidFill>
                            <a:srgbClr val="42847A"/>
                          </a:solidFill>
                          <a:effectLst/>
                          <a:latin typeface="Calibri" panose="020F0502020204030204" pitchFamily="34" charset="0"/>
                        </a:rPr>
                        <a:t>functionalties</a:t>
                      </a:r>
                      <a:endParaRPr lang="en-US" sz="900" b="0" i="0" u="none" strike="noStrike" dirty="0">
                        <a:solidFill>
                          <a:srgbClr val="42847A"/>
                        </a:solidFill>
                        <a:effectLst/>
                        <a:latin typeface="Calibri" panose="020F0502020204030204" pitchFamily="34" charset="0"/>
                      </a:endParaRPr>
                    </a:p>
                    <a:p>
                      <a:pPr algn="l" fontAlgn="ctr"/>
                      <a:endParaRPr lang="en-US" sz="900" b="0" i="0" u="none" strike="noStrike" dirty="0">
                        <a:solidFill>
                          <a:srgbClr val="42847A"/>
                        </a:solidFill>
                        <a:effectLst/>
                        <a:latin typeface="Calibri" panose="020F0502020204030204" pitchFamily="34" charset="0"/>
                      </a:endParaRPr>
                    </a:p>
                  </a:txBody>
                  <a:tcPr marL="28285"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808080"/>
                      </a:solidFill>
                      <a:prstDash val="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US" sz="800" b="0" i="0" u="none" strike="noStrike" dirty="0">
                          <a:solidFill>
                            <a:srgbClr val="37464D"/>
                          </a:solidFill>
                          <a:effectLst/>
                          <a:latin typeface="Calibri" panose="020F0502020204030204" pitchFamily="34" charset="0"/>
                        </a:rPr>
                        <a:t> </a:t>
                      </a:r>
                    </a:p>
                  </a:txBody>
                  <a:tcPr marL="28285" marR="0" marT="0" marB="0" anchor="ctr">
                    <a:lnL w="12700" cap="flat" cmpd="sng" algn="ctr">
                      <a:solidFill>
                        <a:schemeClr val="tx1"/>
                      </a:solidFill>
                      <a:prstDash val="solid"/>
                      <a:round/>
                      <a:headEnd type="none" w="med" len="med"/>
                      <a:tailEnd type="none" w="med" len="med"/>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700" b="0" i="0" u="none" strike="noStrike" dirty="0">
                          <a:solidFill>
                            <a:srgbClr val="37464D"/>
                          </a:solidFill>
                          <a:effectLst/>
                          <a:latin typeface="Calibri" panose="020F0502020204030204" pitchFamily="34" charset="0"/>
                        </a:rPr>
                        <a:t> </a:t>
                      </a:r>
                    </a:p>
                  </a:txBody>
                  <a:tcPr marL="28285" marR="0" marT="0" marB="0" anchor="ctr">
                    <a:lnL>
                      <a:noFill/>
                    </a:lnL>
                    <a:lnR w="6350" cap="flat" cmpd="sng" algn="ctr">
                      <a:noFill/>
                      <a:prstDash val="dot"/>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700" b="0" i="0" u="none" strike="noStrike" dirty="0">
                          <a:solidFill>
                            <a:srgbClr val="37464D"/>
                          </a:solidFill>
                          <a:effectLst/>
                          <a:latin typeface="Calibri" panose="020F0502020204030204" pitchFamily="34" charset="0"/>
                        </a:rPr>
                        <a:t> </a:t>
                      </a:r>
                    </a:p>
                  </a:txBody>
                  <a:tcPr marL="28285" marR="0" marT="0" marB="0" anchor="ctr">
                    <a:lnL w="6350" cap="flat" cmpd="sng" algn="ctr">
                      <a:noFill/>
                      <a:prstDash val="dot"/>
                      <a:round/>
                      <a:headEnd type="none" w="med" len="med"/>
                      <a:tailEnd type="none" w="med" len="med"/>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700" b="0" i="0" u="none" strike="noStrike" dirty="0">
                          <a:solidFill>
                            <a:srgbClr val="37464D"/>
                          </a:solidFill>
                          <a:effectLst/>
                          <a:latin typeface="Calibri" panose="020F0502020204030204" pitchFamily="34" charset="0"/>
                        </a:rPr>
                        <a:t> </a:t>
                      </a:r>
                    </a:p>
                  </a:txBody>
                  <a:tcPr marL="28285" marR="0" marT="0" marB="0" anchor="ctr">
                    <a:lnL>
                      <a:noFill/>
                    </a:lnL>
                    <a:lnR w="6350" cap="flat" cmpd="sng" algn="ctr">
                      <a:noFill/>
                      <a:prstDash val="dot"/>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700" b="0" i="0" u="none" strike="noStrike" dirty="0">
                          <a:solidFill>
                            <a:srgbClr val="37464D"/>
                          </a:solidFill>
                          <a:effectLst/>
                          <a:latin typeface="Calibri" panose="020F0502020204030204" pitchFamily="34" charset="0"/>
                        </a:rPr>
                        <a:t> </a:t>
                      </a:r>
                    </a:p>
                  </a:txBody>
                  <a:tcPr marL="28285" marR="0" marT="0" marB="0" anchor="ctr">
                    <a:lnL w="6350" cap="flat" cmpd="sng" algn="ctr">
                      <a:noFill/>
                      <a:prstDash val="dot"/>
                      <a:round/>
                      <a:headEnd type="none" w="med" len="med"/>
                      <a:tailEnd type="none" w="med" len="med"/>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700" b="0" i="0" u="none" strike="noStrike" dirty="0">
                          <a:solidFill>
                            <a:srgbClr val="37464D"/>
                          </a:solidFill>
                          <a:effectLst/>
                          <a:latin typeface="Calibri" panose="020F0502020204030204" pitchFamily="34" charset="0"/>
                        </a:rPr>
                        <a:t> </a:t>
                      </a:r>
                    </a:p>
                  </a:txBody>
                  <a:tcPr marL="28285" marR="0" marT="0" marB="0" anchor="ctr">
                    <a:lnL>
                      <a:noFill/>
                    </a:lnL>
                    <a:lnR w="6350" cap="flat" cmpd="sng" algn="ctr">
                      <a:noFill/>
                      <a:prstDash val="dot"/>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700" b="0" i="0" u="none" strike="noStrike" dirty="0">
                          <a:solidFill>
                            <a:srgbClr val="37464D"/>
                          </a:solidFill>
                          <a:effectLst/>
                          <a:latin typeface="Calibri" panose="020F0502020204030204" pitchFamily="34" charset="0"/>
                        </a:rPr>
                        <a:t> </a:t>
                      </a:r>
                    </a:p>
                  </a:txBody>
                  <a:tcPr marL="28285" marR="0" marT="0" marB="0" anchor="ctr">
                    <a:lnL w="6350" cap="flat" cmpd="sng" algn="ctr">
                      <a:noFill/>
                      <a:prstDash val="dot"/>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700" b="0" i="0" u="none" strike="noStrike" dirty="0">
                          <a:solidFill>
                            <a:srgbClr val="37464D"/>
                          </a:solidFill>
                          <a:effectLst/>
                          <a:latin typeface="Calibri" panose="020F0502020204030204" pitchFamily="34" charset="0"/>
                        </a:rPr>
                        <a:t> </a:t>
                      </a:r>
                    </a:p>
                  </a:txBody>
                  <a:tcPr marL="28285" marR="0" marT="0" marB="0" anchor="ctr">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700" b="0" i="0" u="none" strike="noStrike" dirty="0">
                          <a:solidFill>
                            <a:srgbClr val="37464D"/>
                          </a:solidFill>
                          <a:effectLst/>
                          <a:latin typeface="Calibri" panose="020F0502020204030204" pitchFamily="34" charset="0"/>
                        </a:rPr>
                        <a:t> </a:t>
                      </a:r>
                    </a:p>
                  </a:txBody>
                  <a:tcPr marL="28285" marR="0" marT="0" marB="0" anchor="ctr">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42847A"/>
                    </a:solidFill>
                  </a:tcPr>
                </a:tc>
                <a:tc>
                  <a:txBody>
                    <a:bodyPr/>
                    <a:lstStyle/>
                    <a:p>
                      <a:pPr algn="l" fontAlgn="ctr"/>
                      <a:r>
                        <a:rPr lang="en-US" sz="700" b="0" i="0" u="none" strike="noStrike" dirty="0">
                          <a:solidFill>
                            <a:srgbClr val="37464D"/>
                          </a:solidFill>
                          <a:effectLst/>
                          <a:latin typeface="Calibri" panose="020F0502020204030204" pitchFamily="34" charset="0"/>
                        </a:rPr>
                        <a:t> </a:t>
                      </a:r>
                    </a:p>
                  </a:txBody>
                  <a:tcPr marL="28285" marR="0" marT="0" marB="0" anchor="ctr">
                    <a:lnL>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42847A"/>
                    </a:solidFill>
                  </a:tcPr>
                </a:tc>
                <a:tc>
                  <a:txBody>
                    <a:bodyPr/>
                    <a:lstStyle/>
                    <a:p>
                      <a:pPr algn="l" fontAlgn="ctr"/>
                      <a:r>
                        <a:rPr lang="en-US" sz="700" b="0" i="0" u="none" strike="noStrike" dirty="0">
                          <a:solidFill>
                            <a:srgbClr val="37464D"/>
                          </a:solidFill>
                          <a:effectLst/>
                          <a:latin typeface="Calibri" panose="020F0502020204030204" pitchFamily="34" charset="0"/>
                        </a:rPr>
                        <a:t> </a:t>
                      </a:r>
                    </a:p>
                  </a:txBody>
                  <a:tcPr marL="28285" marR="0" marT="0" marB="0" anchor="ctr">
                    <a:lnL w="12700" cap="flat" cmpd="sng" algn="ctr">
                      <a:no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42847A"/>
                    </a:solidFill>
                  </a:tcPr>
                </a:tc>
                <a:tc>
                  <a:txBody>
                    <a:bodyPr/>
                    <a:lstStyle/>
                    <a:p>
                      <a:pPr algn="l" fontAlgn="ctr"/>
                      <a:r>
                        <a:rPr lang="en-US" sz="700" b="0" i="0" u="none" strike="noStrike" dirty="0">
                          <a:solidFill>
                            <a:srgbClr val="37464D"/>
                          </a:solidFill>
                          <a:effectLst/>
                          <a:latin typeface="Calibri" panose="020F0502020204030204" pitchFamily="34" charset="0"/>
                        </a:rPr>
                        <a:t> </a:t>
                      </a:r>
                    </a:p>
                  </a:txBody>
                  <a:tcPr marL="28285" marR="0" marT="0" marB="0" anchor="ctr">
                    <a:lnL>
                      <a:noFill/>
                    </a:lnL>
                    <a:lnR w="6350" cap="flat" cmpd="sng" algn="ctr">
                      <a:noFill/>
                      <a:prstDash val="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42847A"/>
                    </a:solidFill>
                  </a:tcPr>
                </a:tc>
                <a:tc gridSpan="2" vMerge="1">
                  <a:txBody>
                    <a:bodyPr/>
                    <a:lstStyle/>
                    <a:p>
                      <a:pPr algn="l" rtl="0" fontAlgn="ctr"/>
                      <a:endParaRPr lang="en-US" sz="700" b="0" i="0" u="none" strike="noStrike" dirty="0">
                        <a:solidFill>
                          <a:srgbClr val="FFFFFF"/>
                        </a:solidFill>
                        <a:effectLst/>
                        <a:latin typeface="Segoe UI" panose="020B0502040204020203"/>
                      </a:endParaRPr>
                    </a:p>
                  </a:txBody>
                  <a:tcPr marL="28285" marR="0" marT="0" marB="0" anchor="ctr">
                    <a:lnL w="6350" cap="flat" cmpd="sng" algn="ctr">
                      <a:noFill/>
                      <a:prstDash val="dot"/>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42847A"/>
                    </a:solidFill>
                  </a:tcPr>
                </a:tc>
                <a:tc hMerge="1" vMerge="1">
                  <a:txBody>
                    <a:bodyPr/>
                    <a:lstStyle/>
                    <a:p>
                      <a:pPr algn="l" rtl="0" fontAlgn="ctr"/>
                      <a:endParaRPr lang="en-US" sz="700" b="0" i="0" u="none" strike="noStrike" dirty="0">
                        <a:solidFill>
                          <a:srgbClr val="FFFFFF"/>
                        </a:solidFill>
                        <a:effectLst/>
                        <a:latin typeface="Segoe UI" panose="020B0502040204020203"/>
                      </a:endParaRPr>
                    </a:p>
                  </a:txBody>
                  <a:tcPr marL="28285" marR="0" marT="0" marB="0" anchor="ctr">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42847A"/>
                    </a:solidFill>
                  </a:tcPr>
                </a:tc>
                <a:extLst>
                  <a:ext uri="{0D108BD9-81ED-4DB2-BD59-A6C34878D82A}">
                    <a16:rowId xmlns:a16="http://schemas.microsoft.com/office/drawing/2014/main" xmlns="" val="336759313"/>
                  </a:ext>
                </a:extLst>
              </a:tr>
            </a:tbl>
          </a:graphicData>
        </a:graphic>
      </p:graphicFrame>
      <p:sp>
        <p:nvSpPr>
          <p:cNvPr id="27" name="TextBox 26">
            <a:extLst>
              <a:ext uri="{FF2B5EF4-FFF2-40B4-BE49-F238E27FC236}">
                <a16:creationId xmlns:a16="http://schemas.microsoft.com/office/drawing/2014/main" xmlns="" id="{E26BF4B9-CD2A-FB4A-92F0-091BDA837194}"/>
              </a:ext>
            </a:extLst>
          </p:cNvPr>
          <p:cNvSpPr txBox="1"/>
          <p:nvPr/>
        </p:nvSpPr>
        <p:spPr>
          <a:xfrm>
            <a:off x="778688" y="1916118"/>
            <a:ext cx="184731" cy="369332"/>
          </a:xfrm>
          <a:prstGeom prst="rect">
            <a:avLst/>
          </a:prstGeom>
          <a:noFill/>
        </p:spPr>
        <p:txBody>
          <a:bodyPr wrap="none" rtlCol="0">
            <a:spAutoFit/>
          </a:bodyPr>
          <a:lstStyle/>
          <a:p>
            <a:endParaRPr lang="en-US" dirty="0">
              <a:solidFill>
                <a:srgbClr val="000000"/>
              </a:solidFill>
              <a:latin typeface="Arial" panose="020B0604020202020204" pitchFamily="34" charset="0"/>
              <a:cs typeface="Arial" panose="020B0604020202020204" pitchFamily="34" charset="0"/>
            </a:endParaRPr>
          </a:p>
        </p:txBody>
      </p:sp>
      <p:grpSp>
        <p:nvGrpSpPr>
          <p:cNvPr id="32" name="Group 31">
            <a:extLst>
              <a:ext uri="{FF2B5EF4-FFF2-40B4-BE49-F238E27FC236}">
                <a16:creationId xmlns:a16="http://schemas.microsoft.com/office/drawing/2014/main" xmlns="" id="{D6D9CF7C-FE43-F84C-8ACA-0264F31DBD6B}"/>
              </a:ext>
            </a:extLst>
          </p:cNvPr>
          <p:cNvGrpSpPr/>
          <p:nvPr/>
        </p:nvGrpSpPr>
        <p:grpSpPr>
          <a:xfrm>
            <a:off x="201189" y="1754711"/>
            <a:ext cx="1524460" cy="4371749"/>
            <a:chOff x="240534" y="1508060"/>
            <a:chExt cx="1524460" cy="4371749"/>
          </a:xfrm>
        </p:grpSpPr>
        <p:sp>
          <p:nvSpPr>
            <p:cNvPr id="33" name="Pentagon 36">
              <a:extLst>
                <a:ext uri="{FF2B5EF4-FFF2-40B4-BE49-F238E27FC236}">
                  <a16:creationId xmlns:a16="http://schemas.microsoft.com/office/drawing/2014/main" xmlns="" id="{59E2D4E9-3B58-6141-B127-5A8DC8F7728E}"/>
                </a:ext>
              </a:extLst>
            </p:cNvPr>
            <p:cNvSpPr/>
            <p:nvPr/>
          </p:nvSpPr>
          <p:spPr bwMode="auto">
            <a:xfrm rot="5400000">
              <a:off x="399608" y="4514423"/>
              <a:ext cx="1206317" cy="1524455"/>
            </a:xfrm>
            <a:prstGeom prst="homePlate">
              <a:avLst>
                <a:gd name="adj" fmla="val 24450"/>
              </a:avLst>
            </a:prstGeom>
            <a:solidFill>
              <a:srgbClr val="42847A"/>
            </a:solidFill>
            <a:ln w="28575" cap="flat" cmpd="sng" algn="ctr">
              <a:solidFill>
                <a:sysClr val="window" lastClr="FFFFFF"/>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IN" sz="2400" kern="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sp>
          <p:nvSpPr>
            <p:cNvPr id="34" name="Pentagon 36">
              <a:extLst>
                <a:ext uri="{FF2B5EF4-FFF2-40B4-BE49-F238E27FC236}">
                  <a16:creationId xmlns:a16="http://schemas.microsoft.com/office/drawing/2014/main" xmlns="" id="{0C8ADCD4-D892-8041-BA8B-0D67F43D48EA}"/>
                </a:ext>
              </a:extLst>
            </p:cNvPr>
            <p:cNvSpPr/>
            <p:nvPr/>
          </p:nvSpPr>
          <p:spPr bwMode="auto">
            <a:xfrm rot="5400000">
              <a:off x="462344" y="3735663"/>
              <a:ext cx="1080840" cy="1524455"/>
            </a:xfrm>
            <a:prstGeom prst="homePlate">
              <a:avLst>
                <a:gd name="adj" fmla="val 24450"/>
              </a:avLst>
            </a:prstGeom>
            <a:solidFill>
              <a:srgbClr val="6B4E7C"/>
            </a:solidFill>
            <a:ln w="28575" cap="flat" cmpd="sng" algn="ctr">
              <a:solidFill>
                <a:sysClr val="window" lastClr="FFFFFF"/>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IN" sz="2400" kern="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grpSp>
          <p:nvGrpSpPr>
            <p:cNvPr id="35" name="Group 34">
              <a:extLst>
                <a:ext uri="{FF2B5EF4-FFF2-40B4-BE49-F238E27FC236}">
                  <a16:creationId xmlns:a16="http://schemas.microsoft.com/office/drawing/2014/main" xmlns="" id="{BCEA284C-2A33-4847-94C3-E9B1BF13F9C1}"/>
                </a:ext>
              </a:extLst>
            </p:cNvPr>
            <p:cNvGrpSpPr/>
            <p:nvPr/>
          </p:nvGrpSpPr>
          <p:grpSpPr>
            <a:xfrm>
              <a:off x="240534" y="1508060"/>
              <a:ext cx="1524460" cy="2725707"/>
              <a:chOff x="632701" y="1703120"/>
              <a:chExt cx="1524460" cy="2725707"/>
            </a:xfrm>
          </p:grpSpPr>
          <p:sp>
            <p:nvSpPr>
              <p:cNvPr id="38" name="Pentagon 36">
                <a:extLst>
                  <a:ext uri="{FF2B5EF4-FFF2-40B4-BE49-F238E27FC236}">
                    <a16:creationId xmlns:a16="http://schemas.microsoft.com/office/drawing/2014/main" xmlns="" id="{18A95423-3015-8F40-B1CF-723AEE38C280}"/>
                  </a:ext>
                </a:extLst>
              </p:cNvPr>
              <p:cNvSpPr/>
              <p:nvPr/>
            </p:nvSpPr>
            <p:spPr bwMode="auto">
              <a:xfrm rot="5400000">
                <a:off x="780690" y="3052358"/>
                <a:ext cx="1228482" cy="1524455"/>
              </a:xfrm>
              <a:prstGeom prst="homePlate">
                <a:avLst>
                  <a:gd name="adj" fmla="val 24450"/>
                </a:avLst>
              </a:prstGeom>
              <a:solidFill>
                <a:srgbClr val="7A94A0"/>
              </a:solidFill>
              <a:ln w="28575" cap="flat" cmpd="sng" algn="ctr">
                <a:solidFill>
                  <a:sysClr val="window" lastClr="FFFFFF"/>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IN" sz="2400" kern="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sp>
            <p:nvSpPr>
              <p:cNvPr id="39" name="Pentagon 37">
                <a:extLst>
                  <a:ext uri="{FF2B5EF4-FFF2-40B4-BE49-F238E27FC236}">
                    <a16:creationId xmlns:a16="http://schemas.microsoft.com/office/drawing/2014/main" xmlns="" id="{9AAD24C2-6E73-E04F-89FA-D7DD38F92609}"/>
                  </a:ext>
                </a:extLst>
              </p:cNvPr>
              <p:cNvSpPr/>
              <p:nvPr/>
            </p:nvSpPr>
            <p:spPr bwMode="auto">
              <a:xfrm rot="5400000">
                <a:off x="901955" y="2177357"/>
                <a:ext cx="985957" cy="1524455"/>
              </a:xfrm>
              <a:prstGeom prst="homePlate">
                <a:avLst>
                  <a:gd name="adj" fmla="val 24450"/>
                </a:avLst>
              </a:prstGeom>
              <a:solidFill>
                <a:srgbClr val="44536A"/>
              </a:solidFill>
              <a:ln w="28575" cap="flat" cmpd="sng" algn="ctr">
                <a:solidFill>
                  <a:sysClr val="window" lastClr="FFFFFF"/>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IN" sz="2400" kern="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sp>
            <p:nvSpPr>
              <p:cNvPr id="40" name="Pentagon 40">
                <a:extLst>
                  <a:ext uri="{FF2B5EF4-FFF2-40B4-BE49-F238E27FC236}">
                    <a16:creationId xmlns:a16="http://schemas.microsoft.com/office/drawing/2014/main" xmlns="" id="{AC287D12-3300-E542-86E7-7D83852AC7F1}"/>
                  </a:ext>
                </a:extLst>
              </p:cNvPr>
              <p:cNvSpPr/>
              <p:nvPr/>
            </p:nvSpPr>
            <p:spPr bwMode="auto">
              <a:xfrm rot="5400000">
                <a:off x="910159" y="1425665"/>
                <a:ext cx="969546" cy="1524455"/>
              </a:xfrm>
              <a:prstGeom prst="homePlate">
                <a:avLst>
                  <a:gd name="adj" fmla="val 24450"/>
                </a:avLst>
              </a:prstGeom>
              <a:solidFill>
                <a:schemeClr val="accent5">
                  <a:lumMod val="75000"/>
                </a:schemeClr>
              </a:solidFill>
              <a:ln w="28575" cap="flat" cmpd="sng" algn="ctr">
                <a:solidFill>
                  <a:sysClr val="window" lastClr="FFFFFF"/>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IN" sz="2400" kern="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sp>
            <p:nvSpPr>
              <p:cNvPr id="41" name="TextBox 72">
                <a:extLst>
                  <a:ext uri="{FF2B5EF4-FFF2-40B4-BE49-F238E27FC236}">
                    <a16:creationId xmlns:a16="http://schemas.microsoft.com/office/drawing/2014/main" xmlns="" id="{58482900-1301-7047-AA4F-F883C14156AF}"/>
                  </a:ext>
                </a:extLst>
              </p:cNvPr>
              <p:cNvSpPr txBox="1"/>
              <p:nvPr/>
            </p:nvSpPr>
            <p:spPr>
              <a:xfrm>
                <a:off x="699644" y="1867414"/>
                <a:ext cx="1390584" cy="184666"/>
              </a:xfrm>
              <a:prstGeom prst="rect">
                <a:avLst/>
              </a:prstGeom>
              <a:noFill/>
            </p:spPr>
            <p:txBody>
              <a:bodyPr wrap="square" lIns="0" tIns="0" rIns="0" bIns="0" rtlCol="0" anchor="ctr">
                <a:spAutoFit/>
              </a:bodyPr>
              <a:lstStyle>
                <a:defPPr>
                  <a:defRPr lang="en-US"/>
                </a:defPPr>
                <a:lvl1pPr algn="ctr">
                  <a:defRPr>
                    <a:solidFill>
                      <a:prstClr val="black">
                        <a:lumMod val="75000"/>
                        <a:lumOff val="25000"/>
                      </a:prstClr>
                    </a:solidFill>
                    <a:ea typeface="Segoe UI" panose="020B0502040204020203" pitchFamily="34" charset="0"/>
                    <a:cs typeface="Segoe UI" panose="020B0502040204020203" pitchFamily="34" charset="0"/>
                  </a:defRPr>
                </a:lvl1pPr>
              </a:lstStyle>
              <a:p>
                <a:pPr>
                  <a:defRPr/>
                </a:pPr>
                <a:r>
                  <a:rPr lang="en-IN" sz="1200" b="1" kern="0" dirty="0">
                    <a:solidFill>
                      <a:prstClr val="white"/>
                    </a:solidFill>
                    <a:latin typeface="Arial" panose="020B0604020202020204" pitchFamily="34" charset="0"/>
                    <a:cs typeface="Arial" panose="020B0604020202020204" pitchFamily="34" charset="0"/>
                  </a:rPr>
                  <a:t>Discovery</a:t>
                </a:r>
              </a:p>
            </p:txBody>
          </p:sp>
          <p:sp>
            <p:nvSpPr>
              <p:cNvPr id="42" name="TextBox 72">
                <a:extLst>
                  <a:ext uri="{FF2B5EF4-FFF2-40B4-BE49-F238E27FC236}">
                    <a16:creationId xmlns:a16="http://schemas.microsoft.com/office/drawing/2014/main" xmlns="" id="{40990C8C-4ADE-8740-A3C9-AC2F48FEDE1A}"/>
                  </a:ext>
                </a:extLst>
              </p:cNvPr>
              <p:cNvSpPr txBox="1"/>
              <p:nvPr/>
            </p:nvSpPr>
            <p:spPr>
              <a:xfrm>
                <a:off x="699642" y="2719610"/>
                <a:ext cx="1390584" cy="307777"/>
              </a:xfrm>
              <a:prstGeom prst="rect">
                <a:avLst/>
              </a:prstGeom>
              <a:noFill/>
            </p:spPr>
            <p:txBody>
              <a:bodyPr wrap="square" lIns="0" tIns="0" rIns="0" bIns="0" rtlCol="0" anchor="ctr">
                <a:spAutoFit/>
              </a:bodyPr>
              <a:lstStyle>
                <a:defPPr>
                  <a:defRPr lang="en-US"/>
                </a:defPPr>
                <a:lvl1pPr algn="ctr">
                  <a:defRPr>
                    <a:solidFill>
                      <a:prstClr val="black">
                        <a:lumMod val="75000"/>
                        <a:lumOff val="25000"/>
                      </a:prstClr>
                    </a:solidFill>
                    <a:ea typeface="Segoe UI" panose="020B0502040204020203" pitchFamily="34" charset="0"/>
                    <a:cs typeface="Segoe UI" panose="020B0502040204020203" pitchFamily="34" charset="0"/>
                  </a:defRPr>
                </a:lvl1pPr>
              </a:lstStyle>
              <a:p>
                <a:pPr>
                  <a:defRPr/>
                </a:pPr>
                <a:r>
                  <a:rPr lang="en-IN" sz="1200" b="1" kern="0" dirty="0">
                    <a:solidFill>
                      <a:prstClr val="white"/>
                    </a:solidFill>
                    <a:latin typeface="Arial" panose="020B0604020202020204" pitchFamily="34" charset="0"/>
                    <a:cs typeface="Arial" panose="020B0604020202020204" pitchFamily="34" charset="0"/>
                  </a:rPr>
                  <a:t>Data Pipelines </a:t>
                </a:r>
              </a:p>
              <a:p>
                <a:pPr>
                  <a:defRPr/>
                </a:pPr>
                <a:r>
                  <a:rPr lang="en-IN" sz="800" b="1" i="1" kern="0" dirty="0">
                    <a:solidFill>
                      <a:prstClr val="white"/>
                    </a:solidFill>
                    <a:latin typeface="Arial" panose="020B0604020202020204" pitchFamily="34" charset="0"/>
                    <a:cs typeface="Arial" panose="020B0604020202020204" pitchFamily="34" charset="0"/>
                  </a:rPr>
                  <a:t>(Using Existing Design)</a:t>
                </a:r>
              </a:p>
            </p:txBody>
          </p:sp>
          <p:sp>
            <p:nvSpPr>
              <p:cNvPr id="43" name="TextBox 72">
                <a:extLst>
                  <a:ext uri="{FF2B5EF4-FFF2-40B4-BE49-F238E27FC236}">
                    <a16:creationId xmlns:a16="http://schemas.microsoft.com/office/drawing/2014/main" xmlns="" id="{9E83501B-C904-6E4B-8F8D-91296270BF9D}"/>
                  </a:ext>
                </a:extLst>
              </p:cNvPr>
              <p:cNvSpPr txBox="1"/>
              <p:nvPr/>
            </p:nvSpPr>
            <p:spPr>
              <a:xfrm>
                <a:off x="632701" y="3691332"/>
                <a:ext cx="1390584" cy="184666"/>
              </a:xfrm>
              <a:prstGeom prst="rect">
                <a:avLst/>
              </a:prstGeom>
              <a:noFill/>
            </p:spPr>
            <p:txBody>
              <a:bodyPr wrap="square" lIns="0" tIns="0" rIns="0" bIns="0" rtlCol="0" anchor="ctr">
                <a:spAutoFit/>
              </a:bodyPr>
              <a:lstStyle>
                <a:defPPr>
                  <a:defRPr lang="en-US"/>
                </a:defPPr>
                <a:lvl1pPr algn="ctr">
                  <a:defRPr>
                    <a:solidFill>
                      <a:prstClr val="black">
                        <a:lumMod val="75000"/>
                        <a:lumOff val="25000"/>
                      </a:prstClr>
                    </a:solidFill>
                    <a:ea typeface="Segoe UI" panose="020B0502040204020203" pitchFamily="34" charset="0"/>
                    <a:cs typeface="Segoe UI" panose="020B0502040204020203" pitchFamily="34" charset="0"/>
                  </a:defRPr>
                </a:lvl1pPr>
              </a:lstStyle>
              <a:p>
                <a:pPr>
                  <a:defRPr/>
                </a:pPr>
                <a:r>
                  <a:rPr lang="en-IN" sz="1200" b="1" kern="0" dirty="0">
                    <a:solidFill>
                      <a:prstClr val="white"/>
                    </a:solidFill>
                    <a:latin typeface="Arial" panose="020B0604020202020204" pitchFamily="34" charset="0"/>
                    <a:cs typeface="Arial" panose="020B0604020202020204" pitchFamily="34" charset="0"/>
                  </a:rPr>
                  <a:t>Data Mart</a:t>
                </a:r>
              </a:p>
            </p:txBody>
          </p:sp>
        </p:grpSp>
        <p:sp>
          <p:nvSpPr>
            <p:cNvPr id="36" name="TextBox 72">
              <a:extLst>
                <a:ext uri="{FF2B5EF4-FFF2-40B4-BE49-F238E27FC236}">
                  <a16:creationId xmlns:a16="http://schemas.microsoft.com/office/drawing/2014/main" xmlns="" id="{D39C3C2F-B388-6744-BA40-7E55C4816295}"/>
                </a:ext>
              </a:extLst>
            </p:cNvPr>
            <p:cNvSpPr txBox="1"/>
            <p:nvPr/>
          </p:nvSpPr>
          <p:spPr>
            <a:xfrm>
              <a:off x="307475" y="5336026"/>
              <a:ext cx="1390584" cy="184666"/>
            </a:xfrm>
            <a:prstGeom prst="rect">
              <a:avLst/>
            </a:prstGeom>
            <a:noFill/>
          </p:spPr>
          <p:txBody>
            <a:bodyPr wrap="square" lIns="0" tIns="0" rIns="0" bIns="0" rtlCol="0" anchor="ctr">
              <a:spAutoFit/>
            </a:bodyPr>
            <a:lstStyle>
              <a:defPPr>
                <a:defRPr lang="en-US"/>
              </a:defPPr>
              <a:lvl1pPr algn="ctr">
                <a:defRPr>
                  <a:solidFill>
                    <a:prstClr val="black">
                      <a:lumMod val="75000"/>
                      <a:lumOff val="25000"/>
                    </a:prstClr>
                  </a:solidFill>
                  <a:ea typeface="Segoe UI" panose="020B0502040204020203" pitchFamily="34" charset="0"/>
                  <a:cs typeface="Segoe UI" panose="020B0502040204020203" pitchFamily="34" charset="0"/>
                </a:defRPr>
              </a:lvl1pPr>
            </a:lstStyle>
            <a:p>
              <a:pPr>
                <a:defRPr/>
              </a:pPr>
              <a:r>
                <a:rPr lang="en-IN" sz="1200" b="1" kern="0" dirty="0">
                  <a:solidFill>
                    <a:prstClr val="white"/>
                  </a:solidFill>
                  <a:latin typeface="Arial" panose="020B0604020202020204" pitchFamily="34" charset="0"/>
                  <a:cs typeface="Arial" panose="020B0604020202020204" pitchFamily="34" charset="0"/>
                </a:rPr>
                <a:t>UAT</a:t>
              </a:r>
            </a:p>
          </p:txBody>
        </p:sp>
        <p:sp>
          <p:nvSpPr>
            <p:cNvPr id="37" name="TextBox 72">
              <a:extLst>
                <a:ext uri="{FF2B5EF4-FFF2-40B4-BE49-F238E27FC236}">
                  <a16:creationId xmlns:a16="http://schemas.microsoft.com/office/drawing/2014/main" xmlns="" id="{36CB351B-90F1-1242-8C88-18E64E067585}"/>
                </a:ext>
              </a:extLst>
            </p:cNvPr>
            <p:cNvSpPr txBox="1"/>
            <p:nvPr/>
          </p:nvSpPr>
          <p:spPr>
            <a:xfrm>
              <a:off x="307469" y="4420363"/>
              <a:ext cx="1390584" cy="184666"/>
            </a:xfrm>
            <a:prstGeom prst="rect">
              <a:avLst/>
            </a:prstGeom>
            <a:noFill/>
          </p:spPr>
          <p:txBody>
            <a:bodyPr wrap="square" lIns="0" tIns="0" rIns="0" bIns="0" rtlCol="0" anchor="ctr">
              <a:spAutoFit/>
            </a:bodyPr>
            <a:lstStyle>
              <a:defPPr>
                <a:defRPr lang="en-US"/>
              </a:defPPr>
              <a:lvl1pPr algn="ctr">
                <a:defRPr>
                  <a:solidFill>
                    <a:prstClr val="black">
                      <a:lumMod val="75000"/>
                      <a:lumOff val="25000"/>
                    </a:prstClr>
                  </a:solidFill>
                  <a:ea typeface="Segoe UI" panose="020B0502040204020203" pitchFamily="34" charset="0"/>
                  <a:cs typeface="Segoe UI" panose="020B0502040204020203" pitchFamily="34" charset="0"/>
                </a:defRPr>
              </a:lvl1pPr>
            </a:lstStyle>
            <a:p>
              <a:pPr>
                <a:defRPr/>
              </a:pPr>
              <a:r>
                <a:rPr lang="en-IN" sz="1200" b="1" kern="0" dirty="0">
                  <a:solidFill>
                    <a:prstClr val="white"/>
                  </a:solidFill>
                  <a:latin typeface="Arial" panose="020B0604020202020204" pitchFamily="34" charset="0"/>
                  <a:cs typeface="Arial" panose="020B0604020202020204" pitchFamily="34" charset="0"/>
                </a:rPr>
                <a:t>Governance</a:t>
              </a:r>
            </a:p>
          </p:txBody>
        </p:sp>
      </p:grpSp>
      <p:sp>
        <p:nvSpPr>
          <p:cNvPr id="44" name="5-Point Star 43">
            <a:extLst>
              <a:ext uri="{FF2B5EF4-FFF2-40B4-BE49-F238E27FC236}">
                <a16:creationId xmlns:a16="http://schemas.microsoft.com/office/drawing/2014/main" xmlns="" id="{57EBF72A-523A-4F45-90BD-83D21F2D3CF4}"/>
              </a:ext>
            </a:extLst>
          </p:cNvPr>
          <p:cNvSpPr/>
          <p:nvPr/>
        </p:nvSpPr>
        <p:spPr>
          <a:xfrm>
            <a:off x="5939234" y="1167404"/>
            <a:ext cx="182880" cy="182880"/>
          </a:xfrm>
          <a:prstGeom prst="star5">
            <a:avLst/>
          </a:prstGeom>
          <a:solidFill>
            <a:srgbClr val="FFD700"/>
          </a:solidFill>
          <a:ln>
            <a:solidFill>
              <a:srgbClr val="D4AF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latin typeface="Arial" panose="020B0604020202020204" pitchFamily="34" charset="0"/>
              <a:cs typeface="Arial" panose="020B0604020202020204" pitchFamily="34" charset="0"/>
            </a:endParaRPr>
          </a:p>
        </p:txBody>
      </p:sp>
      <p:sp>
        <p:nvSpPr>
          <p:cNvPr id="45" name="5-Point Star 44">
            <a:extLst>
              <a:ext uri="{FF2B5EF4-FFF2-40B4-BE49-F238E27FC236}">
                <a16:creationId xmlns:a16="http://schemas.microsoft.com/office/drawing/2014/main" xmlns="" id="{A25B6361-46F8-9545-82B7-0EDFBAC5BB5C}"/>
              </a:ext>
            </a:extLst>
          </p:cNvPr>
          <p:cNvSpPr/>
          <p:nvPr/>
        </p:nvSpPr>
        <p:spPr>
          <a:xfrm>
            <a:off x="7425332" y="1149977"/>
            <a:ext cx="182880" cy="182880"/>
          </a:xfrm>
          <a:prstGeom prst="star5">
            <a:avLst/>
          </a:prstGeom>
          <a:solidFill>
            <a:srgbClr val="FFD700"/>
          </a:solidFill>
          <a:ln>
            <a:solidFill>
              <a:srgbClr val="D4AF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latin typeface="Arial" panose="020B0604020202020204" pitchFamily="34" charset="0"/>
              <a:cs typeface="Arial" panose="020B0604020202020204" pitchFamily="34" charset="0"/>
            </a:endParaRPr>
          </a:p>
        </p:txBody>
      </p:sp>
      <p:sp>
        <p:nvSpPr>
          <p:cNvPr id="46" name="5-Point Star 45">
            <a:extLst>
              <a:ext uri="{FF2B5EF4-FFF2-40B4-BE49-F238E27FC236}">
                <a16:creationId xmlns:a16="http://schemas.microsoft.com/office/drawing/2014/main" xmlns="" id="{F27C0E3F-9047-BF44-8AC9-FE97D38D5C54}"/>
              </a:ext>
            </a:extLst>
          </p:cNvPr>
          <p:cNvSpPr/>
          <p:nvPr/>
        </p:nvSpPr>
        <p:spPr>
          <a:xfrm>
            <a:off x="8963552" y="1167404"/>
            <a:ext cx="182880" cy="182880"/>
          </a:xfrm>
          <a:prstGeom prst="star5">
            <a:avLst/>
          </a:prstGeom>
          <a:solidFill>
            <a:srgbClr val="FFD700"/>
          </a:solidFill>
          <a:ln>
            <a:solidFill>
              <a:srgbClr val="D4AF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latin typeface="Arial" panose="020B0604020202020204" pitchFamily="34" charset="0"/>
              <a:cs typeface="Arial" panose="020B0604020202020204" pitchFamily="34" charset="0"/>
            </a:endParaRPr>
          </a:p>
        </p:txBody>
      </p:sp>
      <p:sp>
        <p:nvSpPr>
          <p:cNvPr id="47" name="5-Point Star 46">
            <a:extLst>
              <a:ext uri="{FF2B5EF4-FFF2-40B4-BE49-F238E27FC236}">
                <a16:creationId xmlns:a16="http://schemas.microsoft.com/office/drawing/2014/main" xmlns="" id="{43480245-71B3-1A45-AB15-AEE63D0338AA}"/>
              </a:ext>
            </a:extLst>
          </p:cNvPr>
          <p:cNvSpPr/>
          <p:nvPr/>
        </p:nvSpPr>
        <p:spPr>
          <a:xfrm>
            <a:off x="9894990" y="1166745"/>
            <a:ext cx="182880" cy="182880"/>
          </a:xfrm>
          <a:prstGeom prst="star5">
            <a:avLst/>
          </a:prstGeom>
          <a:solidFill>
            <a:srgbClr val="FFD700"/>
          </a:solidFill>
          <a:ln>
            <a:solidFill>
              <a:srgbClr val="D4AF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latin typeface="Arial" panose="020B0604020202020204" pitchFamily="34" charset="0"/>
              <a:cs typeface="Arial" panose="020B0604020202020204" pitchFamily="34" charset="0"/>
            </a:endParaRPr>
          </a:p>
        </p:txBody>
      </p:sp>
      <p:sp>
        <p:nvSpPr>
          <p:cNvPr id="48" name="TextBox 47">
            <a:extLst>
              <a:ext uri="{FF2B5EF4-FFF2-40B4-BE49-F238E27FC236}">
                <a16:creationId xmlns:a16="http://schemas.microsoft.com/office/drawing/2014/main" xmlns="" id="{6A236166-17C1-A340-B8B6-7ED3207DFFDA}"/>
              </a:ext>
            </a:extLst>
          </p:cNvPr>
          <p:cNvSpPr txBox="1"/>
          <p:nvPr/>
        </p:nvSpPr>
        <p:spPr>
          <a:xfrm>
            <a:off x="10077870" y="877772"/>
            <a:ext cx="2078188" cy="215444"/>
          </a:xfrm>
          <a:prstGeom prst="rect">
            <a:avLst/>
          </a:prstGeom>
          <a:noFill/>
        </p:spPr>
        <p:txBody>
          <a:bodyPr wrap="square" rtlCol="0">
            <a:spAutoFit/>
          </a:bodyPr>
          <a:lstStyle/>
          <a:p>
            <a:r>
              <a:rPr lang="en-US" sz="800" i="1" dirty="0">
                <a:solidFill>
                  <a:srgbClr val="000000"/>
                </a:solidFill>
                <a:latin typeface="Arial" panose="020B0604020202020204" pitchFamily="34" charset="0"/>
                <a:cs typeface="Arial" panose="020B0604020202020204" pitchFamily="34" charset="0"/>
              </a:rPr>
              <a:t>Interim Milestone for review &amp; feedback </a:t>
            </a:r>
            <a:endParaRPr lang="en-US" sz="800" b="1" i="1" dirty="0">
              <a:solidFill>
                <a:srgbClr val="000000"/>
              </a:solidFill>
              <a:latin typeface="Arial" panose="020B0604020202020204" pitchFamily="34" charset="0"/>
              <a:cs typeface="Arial" panose="020B0604020202020204" pitchFamily="34" charset="0"/>
            </a:endParaRPr>
          </a:p>
        </p:txBody>
      </p:sp>
      <p:sp>
        <p:nvSpPr>
          <p:cNvPr id="49" name="5-Point Star 48">
            <a:extLst>
              <a:ext uri="{FF2B5EF4-FFF2-40B4-BE49-F238E27FC236}">
                <a16:creationId xmlns:a16="http://schemas.microsoft.com/office/drawing/2014/main" xmlns="" id="{4144D65E-B29F-4F4F-9AED-9CB984AC123D}"/>
              </a:ext>
            </a:extLst>
          </p:cNvPr>
          <p:cNvSpPr/>
          <p:nvPr/>
        </p:nvSpPr>
        <p:spPr>
          <a:xfrm>
            <a:off x="10119949" y="1070279"/>
            <a:ext cx="182880" cy="182880"/>
          </a:xfrm>
          <a:prstGeom prst="star5">
            <a:avLst/>
          </a:prstGeom>
          <a:solidFill>
            <a:srgbClr val="FFD700"/>
          </a:solidFill>
          <a:ln>
            <a:solidFill>
              <a:srgbClr val="D4AF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latin typeface="Arial" panose="020B0604020202020204" pitchFamily="34" charset="0"/>
              <a:cs typeface="Arial" panose="020B0604020202020204" pitchFamily="34" charset="0"/>
            </a:endParaRPr>
          </a:p>
        </p:txBody>
      </p:sp>
      <p:sp>
        <p:nvSpPr>
          <p:cNvPr id="50" name="TextBox 49">
            <a:extLst>
              <a:ext uri="{FF2B5EF4-FFF2-40B4-BE49-F238E27FC236}">
                <a16:creationId xmlns:a16="http://schemas.microsoft.com/office/drawing/2014/main" xmlns="" id="{DE7FD8D3-9996-4D45-8E30-3716183BBBDE}"/>
              </a:ext>
            </a:extLst>
          </p:cNvPr>
          <p:cNvSpPr txBox="1"/>
          <p:nvPr/>
        </p:nvSpPr>
        <p:spPr>
          <a:xfrm>
            <a:off x="201189" y="563942"/>
            <a:ext cx="11404614" cy="584775"/>
          </a:xfrm>
          <a:prstGeom prst="rect">
            <a:avLst/>
          </a:prstGeom>
          <a:noFill/>
        </p:spPr>
        <p:txBody>
          <a:bodyPr wrap="square" rtlCol="0">
            <a:spAutoFit/>
          </a:bodyPr>
          <a:lstStyle/>
          <a:p>
            <a:r>
              <a:rPr lang="en-US" sz="1600" i="1" dirty="0">
                <a:latin typeface="Arial" panose="020B0604020202020204" pitchFamily="34" charset="0"/>
                <a:cs typeface="Arial" panose="020B0604020202020204" pitchFamily="34" charset="0"/>
              </a:rPr>
              <a:t>We intend to adhere to Walmart internal sprint plans in continuous delivery and iteration. The estimate proposed below is tentative and subject to reprioritization based on inputs</a:t>
            </a:r>
            <a:endParaRPr lang="en-US" sz="11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38915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2349BF8-C1F4-44B4-9BFB-9CA4233E7AD8}"/>
              </a:ext>
            </a:extLst>
          </p:cNvPr>
          <p:cNvSpPr>
            <a:spLocks noGrp="1"/>
          </p:cNvSpPr>
          <p:nvPr>
            <p:ph type="title"/>
          </p:nvPr>
        </p:nvSpPr>
        <p:spPr/>
        <p:txBody>
          <a:bodyPr/>
          <a:lstStyle/>
          <a:p>
            <a:r>
              <a:rPr lang="en-US" dirty="0"/>
              <a:t>Risk Mitigation Plan</a:t>
            </a:r>
            <a:endParaRPr lang="en-US" dirty="0"/>
          </a:p>
        </p:txBody>
      </p:sp>
      <p:graphicFrame>
        <p:nvGraphicFramePr>
          <p:cNvPr id="24" name="Table 23"/>
          <p:cNvGraphicFramePr>
            <a:graphicFrameLocks noGrp="1"/>
          </p:cNvGraphicFramePr>
          <p:nvPr>
            <p:extLst>
              <p:ext uri="{D42A27DB-BD31-4B8C-83A1-F6EECF244321}">
                <p14:modId xmlns:p14="http://schemas.microsoft.com/office/powerpoint/2010/main" val="855610687"/>
              </p:ext>
            </p:extLst>
          </p:nvPr>
        </p:nvGraphicFramePr>
        <p:xfrm>
          <a:off x="444094" y="918943"/>
          <a:ext cx="11221012" cy="5421934"/>
        </p:xfrm>
        <a:graphic>
          <a:graphicData uri="http://schemas.openxmlformats.org/drawingml/2006/table">
            <a:tbl>
              <a:tblPr firstRow="1" bandRow="1">
                <a:tableStyleId>{5C22544A-7EE6-4342-B048-85BDC9FD1C3A}</a:tableStyleId>
              </a:tblPr>
              <a:tblGrid>
                <a:gridCol w="4514576">
                  <a:extLst>
                    <a:ext uri="{9D8B030D-6E8A-4147-A177-3AD203B41FA5}">
                      <a16:colId xmlns:a16="http://schemas.microsoft.com/office/drawing/2014/main" xmlns="" val="20000"/>
                    </a:ext>
                  </a:extLst>
                </a:gridCol>
                <a:gridCol w="1267680">
                  <a:extLst>
                    <a:ext uri="{9D8B030D-6E8A-4147-A177-3AD203B41FA5}">
                      <a16:colId xmlns:a16="http://schemas.microsoft.com/office/drawing/2014/main" xmlns="" val="20001"/>
                    </a:ext>
                  </a:extLst>
                </a:gridCol>
                <a:gridCol w="989608">
                  <a:extLst>
                    <a:ext uri="{9D8B030D-6E8A-4147-A177-3AD203B41FA5}">
                      <a16:colId xmlns:a16="http://schemas.microsoft.com/office/drawing/2014/main" xmlns="" val="20002"/>
                    </a:ext>
                  </a:extLst>
                </a:gridCol>
                <a:gridCol w="4449148">
                  <a:extLst>
                    <a:ext uri="{9D8B030D-6E8A-4147-A177-3AD203B41FA5}">
                      <a16:colId xmlns:a16="http://schemas.microsoft.com/office/drawing/2014/main" xmlns="" val="20003"/>
                    </a:ext>
                  </a:extLst>
                </a:gridCol>
              </a:tblGrid>
              <a:tr h="214604">
                <a:tc>
                  <a:txBody>
                    <a:bodyPr/>
                    <a:lstStyle/>
                    <a:p>
                      <a:pPr algn="ctr" rtl="0" fontAlgn="ctr"/>
                      <a:r>
                        <a:rPr lang="en-US" sz="1300" u="none" strike="noStrike" dirty="0">
                          <a:solidFill>
                            <a:schemeClr val="bg1"/>
                          </a:solidFill>
                          <a:effectLst/>
                        </a:rPr>
                        <a:t>Risk Factors</a:t>
                      </a:r>
                      <a:endParaRPr lang="en-US" sz="1300" b="1" i="0" u="none" strike="noStrike" dirty="0">
                        <a:solidFill>
                          <a:schemeClr val="bg1"/>
                        </a:solidFill>
                        <a:effectLst/>
                        <a:latin typeface="Calibri Light" charset="0"/>
                      </a:endParaRPr>
                    </a:p>
                  </a:txBody>
                  <a:tcPr marL="5110" marR="5110" marT="5110" marB="0" anchor="ctr"/>
                </a:tc>
                <a:tc>
                  <a:txBody>
                    <a:bodyPr/>
                    <a:lstStyle/>
                    <a:p>
                      <a:pPr algn="ctr" rtl="0" fontAlgn="ctr"/>
                      <a:r>
                        <a:rPr lang="en-US" sz="1300" u="none" strike="noStrike" dirty="0">
                          <a:solidFill>
                            <a:schemeClr val="bg1"/>
                          </a:solidFill>
                          <a:effectLst/>
                        </a:rPr>
                        <a:t>Severity</a:t>
                      </a:r>
                      <a:endParaRPr lang="en-US" sz="1300" b="1" i="0" u="none" strike="noStrike" dirty="0">
                        <a:solidFill>
                          <a:schemeClr val="bg1"/>
                        </a:solidFill>
                        <a:effectLst/>
                        <a:latin typeface="Calibri Light" charset="0"/>
                      </a:endParaRPr>
                    </a:p>
                  </a:txBody>
                  <a:tcPr marL="5110" marR="5110" marT="5110" marB="0" anchor="ctr"/>
                </a:tc>
                <a:tc>
                  <a:txBody>
                    <a:bodyPr/>
                    <a:lstStyle/>
                    <a:p>
                      <a:pPr algn="ctr" rtl="0" fontAlgn="ctr"/>
                      <a:r>
                        <a:rPr lang="en-US" sz="1300" u="none" strike="noStrike" dirty="0">
                          <a:solidFill>
                            <a:schemeClr val="bg1"/>
                          </a:solidFill>
                          <a:effectLst/>
                        </a:rPr>
                        <a:t>Probability</a:t>
                      </a:r>
                      <a:endParaRPr lang="en-US" sz="1300" b="1" i="0" u="none" strike="noStrike" dirty="0">
                        <a:solidFill>
                          <a:schemeClr val="bg1"/>
                        </a:solidFill>
                        <a:effectLst/>
                        <a:latin typeface="Calibri Light" charset="0"/>
                      </a:endParaRPr>
                    </a:p>
                  </a:txBody>
                  <a:tcPr marL="5110" marR="5110" marT="5110" marB="0" anchor="ctr"/>
                </a:tc>
                <a:tc>
                  <a:txBody>
                    <a:bodyPr/>
                    <a:lstStyle/>
                    <a:p>
                      <a:pPr algn="ctr" rtl="0" fontAlgn="ctr"/>
                      <a:r>
                        <a:rPr lang="en-US" sz="1300" u="none" strike="noStrike" dirty="0">
                          <a:solidFill>
                            <a:schemeClr val="bg1"/>
                          </a:solidFill>
                          <a:effectLst/>
                        </a:rPr>
                        <a:t>Pro-active Avoidance &amp; Mitigation Plan</a:t>
                      </a:r>
                      <a:endParaRPr lang="en-US" sz="1300" b="1" i="0" u="none" strike="noStrike" dirty="0">
                        <a:solidFill>
                          <a:schemeClr val="bg1"/>
                        </a:solidFill>
                        <a:effectLst/>
                        <a:latin typeface="Calibri Light" charset="0"/>
                      </a:endParaRPr>
                    </a:p>
                  </a:txBody>
                  <a:tcPr marL="5110" marR="5110" marT="5110" marB="0" anchor="ctr"/>
                </a:tc>
                <a:extLst>
                  <a:ext uri="{0D108BD9-81ED-4DB2-BD59-A6C34878D82A}">
                    <a16:rowId xmlns:a16="http://schemas.microsoft.com/office/drawing/2014/main" xmlns="" val="10000"/>
                  </a:ext>
                </a:extLst>
              </a:tr>
              <a:tr h="367893">
                <a:tc>
                  <a:txBody>
                    <a:bodyPr/>
                    <a:lstStyle/>
                    <a:p>
                      <a:pPr algn="l" rtl="0" fontAlgn="ctr"/>
                      <a:r>
                        <a:rPr lang="en-US" sz="1300" u="none" strike="noStrike" dirty="0">
                          <a:solidFill>
                            <a:schemeClr val="tx2"/>
                          </a:solidFill>
                          <a:effectLst/>
                        </a:rPr>
                        <a:t>Unforeseen complexity of some metrics; dynamic changes in metric granularity</a:t>
                      </a:r>
                      <a:endParaRPr lang="en-US" sz="1300" b="0" i="0" u="none" strike="noStrike" dirty="0">
                        <a:solidFill>
                          <a:schemeClr val="tx2"/>
                        </a:solidFill>
                        <a:effectLst/>
                        <a:latin typeface="Calibri Light" charset="0"/>
                      </a:endParaRPr>
                    </a:p>
                  </a:txBody>
                  <a:tcPr marL="5110" marR="5110" marT="5110" marB="0" anchor="ctr"/>
                </a:tc>
                <a:tc>
                  <a:txBody>
                    <a:bodyPr/>
                    <a:lstStyle/>
                    <a:p>
                      <a:pPr algn="ctr" rtl="0" fontAlgn="ctr"/>
                      <a:r>
                        <a:rPr lang="en-US" sz="1300" u="none" strike="noStrike">
                          <a:solidFill>
                            <a:schemeClr val="tx2"/>
                          </a:solidFill>
                          <a:effectLst/>
                        </a:rPr>
                        <a:t>Medium</a:t>
                      </a:r>
                      <a:endParaRPr lang="en-US" sz="1300" b="0" i="0" u="none" strike="noStrike">
                        <a:solidFill>
                          <a:schemeClr val="tx2"/>
                        </a:solidFill>
                        <a:effectLst/>
                        <a:latin typeface="Calibri Light" charset="0"/>
                      </a:endParaRPr>
                    </a:p>
                  </a:txBody>
                  <a:tcPr marL="5110" marR="5110" marT="5110" marB="0" anchor="ctr"/>
                </a:tc>
                <a:tc>
                  <a:txBody>
                    <a:bodyPr/>
                    <a:lstStyle/>
                    <a:p>
                      <a:pPr algn="ctr" rtl="0" fontAlgn="ctr"/>
                      <a:r>
                        <a:rPr lang="en-US" sz="1300" u="none" strike="noStrike">
                          <a:solidFill>
                            <a:schemeClr val="tx2"/>
                          </a:solidFill>
                          <a:effectLst/>
                        </a:rPr>
                        <a:t>High</a:t>
                      </a:r>
                      <a:endParaRPr lang="en-US" sz="1300" b="0" i="0" u="none" strike="noStrike">
                        <a:solidFill>
                          <a:schemeClr val="tx2"/>
                        </a:solidFill>
                        <a:effectLst/>
                        <a:latin typeface="Calibri Light" charset="0"/>
                      </a:endParaRPr>
                    </a:p>
                  </a:txBody>
                  <a:tcPr marL="5110" marR="5110" marT="5110" marB="0" anchor="ctr"/>
                </a:tc>
                <a:tc>
                  <a:txBody>
                    <a:bodyPr/>
                    <a:lstStyle/>
                    <a:p>
                      <a:pPr algn="l" rtl="0" fontAlgn="ctr"/>
                      <a:r>
                        <a:rPr lang="en-US" sz="1300" u="none" strike="noStrike" dirty="0">
                          <a:solidFill>
                            <a:schemeClr val="tx2"/>
                          </a:solidFill>
                          <a:effectLst/>
                        </a:rPr>
                        <a:t>LV will leverage manual &amp; automated methods to expedite the process; Additional buffer already added to the schedule to allow for such slippages</a:t>
                      </a:r>
                      <a:endParaRPr lang="en-US" sz="1300" b="0" i="0" u="none" strike="noStrike" dirty="0">
                        <a:solidFill>
                          <a:schemeClr val="tx2"/>
                        </a:solidFill>
                        <a:effectLst/>
                        <a:latin typeface="Calibri Light" charset="0"/>
                      </a:endParaRPr>
                    </a:p>
                  </a:txBody>
                  <a:tcPr marL="5110" marR="5110" marT="5110" marB="0" anchor="ctr"/>
                </a:tc>
                <a:extLst>
                  <a:ext uri="{0D108BD9-81ED-4DB2-BD59-A6C34878D82A}">
                    <a16:rowId xmlns:a16="http://schemas.microsoft.com/office/drawing/2014/main" xmlns="" val="10001"/>
                  </a:ext>
                </a:extLst>
              </a:tr>
              <a:tr h="183946">
                <a:tc>
                  <a:txBody>
                    <a:bodyPr/>
                    <a:lstStyle/>
                    <a:p>
                      <a:pPr algn="l" rtl="0" fontAlgn="ctr"/>
                      <a:r>
                        <a:rPr lang="en-US" sz="1300" u="none" strike="noStrike" dirty="0">
                          <a:solidFill>
                            <a:schemeClr val="tx2"/>
                          </a:solidFill>
                          <a:effectLst/>
                        </a:rPr>
                        <a:t>Lack/ delay in consensus on single metric definition</a:t>
                      </a:r>
                      <a:endParaRPr lang="en-US" sz="1300" b="0" i="0" u="none" strike="noStrike" dirty="0">
                        <a:solidFill>
                          <a:schemeClr val="tx2"/>
                        </a:solidFill>
                        <a:effectLst/>
                        <a:latin typeface="Calibri" charset="0"/>
                      </a:endParaRPr>
                    </a:p>
                  </a:txBody>
                  <a:tcPr marL="5110" marR="5110" marT="5110" marB="0" anchor="ctr"/>
                </a:tc>
                <a:tc>
                  <a:txBody>
                    <a:bodyPr/>
                    <a:lstStyle/>
                    <a:p>
                      <a:pPr algn="ctr" rtl="0" fontAlgn="ctr"/>
                      <a:r>
                        <a:rPr lang="en-US" sz="1300" u="none" strike="noStrike">
                          <a:solidFill>
                            <a:schemeClr val="tx2"/>
                          </a:solidFill>
                          <a:effectLst/>
                        </a:rPr>
                        <a:t>Medium</a:t>
                      </a:r>
                      <a:endParaRPr lang="en-US" sz="1300" b="0" i="0" u="none" strike="noStrike">
                        <a:solidFill>
                          <a:schemeClr val="tx2"/>
                        </a:solidFill>
                        <a:effectLst/>
                        <a:latin typeface="Calibri" charset="0"/>
                      </a:endParaRPr>
                    </a:p>
                  </a:txBody>
                  <a:tcPr marL="5110" marR="5110" marT="5110" marB="0" anchor="ctr"/>
                </a:tc>
                <a:tc>
                  <a:txBody>
                    <a:bodyPr/>
                    <a:lstStyle/>
                    <a:p>
                      <a:pPr algn="ctr" rtl="0" fontAlgn="ctr"/>
                      <a:r>
                        <a:rPr lang="en-US" sz="1300" u="none" strike="noStrike">
                          <a:solidFill>
                            <a:schemeClr val="tx2"/>
                          </a:solidFill>
                          <a:effectLst/>
                        </a:rPr>
                        <a:t>High</a:t>
                      </a:r>
                      <a:endParaRPr lang="en-US" sz="1300" b="0" i="0" u="none" strike="noStrike">
                        <a:solidFill>
                          <a:schemeClr val="tx2"/>
                        </a:solidFill>
                        <a:effectLst/>
                        <a:latin typeface="Calibri" charset="0"/>
                      </a:endParaRPr>
                    </a:p>
                  </a:txBody>
                  <a:tcPr marL="5110" marR="5110" marT="5110" marB="0" anchor="ctr"/>
                </a:tc>
                <a:tc>
                  <a:txBody>
                    <a:bodyPr/>
                    <a:lstStyle/>
                    <a:p>
                      <a:pPr algn="l" rtl="0" fontAlgn="ctr"/>
                      <a:r>
                        <a:rPr lang="en-US" sz="1300" u="none" strike="noStrike">
                          <a:solidFill>
                            <a:schemeClr val="tx2"/>
                          </a:solidFill>
                          <a:effectLst/>
                        </a:rPr>
                        <a:t>Additional buffer has been added to the schedule to allow for such slippage</a:t>
                      </a:r>
                      <a:endParaRPr lang="en-US" sz="1300" b="0" i="0" u="none" strike="noStrike">
                        <a:solidFill>
                          <a:schemeClr val="tx2"/>
                        </a:solidFill>
                        <a:effectLst/>
                        <a:latin typeface="Calibri Light" charset="0"/>
                      </a:endParaRPr>
                    </a:p>
                  </a:txBody>
                  <a:tcPr marL="5110" marR="5110" marT="5110" marB="0" anchor="ctr"/>
                </a:tc>
                <a:extLst>
                  <a:ext uri="{0D108BD9-81ED-4DB2-BD59-A6C34878D82A}">
                    <a16:rowId xmlns:a16="http://schemas.microsoft.com/office/drawing/2014/main" xmlns="" val="10002"/>
                  </a:ext>
                </a:extLst>
              </a:tr>
              <a:tr h="357673">
                <a:tc>
                  <a:txBody>
                    <a:bodyPr/>
                    <a:lstStyle/>
                    <a:p>
                      <a:pPr algn="l" rtl="0" fontAlgn="ctr"/>
                      <a:r>
                        <a:rPr lang="en-US" sz="1300" u="none" strike="noStrike">
                          <a:solidFill>
                            <a:schemeClr val="tx2"/>
                          </a:solidFill>
                          <a:effectLst/>
                        </a:rPr>
                        <a:t>Delay in access to documentation on previous analyses of key metrics, data sources, &amp; reports that may require SME outreach; unavailability of SMEs </a:t>
                      </a:r>
                      <a:endParaRPr lang="en-US" sz="1300" b="0" i="0" u="none" strike="noStrike">
                        <a:solidFill>
                          <a:schemeClr val="tx2"/>
                        </a:solidFill>
                        <a:effectLst/>
                        <a:latin typeface="Calibri Light" charset="0"/>
                      </a:endParaRPr>
                    </a:p>
                  </a:txBody>
                  <a:tcPr marL="5110" marR="5110" marT="5110" marB="0" anchor="ctr"/>
                </a:tc>
                <a:tc>
                  <a:txBody>
                    <a:bodyPr/>
                    <a:lstStyle/>
                    <a:p>
                      <a:pPr algn="ctr" rtl="0" fontAlgn="ctr"/>
                      <a:r>
                        <a:rPr lang="en-US" sz="1300" u="none" strike="noStrike">
                          <a:solidFill>
                            <a:schemeClr val="tx2"/>
                          </a:solidFill>
                          <a:effectLst/>
                        </a:rPr>
                        <a:t>High</a:t>
                      </a:r>
                      <a:endParaRPr lang="en-US" sz="1300" b="0" i="0" u="none" strike="noStrike">
                        <a:solidFill>
                          <a:schemeClr val="tx2"/>
                        </a:solidFill>
                        <a:effectLst/>
                        <a:latin typeface="Calibri Light" charset="0"/>
                      </a:endParaRPr>
                    </a:p>
                  </a:txBody>
                  <a:tcPr marL="5110" marR="5110" marT="5110" marB="0" anchor="ctr"/>
                </a:tc>
                <a:tc>
                  <a:txBody>
                    <a:bodyPr/>
                    <a:lstStyle/>
                    <a:p>
                      <a:pPr algn="ctr" rtl="0" fontAlgn="ctr"/>
                      <a:r>
                        <a:rPr lang="en-US" sz="1300" u="none" strike="noStrike">
                          <a:solidFill>
                            <a:schemeClr val="tx2"/>
                          </a:solidFill>
                          <a:effectLst/>
                        </a:rPr>
                        <a:t>Medium</a:t>
                      </a:r>
                      <a:endParaRPr lang="en-US" sz="1300" b="0" i="0" u="none" strike="noStrike">
                        <a:solidFill>
                          <a:schemeClr val="tx2"/>
                        </a:solidFill>
                        <a:effectLst/>
                        <a:latin typeface="Calibri Light" charset="0"/>
                      </a:endParaRPr>
                    </a:p>
                  </a:txBody>
                  <a:tcPr marL="5110" marR="5110" marT="5110" marB="0" anchor="ctr"/>
                </a:tc>
                <a:tc>
                  <a:txBody>
                    <a:bodyPr/>
                    <a:lstStyle/>
                    <a:p>
                      <a:pPr algn="l" rtl="0" fontAlgn="ctr"/>
                      <a:r>
                        <a:rPr lang="en-US" sz="1300" u="none" strike="noStrike" dirty="0">
                          <a:solidFill>
                            <a:schemeClr val="tx2"/>
                          </a:solidFill>
                          <a:effectLst/>
                        </a:rPr>
                        <a:t>LV will call out gaps immediately &amp; work with Walmart POC to selectively connect with relevant SMEs for quick turnaround</a:t>
                      </a:r>
                      <a:endParaRPr lang="en-US" sz="1300" b="0" i="0" u="none" strike="noStrike" dirty="0">
                        <a:solidFill>
                          <a:schemeClr val="tx2"/>
                        </a:solidFill>
                        <a:effectLst/>
                        <a:latin typeface="Calibri Light" charset="0"/>
                      </a:endParaRPr>
                    </a:p>
                  </a:txBody>
                  <a:tcPr marL="5110" marR="5110" marT="5110" marB="0" anchor="ctr"/>
                </a:tc>
                <a:extLst>
                  <a:ext uri="{0D108BD9-81ED-4DB2-BD59-A6C34878D82A}">
                    <a16:rowId xmlns:a16="http://schemas.microsoft.com/office/drawing/2014/main" xmlns="" val="10003"/>
                  </a:ext>
                </a:extLst>
              </a:tr>
              <a:tr h="357673">
                <a:tc>
                  <a:txBody>
                    <a:bodyPr/>
                    <a:lstStyle/>
                    <a:p>
                      <a:pPr algn="l" rtl="0" fontAlgn="ctr"/>
                      <a:r>
                        <a:rPr lang="en-US" sz="1300" u="none" strike="noStrike">
                          <a:solidFill>
                            <a:schemeClr val="tx2"/>
                          </a:solidFill>
                          <a:effectLst/>
                        </a:rPr>
                        <a:t>Mid-project change of scope e.g. inclusion of more metrics or additional deliverables</a:t>
                      </a:r>
                      <a:endParaRPr lang="en-US" sz="1300" b="0" i="0" u="none" strike="noStrike" dirty="0">
                        <a:solidFill>
                          <a:schemeClr val="tx2"/>
                        </a:solidFill>
                        <a:effectLst/>
                        <a:latin typeface="Calibri" charset="0"/>
                      </a:endParaRPr>
                    </a:p>
                  </a:txBody>
                  <a:tcPr marL="5110" marR="5110" marT="5110" marB="0" anchor="ctr"/>
                </a:tc>
                <a:tc>
                  <a:txBody>
                    <a:bodyPr/>
                    <a:lstStyle/>
                    <a:p>
                      <a:pPr algn="ctr" rtl="0" fontAlgn="ctr"/>
                      <a:r>
                        <a:rPr lang="en-US" sz="1300" u="none" strike="noStrike">
                          <a:solidFill>
                            <a:schemeClr val="tx2"/>
                          </a:solidFill>
                          <a:effectLst/>
                        </a:rPr>
                        <a:t>High</a:t>
                      </a:r>
                      <a:endParaRPr lang="en-US" sz="1300" b="0" i="0" u="none" strike="noStrike">
                        <a:solidFill>
                          <a:schemeClr val="tx2"/>
                        </a:solidFill>
                        <a:effectLst/>
                        <a:latin typeface="Calibri" charset="0"/>
                      </a:endParaRPr>
                    </a:p>
                  </a:txBody>
                  <a:tcPr marL="5110" marR="5110" marT="5110" marB="0" anchor="ctr"/>
                </a:tc>
                <a:tc>
                  <a:txBody>
                    <a:bodyPr/>
                    <a:lstStyle/>
                    <a:p>
                      <a:pPr algn="ctr" rtl="0" fontAlgn="ctr"/>
                      <a:r>
                        <a:rPr lang="en-US" sz="1300" u="none" strike="noStrike">
                          <a:solidFill>
                            <a:schemeClr val="tx2"/>
                          </a:solidFill>
                          <a:effectLst/>
                        </a:rPr>
                        <a:t>Medium</a:t>
                      </a:r>
                      <a:endParaRPr lang="en-US" sz="1300" b="0" i="0" u="none" strike="noStrike">
                        <a:solidFill>
                          <a:schemeClr val="tx2"/>
                        </a:solidFill>
                        <a:effectLst/>
                        <a:latin typeface="Calibri" charset="0"/>
                      </a:endParaRPr>
                    </a:p>
                  </a:txBody>
                  <a:tcPr marL="5110" marR="5110" marT="5110" marB="0" anchor="ctr"/>
                </a:tc>
                <a:tc>
                  <a:txBody>
                    <a:bodyPr/>
                    <a:lstStyle/>
                    <a:p>
                      <a:pPr algn="l" rtl="0" fontAlgn="ctr"/>
                      <a:r>
                        <a:rPr lang="en-US" sz="1300" u="none" strike="noStrike" dirty="0">
                          <a:solidFill>
                            <a:schemeClr val="tx2"/>
                          </a:solidFill>
                          <a:effectLst/>
                        </a:rPr>
                        <a:t>LV will provide recommendations; will get expedient sign off from Walmart POC</a:t>
                      </a:r>
                      <a:endParaRPr lang="en-US" sz="1300" b="0" i="0" u="none" strike="noStrike" dirty="0">
                        <a:solidFill>
                          <a:schemeClr val="tx2"/>
                        </a:solidFill>
                        <a:effectLst/>
                        <a:latin typeface="Calibri Light" charset="0"/>
                      </a:endParaRPr>
                    </a:p>
                  </a:txBody>
                  <a:tcPr marL="5110" marR="5110" marT="5110" marB="0" anchor="ctr"/>
                </a:tc>
                <a:extLst>
                  <a:ext uri="{0D108BD9-81ED-4DB2-BD59-A6C34878D82A}">
                    <a16:rowId xmlns:a16="http://schemas.microsoft.com/office/drawing/2014/main" xmlns="" val="10004"/>
                  </a:ext>
                </a:extLst>
              </a:tr>
              <a:tr h="357673">
                <a:tc>
                  <a:txBody>
                    <a:bodyPr/>
                    <a:lstStyle/>
                    <a:p>
                      <a:pPr algn="l" rtl="0" fontAlgn="ctr"/>
                      <a:r>
                        <a:rPr lang="en-US" sz="1300" u="none" strike="noStrike" dirty="0">
                          <a:solidFill>
                            <a:schemeClr val="tx2"/>
                          </a:solidFill>
                          <a:effectLst/>
                        </a:rPr>
                        <a:t>Delay in required access privileges to tools, platforms, databases/ tables/ schemas in Walmart environment</a:t>
                      </a:r>
                      <a:endParaRPr lang="en-US" sz="1300" b="0" i="0" u="none" strike="noStrike" dirty="0">
                        <a:solidFill>
                          <a:schemeClr val="tx2"/>
                        </a:solidFill>
                        <a:effectLst/>
                        <a:latin typeface="Calibri Light" charset="0"/>
                      </a:endParaRPr>
                    </a:p>
                  </a:txBody>
                  <a:tcPr marL="5110" marR="5110" marT="5110" marB="0" anchor="ctr"/>
                </a:tc>
                <a:tc>
                  <a:txBody>
                    <a:bodyPr/>
                    <a:lstStyle/>
                    <a:p>
                      <a:pPr algn="ctr" rtl="0" fontAlgn="ctr"/>
                      <a:r>
                        <a:rPr lang="en-US" sz="1300" u="none" strike="noStrike">
                          <a:solidFill>
                            <a:schemeClr val="tx2"/>
                          </a:solidFill>
                          <a:effectLst/>
                        </a:rPr>
                        <a:t>High</a:t>
                      </a:r>
                      <a:endParaRPr lang="en-US" sz="1300" b="0" i="0" u="none" strike="noStrike">
                        <a:solidFill>
                          <a:schemeClr val="tx2"/>
                        </a:solidFill>
                        <a:effectLst/>
                        <a:latin typeface="Calibri Light" charset="0"/>
                      </a:endParaRPr>
                    </a:p>
                  </a:txBody>
                  <a:tcPr marL="5110" marR="5110" marT="5110" marB="0" anchor="ctr"/>
                </a:tc>
                <a:tc>
                  <a:txBody>
                    <a:bodyPr/>
                    <a:lstStyle/>
                    <a:p>
                      <a:pPr algn="ctr" rtl="0" fontAlgn="ctr"/>
                      <a:r>
                        <a:rPr lang="en-US" sz="1300" u="none" strike="noStrike">
                          <a:solidFill>
                            <a:schemeClr val="tx2"/>
                          </a:solidFill>
                          <a:effectLst/>
                        </a:rPr>
                        <a:t>Medium</a:t>
                      </a:r>
                      <a:endParaRPr lang="en-US" sz="1300" b="0" i="0" u="none" strike="noStrike">
                        <a:solidFill>
                          <a:schemeClr val="tx2"/>
                        </a:solidFill>
                        <a:effectLst/>
                        <a:latin typeface="Calibri Light" charset="0"/>
                      </a:endParaRPr>
                    </a:p>
                  </a:txBody>
                  <a:tcPr marL="5110" marR="5110" marT="5110" marB="0" anchor="ctr"/>
                </a:tc>
                <a:tc>
                  <a:txBody>
                    <a:bodyPr/>
                    <a:lstStyle/>
                    <a:p>
                      <a:pPr algn="l" rtl="0" fontAlgn="ctr"/>
                      <a:r>
                        <a:rPr lang="en-US" sz="1300" u="none" strike="noStrike" dirty="0">
                          <a:solidFill>
                            <a:schemeClr val="tx2"/>
                          </a:solidFill>
                          <a:effectLst/>
                        </a:rPr>
                        <a:t>LV will work with Walmart team to expedite the process</a:t>
                      </a:r>
                      <a:endParaRPr lang="en-US" sz="1300" b="0" i="0" u="none" strike="noStrike" dirty="0">
                        <a:solidFill>
                          <a:schemeClr val="tx2"/>
                        </a:solidFill>
                        <a:effectLst/>
                        <a:latin typeface="Calibri Light" charset="0"/>
                      </a:endParaRPr>
                    </a:p>
                  </a:txBody>
                  <a:tcPr marL="5110" marR="5110" marT="5110" marB="0" anchor="ctr"/>
                </a:tc>
                <a:extLst>
                  <a:ext uri="{0D108BD9-81ED-4DB2-BD59-A6C34878D82A}">
                    <a16:rowId xmlns:a16="http://schemas.microsoft.com/office/drawing/2014/main" xmlns="" val="10005"/>
                  </a:ext>
                </a:extLst>
              </a:tr>
              <a:tr h="183946">
                <a:tc>
                  <a:txBody>
                    <a:bodyPr/>
                    <a:lstStyle/>
                    <a:p>
                      <a:pPr algn="l" rtl="0" fontAlgn="ctr"/>
                      <a:r>
                        <a:rPr lang="en-US" sz="1300" u="none" strike="noStrike">
                          <a:solidFill>
                            <a:schemeClr val="tx2"/>
                          </a:solidFill>
                          <a:effectLst/>
                        </a:rPr>
                        <a:t>Unplanned &amp; unexpected system downtimes</a:t>
                      </a:r>
                      <a:endParaRPr lang="en-US" sz="1300" b="0" i="0" u="none" strike="noStrike">
                        <a:solidFill>
                          <a:schemeClr val="tx2"/>
                        </a:solidFill>
                        <a:effectLst/>
                        <a:latin typeface="Calibri Light" charset="0"/>
                      </a:endParaRPr>
                    </a:p>
                  </a:txBody>
                  <a:tcPr marL="5110" marR="5110" marT="5110" marB="0" anchor="ctr"/>
                </a:tc>
                <a:tc>
                  <a:txBody>
                    <a:bodyPr/>
                    <a:lstStyle/>
                    <a:p>
                      <a:pPr algn="ctr" rtl="0" fontAlgn="ctr"/>
                      <a:r>
                        <a:rPr lang="en-US" sz="1300" u="none" strike="noStrike">
                          <a:solidFill>
                            <a:schemeClr val="tx2"/>
                          </a:solidFill>
                          <a:effectLst/>
                        </a:rPr>
                        <a:t>High</a:t>
                      </a:r>
                      <a:endParaRPr lang="en-US" sz="1300" b="0" i="0" u="none" strike="noStrike">
                        <a:solidFill>
                          <a:schemeClr val="tx2"/>
                        </a:solidFill>
                        <a:effectLst/>
                        <a:latin typeface="Calibri Light" charset="0"/>
                      </a:endParaRPr>
                    </a:p>
                  </a:txBody>
                  <a:tcPr marL="5110" marR="5110" marT="5110" marB="0" anchor="ctr"/>
                </a:tc>
                <a:tc>
                  <a:txBody>
                    <a:bodyPr/>
                    <a:lstStyle/>
                    <a:p>
                      <a:pPr algn="ctr" rtl="0" fontAlgn="ctr"/>
                      <a:r>
                        <a:rPr lang="en-US" sz="1300" u="none" strike="noStrike">
                          <a:solidFill>
                            <a:schemeClr val="tx2"/>
                          </a:solidFill>
                          <a:effectLst/>
                        </a:rPr>
                        <a:t>Medium</a:t>
                      </a:r>
                      <a:endParaRPr lang="en-US" sz="1300" b="0" i="0" u="none" strike="noStrike">
                        <a:solidFill>
                          <a:schemeClr val="tx2"/>
                        </a:solidFill>
                        <a:effectLst/>
                        <a:latin typeface="Calibri Light" charset="0"/>
                      </a:endParaRPr>
                    </a:p>
                  </a:txBody>
                  <a:tcPr marL="5110" marR="5110" marT="5110" marB="0" anchor="ctr"/>
                </a:tc>
                <a:tc>
                  <a:txBody>
                    <a:bodyPr/>
                    <a:lstStyle/>
                    <a:p>
                      <a:pPr algn="l" rtl="0" fontAlgn="ctr"/>
                      <a:r>
                        <a:rPr lang="en-US" sz="1300" u="none" strike="noStrike" dirty="0">
                          <a:solidFill>
                            <a:schemeClr val="tx2"/>
                          </a:solidFill>
                          <a:effectLst/>
                        </a:rPr>
                        <a:t>LV will work with Walmart team to find workarounds and continue development in local environments</a:t>
                      </a:r>
                      <a:endParaRPr lang="en-US" sz="1300" b="0" i="0" u="none" strike="noStrike" dirty="0">
                        <a:solidFill>
                          <a:schemeClr val="tx2"/>
                        </a:solidFill>
                        <a:effectLst/>
                        <a:latin typeface="Calibri" charset="0"/>
                      </a:endParaRPr>
                    </a:p>
                  </a:txBody>
                  <a:tcPr marL="5110" marR="5110" marT="5110" marB="0" anchor="ctr"/>
                </a:tc>
                <a:extLst>
                  <a:ext uri="{0D108BD9-81ED-4DB2-BD59-A6C34878D82A}">
                    <a16:rowId xmlns:a16="http://schemas.microsoft.com/office/drawing/2014/main" xmlns="" val="10006"/>
                  </a:ext>
                </a:extLst>
              </a:tr>
              <a:tr h="531401">
                <a:tc>
                  <a:txBody>
                    <a:bodyPr/>
                    <a:lstStyle/>
                    <a:p>
                      <a:pPr algn="l" rtl="0" fontAlgn="ctr"/>
                      <a:r>
                        <a:rPr lang="en-US" sz="1300" u="none" strike="noStrike" dirty="0">
                          <a:solidFill>
                            <a:schemeClr val="tx2"/>
                          </a:solidFill>
                          <a:effectLst/>
                        </a:rPr>
                        <a:t>Delay in receiving work authorization for onsite resources</a:t>
                      </a:r>
                      <a:endParaRPr lang="en-US" sz="1300" b="0" i="0" u="none" strike="noStrike" dirty="0">
                        <a:solidFill>
                          <a:schemeClr val="tx2"/>
                        </a:solidFill>
                        <a:effectLst/>
                        <a:latin typeface="Calibri Light" charset="0"/>
                      </a:endParaRPr>
                    </a:p>
                  </a:txBody>
                  <a:tcPr marL="5110" marR="5110" marT="5110" marB="0" anchor="ctr"/>
                </a:tc>
                <a:tc>
                  <a:txBody>
                    <a:bodyPr/>
                    <a:lstStyle/>
                    <a:p>
                      <a:pPr algn="ctr" rtl="0" fontAlgn="ctr"/>
                      <a:r>
                        <a:rPr lang="en-US" sz="1300" u="none" strike="noStrike">
                          <a:solidFill>
                            <a:schemeClr val="tx2"/>
                          </a:solidFill>
                          <a:effectLst/>
                        </a:rPr>
                        <a:t>Medium</a:t>
                      </a:r>
                      <a:endParaRPr lang="en-US" sz="1300" b="0" i="0" u="none" strike="noStrike">
                        <a:solidFill>
                          <a:schemeClr val="tx2"/>
                        </a:solidFill>
                        <a:effectLst/>
                        <a:latin typeface="Calibri Light" charset="0"/>
                      </a:endParaRPr>
                    </a:p>
                  </a:txBody>
                  <a:tcPr marL="5110" marR="5110" marT="5110" marB="0" anchor="ctr"/>
                </a:tc>
                <a:tc>
                  <a:txBody>
                    <a:bodyPr/>
                    <a:lstStyle/>
                    <a:p>
                      <a:pPr algn="ctr" rtl="0" fontAlgn="ctr"/>
                      <a:r>
                        <a:rPr lang="en-US" sz="1300" u="none" strike="noStrike">
                          <a:solidFill>
                            <a:schemeClr val="tx2"/>
                          </a:solidFill>
                          <a:effectLst/>
                        </a:rPr>
                        <a:t>Medium</a:t>
                      </a:r>
                      <a:endParaRPr lang="en-US" sz="1300" b="0" i="0" u="none" strike="noStrike">
                        <a:solidFill>
                          <a:schemeClr val="tx2"/>
                        </a:solidFill>
                        <a:effectLst/>
                        <a:latin typeface="Calibri Light" charset="0"/>
                      </a:endParaRPr>
                    </a:p>
                  </a:txBody>
                  <a:tcPr marL="5110" marR="5110" marT="5110" marB="0" anchor="ctr"/>
                </a:tc>
                <a:tc>
                  <a:txBody>
                    <a:bodyPr/>
                    <a:lstStyle/>
                    <a:p>
                      <a:pPr algn="l" rtl="0" fontAlgn="ctr"/>
                      <a:r>
                        <a:rPr lang="en-US" sz="1300" u="none" strike="noStrike">
                          <a:solidFill>
                            <a:schemeClr val="tx2"/>
                          </a:solidFill>
                          <a:effectLst/>
                        </a:rPr>
                        <a:t>LV will prioritize staffing resources already possessing US work permits; if required premium visa processing of Visas will be done for additional resources</a:t>
                      </a:r>
                      <a:endParaRPr lang="en-US" sz="1300" b="0" i="0" u="none" strike="noStrike">
                        <a:solidFill>
                          <a:schemeClr val="tx2"/>
                        </a:solidFill>
                        <a:effectLst/>
                        <a:latin typeface="Calibri Light" charset="0"/>
                      </a:endParaRPr>
                    </a:p>
                  </a:txBody>
                  <a:tcPr marL="5110" marR="5110" marT="5110" marB="0" anchor="ctr"/>
                </a:tc>
                <a:extLst>
                  <a:ext uri="{0D108BD9-81ED-4DB2-BD59-A6C34878D82A}">
                    <a16:rowId xmlns:a16="http://schemas.microsoft.com/office/drawing/2014/main" xmlns="" val="10007"/>
                  </a:ext>
                </a:extLst>
              </a:tr>
              <a:tr h="357673">
                <a:tc>
                  <a:txBody>
                    <a:bodyPr/>
                    <a:lstStyle/>
                    <a:p>
                      <a:pPr algn="l" rtl="0" fontAlgn="ctr"/>
                      <a:r>
                        <a:rPr lang="en-US" sz="1300" u="none" strike="noStrike" dirty="0">
                          <a:solidFill>
                            <a:schemeClr val="tx2"/>
                          </a:solidFill>
                          <a:effectLst/>
                        </a:rPr>
                        <a:t>Resource &amp; skill set mismatch and performance concerns</a:t>
                      </a:r>
                      <a:endParaRPr lang="en-US" sz="1300" b="0" i="0" u="none" strike="noStrike" dirty="0">
                        <a:solidFill>
                          <a:schemeClr val="tx2"/>
                        </a:solidFill>
                        <a:effectLst/>
                        <a:latin typeface="Calibri Light" charset="0"/>
                      </a:endParaRPr>
                    </a:p>
                  </a:txBody>
                  <a:tcPr marL="5110" marR="5110" marT="5110" marB="0" anchor="ctr"/>
                </a:tc>
                <a:tc>
                  <a:txBody>
                    <a:bodyPr/>
                    <a:lstStyle/>
                    <a:p>
                      <a:pPr algn="ctr" rtl="0" fontAlgn="ctr"/>
                      <a:r>
                        <a:rPr lang="en-US" sz="1300" u="none" strike="noStrike">
                          <a:solidFill>
                            <a:schemeClr val="tx2"/>
                          </a:solidFill>
                          <a:effectLst/>
                        </a:rPr>
                        <a:t>High</a:t>
                      </a:r>
                      <a:endParaRPr lang="en-US" sz="1300" b="0" i="0" u="none" strike="noStrike">
                        <a:solidFill>
                          <a:schemeClr val="tx2"/>
                        </a:solidFill>
                        <a:effectLst/>
                        <a:latin typeface="Calibri Light" charset="0"/>
                      </a:endParaRPr>
                    </a:p>
                  </a:txBody>
                  <a:tcPr marL="5110" marR="5110" marT="5110" marB="0" anchor="ctr"/>
                </a:tc>
                <a:tc>
                  <a:txBody>
                    <a:bodyPr/>
                    <a:lstStyle/>
                    <a:p>
                      <a:pPr algn="ctr" rtl="0" fontAlgn="ctr"/>
                      <a:r>
                        <a:rPr lang="en-US" sz="1300" u="none" strike="noStrike">
                          <a:solidFill>
                            <a:schemeClr val="tx2"/>
                          </a:solidFill>
                          <a:effectLst/>
                        </a:rPr>
                        <a:t>Low</a:t>
                      </a:r>
                      <a:endParaRPr lang="en-US" sz="1300" b="0" i="0" u="none" strike="noStrike">
                        <a:solidFill>
                          <a:schemeClr val="tx2"/>
                        </a:solidFill>
                        <a:effectLst/>
                        <a:latin typeface="Calibri Light" charset="0"/>
                      </a:endParaRPr>
                    </a:p>
                  </a:txBody>
                  <a:tcPr marL="5110" marR="5110" marT="5110" marB="0" anchor="ctr"/>
                </a:tc>
                <a:tc>
                  <a:txBody>
                    <a:bodyPr/>
                    <a:lstStyle/>
                    <a:p>
                      <a:pPr algn="l" rtl="0" fontAlgn="ctr"/>
                      <a:r>
                        <a:rPr lang="en-US" sz="1300" u="none" strike="noStrike" dirty="0">
                          <a:solidFill>
                            <a:schemeClr val="tx2"/>
                          </a:solidFill>
                          <a:effectLst/>
                        </a:rPr>
                        <a:t>LV will review the concern and support the project execution with appropriate resources from the additional buffer</a:t>
                      </a:r>
                      <a:endParaRPr lang="en-US" sz="1300" b="0" i="0" u="none" strike="noStrike" dirty="0">
                        <a:solidFill>
                          <a:schemeClr val="tx2"/>
                        </a:solidFill>
                        <a:effectLst/>
                        <a:latin typeface="Calibri Light" charset="0"/>
                      </a:endParaRPr>
                    </a:p>
                  </a:txBody>
                  <a:tcPr marL="5110" marR="5110" marT="5110" marB="0" anchor="ctr"/>
                </a:tc>
                <a:extLst>
                  <a:ext uri="{0D108BD9-81ED-4DB2-BD59-A6C34878D82A}">
                    <a16:rowId xmlns:a16="http://schemas.microsoft.com/office/drawing/2014/main" xmlns="" val="10008"/>
                  </a:ext>
                </a:extLst>
              </a:tr>
              <a:tr h="357673">
                <a:tc>
                  <a:txBody>
                    <a:bodyPr/>
                    <a:lstStyle/>
                    <a:p>
                      <a:pPr algn="l" rtl="0" fontAlgn="ctr"/>
                      <a:r>
                        <a:rPr lang="en-US" sz="1300" u="none" strike="noStrike" dirty="0">
                          <a:solidFill>
                            <a:schemeClr val="tx2"/>
                          </a:solidFill>
                          <a:effectLst/>
                        </a:rPr>
                        <a:t>Lack of timely review, feedback and approval by Walmart Point of Contact (POC)</a:t>
                      </a:r>
                      <a:endParaRPr lang="en-US" sz="1300" b="0" i="0" u="none" strike="noStrike" dirty="0">
                        <a:solidFill>
                          <a:schemeClr val="tx2"/>
                        </a:solidFill>
                        <a:effectLst/>
                        <a:latin typeface="Calibri Light" charset="0"/>
                      </a:endParaRPr>
                    </a:p>
                  </a:txBody>
                  <a:tcPr marL="5110" marR="5110" marT="5110" marB="0" anchor="ctr"/>
                </a:tc>
                <a:tc>
                  <a:txBody>
                    <a:bodyPr/>
                    <a:lstStyle/>
                    <a:p>
                      <a:pPr algn="ctr" rtl="0" fontAlgn="ctr"/>
                      <a:r>
                        <a:rPr lang="en-US" sz="1300" u="none" strike="noStrike">
                          <a:solidFill>
                            <a:schemeClr val="tx2"/>
                          </a:solidFill>
                          <a:effectLst/>
                        </a:rPr>
                        <a:t>Medium</a:t>
                      </a:r>
                      <a:endParaRPr lang="en-US" sz="1300" b="0" i="0" u="none" strike="noStrike">
                        <a:solidFill>
                          <a:schemeClr val="tx2"/>
                        </a:solidFill>
                        <a:effectLst/>
                        <a:latin typeface="Calibri Light" charset="0"/>
                      </a:endParaRPr>
                    </a:p>
                  </a:txBody>
                  <a:tcPr marL="5110" marR="5110" marT="5110" marB="0" anchor="ctr"/>
                </a:tc>
                <a:tc>
                  <a:txBody>
                    <a:bodyPr/>
                    <a:lstStyle/>
                    <a:p>
                      <a:pPr algn="ctr" rtl="0" fontAlgn="ctr"/>
                      <a:r>
                        <a:rPr lang="en-US" sz="1300" u="none" strike="noStrike">
                          <a:solidFill>
                            <a:schemeClr val="tx2"/>
                          </a:solidFill>
                          <a:effectLst/>
                        </a:rPr>
                        <a:t>Low</a:t>
                      </a:r>
                      <a:endParaRPr lang="en-US" sz="1300" b="0" i="0" u="none" strike="noStrike">
                        <a:solidFill>
                          <a:schemeClr val="tx2"/>
                        </a:solidFill>
                        <a:effectLst/>
                        <a:latin typeface="Calibri Light" charset="0"/>
                      </a:endParaRPr>
                    </a:p>
                  </a:txBody>
                  <a:tcPr marL="5110" marR="5110" marT="5110" marB="0" anchor="ctr"/>
                </a:tc>
                <a:tc>
                  <a:txBody>
                    <a:bodyPr/>
                    <a:lstStyle/>
                    <a:p>
                      <a:pPr algn="l" rtl="0" fontAlgn="ctr"/>
                      <a:r>
                        <a:rPr lang="en-US" sz="1300" u="none" strike="noStrike">
                          <a:solidFill>
                            <a:schemeClr val="tx2"/>
                          </a:solidFill>
                          <a:effectLst/>
                        </a:rPr>
                        <a:t>Additional buffer has been added to the schedule to allow for such slippage</a:t>
                      </a:r>
                      <a:endParaRPr lang="en-US" sz="1300" b="0" i="0" u="none" strike="noStrike">
                        <a:solidFill>
                          <a:schemeClr val="tx2"/>
                        </a:solidFill>
                        <a:effectLst/>
                        <a:latin typeface="Calibri Light" charset="0"/>
                      </a:endParaRPr>
                    </a:p>
                  </a:txBody>
                  <a:tcPr marL="5110" marR="5110" marT="5110" marB="0" anchor="ctr"/>
                </a:tc>
                <a:extLst>
                  <a:ext uri="{0D108BD9-81ED-4DB2-BD59-A6C34878D82A}">
                    <a16:rowId xmlns:a16="http://schemas.microsoft.com/office/drawing/2014/main" xmlns="" val="10009"/>
                  </a:ext>
                </a:extLst>
              </a:tr>
              <a:tr h="357673">
                <a:tc>
                  <a:txBody>
                    <a:bodyPr/>
                    <a:lstStyle/>
                    <a:p>
                      <a:pPr algn="l" rtl="0" fontAlgn="ctr"/>
                      <a:r>
                        <a:rPr lang="en-US" sz="1300" u="none" strike="noStrike" dirty="0">
                          <a:solidFill>
                            <a:schemeClr val="tx2"/>
                          </a:solidFill>
                          <a:effectLst/>
                        </a:rPr>
                        <a:t>Delay in procurement of requisite licenses for any third-party tools and products </a:t>
                      </a:r>
                      <a:endParaRPr lang="en-US" sz="1300" b="0" i="0" u="none" strike="noStrike" dirty="0">
                        <a:solidFill>
                          <a:schemeClr val="tx2"/>
                        </a:solidFill>
                        <a:effectLst/>
                        <a:latin typeface="Calibri Light" charset="0"/>
                      </a:endParaRPr>
                    </a:p>
                  </a:txBody>
                  <a:tcPr marL="5110" marR="5110" marT="5110" marB="0" anchor="ctr"/>
                </a:tc>
                <a:tc>
                  <a:txBody>
                    <a:bodyPr/>
                    <a:lstStyle/>
                    <a:p>
                      <a:pPr algn="ctr" rtl="0" fontAlgn="ctr"/>
                      <a:r>
                        <a:rPr lang="en-US" sz="1300" u="none" strike="noStrike">
                          <a:solidFill>
                            <a:schemeClr val="tx2"/>
                          </a:solidFill>
                          <a:effectLst/>
                        </a:rPr>
                        <a:t>Medium</a:t>
                      </a:r>
                      <a:endParaRPr lang="en-US" sz="1300" b="0" i="0" u="none" strike="noStrike">
                        <a:solidFill>
                          <a:schemeClr val="tx2"/>
                        </a:solidFill>
                        <a:effectLst/>
                        <a:latin typeface="Calibri Light" charset="0"/>
                      </a:endParaRPr>
                    </a:p>
                  </a:txBody>
                  <a:tcPr marL="5110" marR="5110" marT="5110" marB="0" anchor="ctr"/>
                </a:tc>
                <a:tc>
                  <a:txBody>
                    <a:bodyPr/>
                    <a:lstStyle/>
                    <a:p>
                      <a:pPr algn="ctr" rtl="0" fontAlgn="ctr"/>
                      <a:r>
                        <a:rPr lang="en-US" sz="1300" u="none" strike="noStrike">
                          <a:solidFill>
                            <a:schemeClr val="tx2"/>
                          </a:solidFill>
                          <a:effectLst/>
                        </a:rPr>
                        <a:t>Low</a:t>
                      </a:r>
                      <a:endParaRPr lang="en-US" sz="1300" b="0" i="0" u="none" strike="noStrike">
                        <a:solidFill>
                          <a:schemeClr val="tx2"/>
                        </a:solidFill>
                        <a:effectLst/>
                        <a:latin typeface="Calibri Light" charset="0"/>
                      </a:endParaRPr>
                    </a:p>
                  </a:txBody>
                  <a:tcPr marL="5110" marR="5110" marT="5110" marB="0" anchor="ctr"/>
                </a:tc>
                <a:tc>
                  <a:txBody>
                    <a:bodyPr/>
                    <a:lstStyle/>
                    <a:p>
                      <a:pPr algn="l" rtl="0" fontAlgn="ctr"/>
                      <a:r>
                        <a:rPr lang="en-US" sz="1300" u="none" strike="noStrike">
                          <a:solidFill>
                            <a:schemeClr val="tx2"/>
                          </a:solidFill>
                          <a:effectLst/>
                        </a:rPr>
                        <a:t>To expedite matters, LV can procure the same &amp; be reimbursed on actuals</a:t>
                      </a:r>
                      <a:endParaRPr lang="en-US" sz="1300" b="0" i="0" u="none" strike="noStrike">
                        <a:solidFill>
                          <a:schemeClr val="tx2"/>
                        </a:solidFill>
                        <a:effectLst/>
                        <a:latin typeface="Calibri Light" charset="0"/>
                      </a:endParaRPr>
                    </a:p>
                  </a:txBody>
                  <a:tcPr marL="5110" marR="5110" marT="5110" marB="0" anchor="ctr"/>
                </a:tc>
                <a:extLst>
                  <a:ext uri="{0D108BD9-81ED-4DB2-BD59-A6C34878D82A}">
                    <a16:rowId xmlns:a16="http://schemas.microsoft.com/office/drawing/2014/main" xmlns="" val="10010"/>
                  </a:ext>
                </a:extLst>
              </a:tr>
              <a:tr h="531401">
                <a:tc>
                  <a:txBody>
                    <a:bodyPr/>
                    <a:lstStyle/>
                    <a:p>
                      <a:pPr algn="l" rtl="0" fontAlgn="ctr"/>
                      <a:r>
                        <a:rPr lang="en-US" sz="1300" u="none" strike="noStrike" dirty="0">
                          <a:solidFill>
                            <a:schemeClr val="tx2"/>
                          </a:solidFill>
                          <a:effectLst/>
                        </a:rPr>
                        <a:t>Delays in initial offshore set-up activities due to Security Authorization; legal &amp; statutory compliance </a:t>
                      </a:r>
                      <a:endParaRPr lang="en-US" sz="1300" b="0" i="0" u="none" strike="noStrike" dirty="0">
                        <a:solidFill>
                          <a:schemeClr val="tx2"/>
                        </a:solidFill>
                        <a:effectLst/>
                        <a:latin typeface="Calibri Light" charset="0"/>
                      </a:endParaRPr>
                    </a:p>
                  </a:txBody>
                  <a:tcPr marL="5110" marR="5110" marT="5110" marB="0" anchor="ctr"/>
                </a:tc>
                <a:tc>
                  <a:txBody>
                    <a:bodyPr/>
                    <a:lstStyle/>
                    <a:p>
                      <a:pPr algn="ctr" rtl="0" fontAlgn="ctr"/>
                      <a:r>
                        <a:rPr lang="en-US" sz="1300" u="none" strike="noStrike">
                          <a:solidFill>
                            <a:schemeClr val="tx2"/>
                          </a:solidFill>
                          <a:effectLst/>
                        </a:rPr>
                        <a:t>Medium</a:t>
                      </a:r>
                      <a:endParaRPr lang="en-US" sz="1300" b="0" i="0" u="none" strike="noStrike">
                        <a:solidFill>
                          <a:schemeClr val="tx2"/>
                        </a:solidFill>
                        <a:effectLst/>
                        <a:latin typeface="Calibri Light" charset="0"/>
                      </a:endParaRPr>
                    </a:p>
                  </a:txBody>
                  <a:tcPr marL="5110" marR="5110" marT="5110" marB="0" anchor="ctr"/>
                </a:tc>
                <a:tc>
                  <a:txBody>
                    <a:bodyPr/>
                    <a:lstStyle/>
                    <a:p>
                      <a:pPr algn="ctr" rtl="0" fontAlgn="ctr"/>
                      <a:r>
                        <a:rPr lang="en-US" sz="1300" u="none" strike="noStrike">
                          <a:solidFill>
                            <a:schemeClr val="tx2"/>
                          </a:solidFill>
                          <a:effectLst/>
                        </a:rPr>
                        <a:t>Low</a:t>
                      </a:r>
                      <a:endParaRPr lang="en-US" sz="1300" b="0" i="0" u="none" strike="noStrike">
                        <a:solidFill>
                          <a:schemeClr val="tx2"/>
                        </a:solidFill>
                        <a:effectLst/>
                        <a:latin typeface="Calibri Light" charset="0"/>
                      </a:endParaRPr>
                    </a:p>
                  </a:txBody>
                  <a:tcPr marL="5110" marR="5110" marT="5110" marB="0" anchor="ctr"/>
                </a:tc>
                <a:tc>
                  <a:txBody>
                    <a:bodyPr/>
                    <a:lstStyle/>
                    <a:p>
                      <a:pPr algn="l" rtl="0" fontAlgn="ctr"/>
                      <a:r>
                        <a:rPr lang="en-US" sz="1300" u="none" strike="noStrike" dirty="0">
                          <a:solidFill>
                            <a:schemeClr val="tx2"/>
                          </a:solidFill>
                          <a:effectLst/>
                        </a:rPr>
                        <a:t>LV has enterprise wide ISO 27001 compliance; LV to identify requirements and bottlenecks upfront and work with Walmart IT to ensure 100% security compliance</a:t>
                      </a:r>
                      <a:endParaRPr lang="en-US" sz="1300" b="0" i="0" u="none" strike="noStrike" dirty="0">
                        <a:solidFill>
                          <a:schemeClr val="tx2"/>
                        </a:solidFill>
                        <a:effectLst/>
                        <a:latin typeface="Calibri" charset="0"/>
                      </a:endParaRPr>
                    </a:p>
                  </a:txBody>
                  <a:tcPr marL="5110" marR="5110" marT="5110" marB="0" anchor="ctr"/>
                </a:tc>
                <a:extLst>
                  <a:ext uri="{0D108BD9-81ED-4DB2-BD59-A6C34878D82A}">
                    <a16:rowId xmlns:a16="http://schemas.microsoft.com/office/drawing/2014/main" xmlns="" val="10011"/>
                  </a:ext>
                </a:extLst>
              </a:tr>
            </a:tbl>
          </a:graphicData>
        </a:graphic>
      </p:graphicFrame>
      <p:sp>
        <p:nvSpPr>
          <p:cNvPr id="25" name="TextBox 24">
            <a:extLst>
              <a:ext uri="{FF2B5EF4-FFF2-40B4-BE49-F238E27FC236}">
                <a16:creationId xmlns:a16="http://schemas.microsoft.com/office/drawing/2014/main" xmlns="" id="{FA00B618-9AED-4508-A045-E3CCD4AFDFDC}"/>
              </a:ext>
            </a:extLst>
          </p:cNvPr>
          <p:cNvSpPr txBox="1"/>
          <p:nvPr/>
        </p:nvSpPr>
        <p:spPr>
          <a:xfrm>
            <a:off x="256673" y="532263"/>
            <a:ext cx="11595855" cy="338554"/>
          </a:xfrm>
          <a:prstGeom prst="rect">
            <a:avLst/>
          </a:prstGeom>
          <a:noFill/>
        </p:spPr>
        <p:txBody>
          <a:bodyPr wrap="square" rtlCol="0">
            <a:spAutoFit/>
          </a:bodyPr>
          <a:lstStyle/>
          <a:p>
            <a:r>
              <a:rPr lang="en-US" sz="1600" i="1" dirty="0">
                <a:latin typeface="Arial" panose="020B0604020202020204" pitchFamily="34" charset="0"/>
                <a:cs typeface="Arial" panose="020B0604020202020204" pitchFamily="34" charset="0"/>
              </a:rPr>
              <a:t>Following risks are likely to cause time and budget overruns. We will implement a robust risk avoidance and mitigation plan.</a:t>
            </a:r>
          </a:p>
        </p:txBody>
      </p:sp>
    </p:spTree>
    <p:extLst>
      <p:ext uri="{BB962C8B-B14F-4D97-AF65-F5344CB8AC3E}">
        <p14:creationId xmlns:p14="http://schemas.microsoft.com/office/powerpoint/2010/main" val="3858949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52877E1-FC85-4FF8-B237-C2E060768FD5}"/>
              </a:ext>
            </a:extLst>
          </p:cNvPr>
          <p:cNvSpPr>
            <a:spLocks noGrp="1"/>
          </p:cNvSpPr>
          <p:nvPr>
            <p:ph type="title"/>
          </p:nvPr>
        </p:nvSpPr>
        <p:spPr/>
        <p:txBody>
          <a:bodyPr/>
          <a:lstStyle/>
          <a:p>
            <a:r>
              <a:rPr lang="en-IN" dirty="0"/>
              <a:t>Proposed Team Structure Options &amp; Pricing</a:t>
            </a:r>
            <a:endParaRPr lang="en-US" dirty="0"/>
          </a:p>
        </p:txBody>
      </p:sp>
      <p:grpSp>
        <p:nvGrpSpPr>
          <p:cNvPr id="48" name="Group 47"/>
          <p:cNvGrpSpPr/>
          <p:nvPr/>
        </p:nvGrpSpPr>
        <p:grpSpPr>
          <a:xfrm>
            <a:off x="1680404" y="1724756"/>
            <a:ext cx="4170436" cy="4669972"/>
            <a:chOff x="914400" y="2006537"/>
            <a:chExt cx="3189249" cy="3896240"/>
          </a:xfrm>
        </p:grpSpPr>
        <p:sp>
          <p:nvSpPr>
            <p:cNvPr id="49" name="Rectangle: Rounded Corners 57"/>
            <p:cNvSpPr/>
            <p:nvPr/>
          </p:nvSpPr>
          <p:spPr>
            <a:xfrm>
              <a:off x="914400" y="2267687"/>
              <a:ext cx="3189249" cy="3635090"/>
            </a:xfrm>
            <a:prstGeom prst="roundRect">
              <a:avLst>
                <a:gd name="adj" fmla="val 4604"/>
              </a:avLst>
            </a:prstGeom>
            <a:noFill/>
            <a:ln w="12700" cap="flat" cmpd="sng" algn="ctr">
              <a:solidFill>
                <a:srgbClr val="C8CACB"/>
              </a:solidFill>
              <a:prstDash val="solid"/>
              <a:miter lim="800000"/>
            </a:ln>
            <a:effec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932597"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50" name="Rectangle: Top Corners Rounded 58"/>
            <p:cNvSpPr/>
            <p:nvPr/>
          </p:nvSpPr>
          <p:spPr>
            <a:xfrm>
              <a:off x="914400" y="2006537"/>
              <a:ext cx="3189249" cy="618518"/>
            </a:xfrm>
            <a:prstGeom prst="round2SameRect">
              <a:avLst>
                <a:gd name="adj1" fmla="val 18433"/>
                <a:gd name="adj2" fmla="val 883"/>
              </a:avLst>
            </a:prstGeom>
            <a:solidFill>
              <a:srgbClr val="095879"/>
            </a:solidFill>
            <a:ln w="12700" cap="flat" cmpd="sng" algn="ctr">
              <a:noFill/>
              <a:prstDash val="solid"/>
              <a:miter lim="800000"/>
            </a:ln>
            <a:effec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932597"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chemeClr val="bg1"/>
                  </a:solidFill>
                  <a:effectLst>
                    <a:outerShdw blurRad="38100" dist="38100" dir="2700000" algn="tl">
                      <a:srgbClr val="000000">
                        <a:alpha val="43137"/>
                      </a:srgbClr>
                    </a:outerShdw>
                  </a:effectLst>
                  <a:uLnTx/>
                  <a:uFillTx/>
                  <a:latin typeface="Arial" panose="020B0604020202020204" pitchFamily="34" charset="0"/>
                  <a:cs typeface="Arial" panose="020B0604020202020204" pitchFamily="34" charset="0"/>
                </a:rPr>
                <a:t>OPTION 1</a:t>
              </a:r>
            </a:p>
            <a:p>
              <a:pPr marL="0" marR="0" lvl="0" indent="0" algn="ctr" defTabSz="932597" eaLnBrk="1" fontAlgn="auto" latinLnBrk="0" hangingPunct="1">
                <a:lnSpc>
                  <a:spcPct val="100000"/>
                </a:lnSpc>
                <a:spcBef>
                  <a:spcPts val="0"/>
                </a:spcBef>
                <a:spcAft>
                  <a:spcPts val="0"/>
                </a:spcAft>
                <a:buClrTx/>
                <a:buSzTx/>
                <a:buFontTx/>
                <a:buNone/>
                <a:tabLst/>
                <a:defRPr/>
              </a:pPr>
              <a:r>
                <a:rPr kumimoji="0" lang="en-US" b="1" i="0" u="none" strike="noStrike" kern="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(Onsite Visit + Offshore Delivery)</a:t>
              </a:r>
            </a:p>
          </p:txBody>
        </p:sp>
      </p:grpSp>
      <p:pic>
        <p:nvPicPr>
          <p:cNvPr id="51" name="Picture 50"/>
          <p:cNvPicPr>
            <a:picLocks noChangeAspect="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2140823" y="3213336"/>
            <a:ext cx="409134" cy="591458"/>
          </a:xfrm>
          <a:prstGeom prst="rect">
            <a:avLst/>
          </a:prstGeom>
        </p:spPr>
      </p:pic>
      <p:sp>
        <p:nvSpPr>
          <p:cNvPr id="52" name="Rectangle 51"/>
          <p:cNvSpPr/>
          <p:nvPr/>
        </p:nvSpPr>
        <p:spPr bwMode="auto">
          <a:xfrm>
            <a:off x="2059519" y="3105748"/>
            <a:ext cx="3370729" cy="800558"/>
          </a:xfrm>
          <a:prstGeom prst="rect">
            <a:avLst/>
          </a:prstGeom>
          <a:noFill/>
          <a:ln w="12700">
            <a:solidFill>
              <a:schemeClr val="accent6"/>
            </a:solidFill>
            <a:round/>
            <a:headEnd/>
            <a:tailEnd/>
          </a:ln>
        </p:spPr>
        <p:txBody>
          <a:bodyPr rtlCol="0" anchor="ctr"/>
          <a:lstStyle/>
          <a:p>
            <a:pPr algn="ctr"/>
            <a:endParaRPr lang="en-US" sz="1600" dirty="0">
              <a:latin typeface="Arial" panose="020B0604020202020204" pitchFamily="34" charset="0"/>
              <a:cs typeface="Arial" panose="020B0604020202020204" pitchFamily="34" charset="0"/>
            </a:endParaRPr>
          </a:p>
        </p:txBody>
      </p:sp>
      <p:cxnSp>
        <p:nvCxnSpPr>
          <p:cNvPr id="53" name="Straight Connector 52"/>
          <p:cNvCxnSpPr>
            <a:cxnSpLocks/>
          </p:cNvCxnSpPr>
          <p:nvPr/>
        </p:nvCxnSpPr>
        <p:spPr>
          <a:xfrm>
            <a:off x="2708915" y="3105748"/>
            <a:ext cx="0" cy="800558"/>
          </a:xfrm>
          <a:prstGeom prst="line">
            <a:avLst/>
          </a:prstGeom>
          <a:ln w="12700">
            <a:solidFill>
              <a:schemeClr val="accent6"/>
            </a:solidFill>
            <a:prstDash val="dash"/>
          </a:ln>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1947825" y="2577817"/>
            <a:ext cx="1522154" cy="461665"/>
          </a:xfrm>
          <a:prstGeom prst="rect">
            <a:avLst/>
          </a:prstGeom>
          <a:noFill/>
        </p:spPr>
        <p:txBody>
          <a:bodyPr wrap="square" rtlCol="0">
            <a:spAutoFit/>
          </a:bodyPr>
          <a:lstStyle/>
          <a:p>
            <a:pPr marL="0" marR="0" lvl="0" indent="0" algn="ctr" defTabSz="932597"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A5A5A5">
                    <a:lumMod val="75000"/>
                  </a:srgbClr>
                </a:solidFill>
                <a:effectLst/>
                <a:uLnTx/>
                <a:uFillTx/>
                <a:latin typeface="Arial" panose="020B0604020202020204" pitchFamily="34" charset="0"/>
                <a:cs typeface="Arial" panose="020B0604020202020204" pitchFamily="34" charset="0"/>
              </a:rPr>
              <a:t>Onsite (US) Visit for 2 weeks</a:t>
            </a:r>
          </a:p>
        </p:txBody>
      </p:sp>
      <p:sp>
        <p:nvSpPr>
          <p:cNvPr id="55" name="TextBox 54"/>
          <p:cNvSpPr txBox="1"/>
          <p:nvPr/>
        </p:nvSpPr>
        <p:spPr>
          <a:xfrm>
            <a:off x="1947825" y="3942877"/>
            <a:ext cx="870146" cy="400110"/>
          </a:xfrm>
          <a:prstGeom prst="rect">
            <a:avLst/>
          </a:prstGeom>
          <a:noFill/>
        </p:spPr>
        <p:txBody>
          <a:bodyPr wrap="square" rtlCol="0">
            <a:spAutoFit/>
          </a:bodyPr>
          <a:lstStyle/>
          <a:p>
            <a:pPr algn="ctr"/>
            <a:r>
              <a:rPr lang="en-US" sz="1000" b="1" dirty="0">
                <a:solidFill>
                  <a:srgbClr val="0070C0"/>
                </a:solidFill>
                <a:latin typeface="Arial" panose="020B0604020202020204" pitchFamily="34" charset="0"/>
                <a:cs typeface="Arial" panose="020B0604020202020204" pitchFamily="34" charset="0"/>
              </a:rPr>
              <a:t>Lead Consultant</a:t>
            </a:r>
          </a:p>
        </p:txBody>
      </p:sp>
      <p:sp>
        <p:nvSpPr>
          <p:cNvPr id="56" name="TextBox 55"/>
          <p:cNvSpPr txBox="1"/>
          <p:nvPr/>
        </p:nvSpPr>
        <p:spPr>
          <a:xfrm>
            <a:off x="2781902" y="4003119"/>
            <a:ext cx="3068938" cy="400110"/>
          </a:xfrm>
          <a:prstGeom prst="rect">
            <a:avLst/>
          </a:prstGeom>
          <a:noFill/>
        </p:spPr>
        <p:txBody>
          <a:bodyPr wrap="square" rtlCol="0">
            <a:spAutoFit/>
          </a:bodyPr>
          <a:lstStyle/>
          <a:p>
            <a:pPr algn="ctr"/>
            <a:r>
              <a:rPr lang="en-US" sz="1000" b="1" dirty="0">
                <a:solidFill>
                  <a:srgbClr val="0070C0"/>
                </a:solidFill>
                <a:latin typeface="Arial" panose="020B0604020202020204" pitchFamily="34" charset="0"/>
                <a:cs typeface="Arial" panose="020B0604020202020204" pitchFamily="34" charset="0"/>
              </a:rPr>
              <a:t>Team with varied expertise </a:t>
            </a:r>
            <a:r>
              <a:rPr lang="mr-IN" sz="1000" b="1" dirty="0">
                <a:solidFill>
                  <a:srgbClr val="0070C0"/>
                </a:solidFill>
                <a:latin typeface="Arial" panose="020B0604020202020204" pitchFamily="34" charset="0"/>
                <a:cs typeface="Segoe UI"/>
              </a:rPr>
              <a:t>–</a:t>
            </a:r>
            <a:r>
              <a:rPr lang="en-US" sz="1000" b="1" dirty="0">
                <a:solidFill>
                  <a:srgbClr val="0070C0"/>
                </a:solidFill>
                <a:latin typeface="Arial" panose="020B0604020202020204" pitchFamily="34" charset="0"/>
                <a:cs typeface="Arial" panose="020B0604020202020204" pitchFamily="34" charset="0"/>
              </a:rPr>
              <a:t> BA, DE,  Data Architect</a:t>
            </a:r>
          </a:p>
        </p:txBody>
      </p:sp>
      <p:pic>
        <p:nvPicPr>
          <p:cNvPr id="57" name="Picture 56"/>
          <p:cNvPicPr>
            <a:picLocks noChangeAspect="1"/>
          </p:cNvPicPr>
          <p:nvPr/>
        </p:nvPicPr>
        <p:blipFill>
          <a:blip r:embed="rId2" cstate="print">
            <a:duotone>
              <a:srgbClr val="4472C4">
                <a:shade val="45000"/>
                <a:satMod val="135000"/>
              </a:srgbClr>
              <a:prstClr val="white"/>
            </a:duotone>
            <a:extLst>
              <a:ext uri="{28A0092B-C50C-407E-A947-70E740481C1C}">
                <a14:useLocalDpi xmlns:a14="http://schemas.microsoft.com/office/drawing/2010/main" val="0"/>
              </a:ext>
            </a:extLst>
          </a:blip>
          <a:stretch>
            <a:fillRect/>
          </a:stretch>
        </p:blipFill>
        <p:spPr>
          <a:xfrm>
            <a:off x="3269475" y="3227665"/>
            <a:ext cx="409134" cy="591458"/>
          </a:xfrm>
          <a:prstGeom prst="rect">
            <a:avLst/>
          </a:prstGeom>
        </p:spPr>
      </p:pic>
      <p:pic>
        <p:nvPicPr>
          <p:cNvPr id="58" name="Picture 57"/>
          <p:cNvPicPr>
            <a:picLocks noChangeAspect="1"/>
          </p:cNvPicPr>
          <p:nvPr/>
        </p:nvPicPr>
        <p:blipFill>
          <a:blip r:embed="rId2" cstate="print">
            <a:duotone>
              <a:srgbClr val="4472C4">
                <a:shade val="45000"/>
                <a:satMod val="135000"/>
              </a:srgbClr>
              <a:prstClr val="white"/>
            </a:duotone>
            <a:extLst>
              <a:ext uri="{28A0092B-C50C-407E-A947-70E740481C1C}">
                <a14:useLocalDpi xmlns:a14="http://schemas.microsoft.com/office/drawing/2010/main" val="0"/>
              </a:ext>
            </a:extLst>
          </a:blip>
          <a:stretch>
            <a:fillRect/>
          </a:stretch>
        </p:blipFill>
        <p:spPr>
          <a:xfrm>
            <a:off x="3932277" y="3227665"/>
            <a:ext cx="409134" cy="591458"/>
          </a:xfrm>
          <a:prstGeom prst="rect">
            <a:avLst/>
          </a:prstGeom>
        </p:spPr>
      </p:pic>
      <p:pic>
        <p:nvPicPr>
          <p:cNvPr id="59" name="Picture 58"/>
          <p:cNvPicPr>
            <a:picLocks noChangeAspect="1"/>
          </p:cNvPicPr>
          <p:nvPr/>
        </p:nvPicPr>
        <p:blipFill>
          <a:blip r:embed="rId2" cstate="print">
            <a:duotone>
              <a:srgbClr val="4472C4">
                <a:shade val="45000"/>
                <a:satMod val="135000"/>
              </a:srgbClr>
              <a:prstClr val="white"/>
            </a:duotone>
            <a:extLst>
              <a:ext uri="{28A0092B-C50C-407E-A947-70E740481C1C}">
                <a14:useLocalDpi xmlns:a14="http://schemas.microsoft.com/office/drawing/2010/main" val="0"/>
              </a:ext>
            </a:extLst>
          </a:blip>
          <a:stretch>
            <a:fillRect/>
          </a:stretch>
        </p:blipFill>
        <p:spPr>
          <a:xfrm>
            <a:off x="4601252" y="3227665"/>
            <a:ext cx="409134" cy="591458"/>
          </a:xfrm>
          <a:prstGeom prst="rect">
            <a:avLst/>
          </a:prstGeom>
        </p:spPr>
      </p:pic>
      <p:grpSp>
        <p:nvGrpSpPr>
          <p:cNvPr id="60" name="Group 59"/>
          <p:cNvGrpSpPr/>
          <p:nvPr/>
        </p:nvGrpSpPr>
        <p:grpSpPr>
          <a:xfrm>
            <a:off x="6516732" y="1724755"/>
            <a:ext cx="4170436" cy="4669973"/>
            <a:chOff x="914400" y="2006537"/>
            <a:chExt cx="3189249" cy="3896240"/>
          </a:xfrm>
        </p:grpSpPr>
        <p:sp>
          <p:nvSpPr>
            <p:cNvPr id="61" name="Rectangle: Rounded Corners 57"/>
            <p:cNvSpPr/>
            <p:nvPr/>
          </p:nvSpPr>
          <p:spPr>
            <a:xfrm>
              <a:off x="914400" y="2267687"/>
              <a:ext cx="3189249" cy="3635090"/>
            </a:xfrm>
            <a:prstGeom prst="roundRect">
              <a:avLst>
                <a:gd name="adj" fmla="val 4604"/>
              </a:avLst>
            </a:prstGeom>
            <a:noFill/>
            <a:ln w="12700" cap="flat" cmpd="sng" algn="ctr">
              <a:solidFill>
                <a:srgbClr val="C8CACB"/>
              </a:solidFill>
              <a:prstDash val="solid"/>
              <a:miter lim="800000"/>
            </a:ln>
            <a:effec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932597"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62" name="Rectangle: Top Corners Rounded 58"/>
            <p:cNvSpPr/>
            <p:nvPr/>
          </p:nvSpPr>
          <p:spPr>
            <a:xfrm>
              <a:off x="914400" y="2006537"/>
              <a:ext cx="3189249" cy="618518"/>
            </a:xfrm>
            <a:prstGeom prst="round2SameRect">
              <a:avLst>
                <a:gd name="adj1" fmla="val 18433"/>
                <a:gd name="adj2" fmla="val 883"/>
              </a:avLst>
            </a:prstGeom>
            <a:solidFill>
              <a:srgbClr val="095879"/>
            </a:solidFill>
            <a:ln w="12700" cap="flat" cmpd="sng" algn="ctr">
              <a:noFill/>
              <a:prstDash val="solid"/>
              <a:miter lim="800000"/>
            </a:ln>
            <a:effec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932597"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chemeClr val="bg1"/>
                  </a:solidFill>
                  <a:effectLst>
                    <a:outerShdw blurRad="38100" dist="38100" dir="2700000" algn="tl">
                      <a:srgbClr val="000000">
                        <a:alpha val="43137"/>
                      </a:srgbClr>
                    </a:outerShdw>
                  </a:effectLst>
                  <a:uLnTx/>
                  <a:uFillTx/>
                  <a:latin typeface="Arial" panose="020B0604020202020204" pitchFamily="34" charset="0"/>
                  <a:cs typeface="Arial" panose="020B0604020202020204" pitchFamily="34" charset="0"/>
                </a:rPr>
                <a:t>OPTION </a:t>
              </a:r>
              <a:r>
                <a:rPr lang="en-US" sz="2000" b="1" kern="0"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2</a:t>
              </a:r>
              <a:endParaRPr kumimoji="0" lang="en-US" sz="2000" b="1" i="0" u="none" strike="noStrike" kern="0" cap="none" spc="0" normalizeH="0" baseline="0" noProof="0" dirty="0">
                <a:ln>
                  <a:noFill/>
                </a:ln>
                <a:solidFill>
                  <a:schemeClr val="bg1"/>
                </a:solidFill>
                <a:effectLst>
                  <a:outerShdw blurRad="38100" dist="38100" dir="2700000" algn="tl">
                    <a:srgbClr val="000000">
                      <a:alpha val="43137"/>
                    </a:srgbClr>
                  </a:outerShdw>
                </a:effectLst>
                <a:uLnTx/>
                <a:uFillTx/>
                <a:latin typeface="Arial" panose="020B0604020202020204" pitchFamily="34" charset="0"/>
                <a:cs typeface="Arial" panose="020B0604020202020204" pitchFamily="34" charset="0"/>
              </a:endParaRPr>
            </a:p>
            <a:p>
              <a:pPr marL="0" marR="0" lvl="0" indent="0" algn="ctr" defTabSz="932597" eaLnBrk="1" fontAlgn="auto" latinLnBrk="0" hangingPunct="1">
                <a:lnSpc>
                  <a:spcPct val="100000"/>
                </a:lnSpc>
                <a:spcBef>
                  <a:spcPts val="0"/>
                </a:spcBef>
                <a:spcAft>
                  <a:spcPts val="0"/>
                </a:spcAft>
                <a:buClrTx/>
                <a:buSzTx/>
                <a:buFontTx/>
                <a:buNone/>
                <a:tabLst/>
                <a:defRPr/>
              </a:pPr>
              <a:r>
                <a:rPr kumimoji="0" lang="en-US" b="1" i="0" u="none" strike="noStrike" kern="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(Onsite-Offshore Model)</a:t>
              </a:r>
            </a:p>
          </p:txBody>
        </p:sp>
      </p:grpSp>
      <p:pic>
        <p:nvPicPr>
          <p:cNvPr id="63" name="Picture 62"/>
          <p:cNvPicPr>
            <a:picLocks noChangeAspect="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7140432" y="3227665"/>
            <a:ext cx="409134" cy="591458"/>
          </a:xfrm>
          <a:prstGeom prst="rect">
            <a:avLst/>
          </a:prstGeom>
        </p:spPr>
      </p:pic>
      <p:sp>
        <p:nvSpPr>
          <p:cNvPr id="64" name="Rectangle 63"/>
          <p:cNvSpPr/>
          <p:nvPr/>
        </p:nvSpPr>
        <p:spPr bwMode="auto">
          <a:xfrm>
            <a:off x="7023921" y="3131731"/>
            <a:ext cx="616494" cy="800558"/>
          </a:xfrm>
          <a:prstGeom prst="rect">
            <a:avLst/>
          </a:prstGeom>
          <a:noFill/>
          <a:ln w="12700">
            <a:solidFill>
              <a:schemeClr val="accent6"/>
            </a:solidFill>
            <a:round/>
            <a:headEnd/>
            <a:tailEnd/>
          </a:ln>
        </p:spPr>
        <p:txBody>
          <a:bodyPr rtlCol="0" anchor="ctr"/>
          <a:lstStyle/>
          <a:p>
            <a:pPr algn="ctr"/>
            <a:endParaRPr lang="en-US" sz="1600" dirty="0">
              <a:latin typeface="Arial" panose="020B0604020202020204" pitchFamily="34" charset="0"/>
              <a:cs typeface="Arial" panose="020B0604020202020204" pitchFamily="34" charset="0"/>
            </a:endParaRPr>
          </a:p>
        </p:txBody>
      </p:sp>
      <p:sp>
        <p:nvSpPr>
          <p:cNvPr id="65" name="TextBox 64"/>
          <p:cNvSpPr txBox="1"/>
          <p:nvPr/>
        </p:nvSpPr>
        <p:spPr>
          <a:xfrm>
            <a:off x="6868373" y="3959812"/>
            <a:ext cx="870146" cy="400110"/>
          </a:xfrm>
          <a:prstGeom prst="rect">
            <a:avLst/>
          </a:prstGeom>
          <a:noFill/>
        </p:spPr>
        <p:txBody>
          <a:bodyPr wrap="square" rtlCol="0">
            <a:spAutoFit/>
          </a:bodyPr>
          <a:lstStyle/>
          <a:p>
            <a:pPr algn="ctr"/>
            <a:r>
              <a:rPr lang="en-US" sz="1000" b="1" dirty="0">
                <a:solidFill>
                  <a:srgbClr val="0070C0"/>
                </a:solidFill>
                <a:latin typeface="Arial" panose="020B0604020202020204" pitchFamily="34" charset="0"/>
                <a:cs typeface="Arial" panose="020B0604020202020204" pitchFamily="34" charset="0"/>
              </a:rPr>
              <a:t>Lead Consultant</a:t>
            </a:r>
          </a:p>
        </p:txBody>
      </p:sp>
      <p:pic>
        <p:nvPicPr>
          <p:cNvPr id="66" name="Picture 65"/>
          <p:cNvPicPr>
            <a:picLocks noChangeAspect="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8155748" y="3213336"/>
            <a:ext cx="409134" cy="591458"/>
          </a:xfrm>
          <a:prstGeom prst="rect">
            <a:avLst/>
          </a:prstGeom>
        </p:spPr>
      </p:pic>
      <p:pic>
        <p:nvPicPr>
          <p:cNvPr id="67" name="Picture 66"/>
          <p:cNvPicPr>
            <a:picLocks noChangeAspect="1"/>
          </p:cNvPicPr>
          <p:nvPr/>
        </p:nvPicPr>
        <p:blipFill>
          <a:blip r:embed="rId2" cstate="print">
            <a:duotone>
              <a:srgbClr val="4472C4">
                <a:shade val="45000"/>
                <a:satMod val="135000"/>
              </a:srgbClr>
              <a:prstClr val="white"/>
            </a:duotone>
            <a:extLst>
              <a:ext uri="{28A0092B-C50C-407E-A947-70E740481C1C}">
                <a14:useLocalDpi xmlns:a14="http://schemas.microsoft.com/office/drawing/2010/main" val="0"/>
              </a:ext>
            </a:extLst>
          </a:blip>
          <a:stretch>
            <a:fillRect/>
          </a:stretch>
        </p:blipFill>
        <p:spPr>
          <a:xfrm>
            <a:off x="8824723" y="3213336"/>
            <a:ext cx="409134" cy="591458"/>
          </a:xfrm>
          <a:prstGeom prst="rect">
            <a:avLst/>
          </a:prstGeom>
        </p:spPr>
      </p:pic>
      <p:pic>
        <p:nvPicPr>
          <p:cNvPr id="68" name="Picture 67"/>
          <p:cNvPicPr>
            <a:picLocks noChangeAspect="1"/>
          </p:cNvPicPr>
          <p:nvPr/>
        </p:nvPicPr>
        <p:blipFill>
          <a:blip r:embed="rId2" cstate="print">
            <a:duotone>
              <a:srgbClr val="4472C4">
                <a:shade val="45000"/>
                <a:satMod val="135000"/>
              </a:srgbClr>
              <a:prstClr val="white"/>
            </a:duotone>
            <a:extLst>
              <a:ext uri="{28A0092B-C50C-407E-A947-70E740481C1C}">
                <a14:useLocalDpi xmlns:a14="http://schemas.microsoft.com/office/drawing/2010/main" val="0"/>
              </a:ext>
            </a:extLst>
          </a:blip>
          <a:stretch>
            <a:fillRect/>
          </a:stretch>
        </p:blipFill>
        <p:spPr>
          <a:xfrm>
            <a:off x="9492720" y="3213336"/>
            <a:ext cx="409134" cy="591458"/>
          </a:xfrm>
          <a:prstGeom prst="rect">
            <a:avLst/>
          </a:prstGeom>
        </p:spPr>
      </p:pic>
      <p:pic>
        <p:nvPicPr>
          <p:cNvPr id="69" name="Picture 68"/>
          <p:cNvPicPr>
            <a:picLocks noChangeAspect="1"/>
          </p:cNvPicPr>
          <p:nvPr/>
        </p:nvPicPr>
        <p:blipFill>
          <a:blip r:embed="rId2" cstate="print">
            <a:duotone>
              <a:srgbClr val="4472C4">
                <a:shade val="45000"/>
                <a:satMod val="135000"/>
              </a:srgbClr>
              <a:prstClr val="white"/>
            </a:duotone>
            <a:extLst>
              <a:ext uri="{28A0092B-C50C-407E-A947-70E740481C1C}">
                <a14:useLocalDpi xmlns:a14="http://schemas.microsoft.com/office/drawing/2010/main" val="0"/>
              </a:ext>
            </a:extLst>
          </a:blip>
          <a:stretch>
            <a:fillRect/>
          </a:stretch>
        </p:blipFill>
        <p:spPr>
          <a:xfrm>
            <a:off x="10161695" y="3213336"/>
            <a:ext cx="409134" cy="591458"/>
          </a:xfrm>
          <a:prstGeom prst="rect">
            <a:avLst/>
          </a:prstGeom>
        </p:spPr>
      </p:pic>
      <p:sp>
        <p:nvSpPr>
          <p:cNvPr id="70" name="Rectangle 69"/>
          <p:cNvSpPr/>
          <p:nvPr/>
        </p:nvSpPr>
        <p:spPr bwMode="auto">
          <a:xfrm>
            <a:off x="7999934" y="3105748"/>
            <a:ext cx="2634225" cy="800557"/>
          </a:xfrm>
          <a:prstGeom prst="rect">
            <a:avLst/>
          </a:prstGeom>
          <a:noFill/>
          <a:ln w="12700">
            <a:solidFill>
              <a:schemeClr val="accent6"/>
            </a:solidFill>
            <a:round/>
            <a:headEnd/>
            <a:tailEnd/>
          </a:ln>
        </p:spPr>
        <p:txBody>
          <a:bodyPr rtlCol="0" anchor="ctr"/>
          <a:lstStyle/>
          <a:p>
            <a:pPr algn="ctr"/>
            <a:endParaRPr lang="en-US" sz="1600" dirty="0">
              <a:latin typeface="Arial" panose="020B0604020202020204" pitchFamily="34" charset="0"/>
              <a:cs typeface="Arial" panose="020B0604020202020204" pitchFamily="34" charset="0"/>
            </a:endParaRPr>
          </a:p>
        </p:txBody>
      </p:sp>
      <p:sp>
        <p:nvSpPr>
          <p:cNvPr id="71" name="TextBox 70"/>
          <p:cNvSpPr txBox="1"/>
          <p:nvPr/>
        </p:nvSpPr>
        <p:spPr>
          <a:xfrm>
            <a:off x="8564882" y="3946311"/>
            <a:ext cx="2122286" cy="400110"/>
          </a:xfrm>
          <a:prstGeom prst="rect">
            <a:avLst/>
          </a:prstGeom>
          <a:noFill/>
        </p:spPr>
        <p:txBody>
          <a:bodyPr wrap="square" rtlCol="0">
            <a:spAutoFit/>
          </a:bodyPr>
          <a:lstStyle/>
          <a:p>
            <a:pPr algn="ctr"/>
            <a:r>
              <a:rPr lang="en-US" sz="1000" b="1" dirty="0">
                <a:solidFill>
                  <a:srgbClr val="0070C0"/>
                </a:solidFill>
                <a:latin typeface="Arial" panose="020B0604020202020204" pitchFamily="34" charset="0"/>
                <a:cs typeface="Arial" panose="020B0604020202020204" pitchFamily="34" charset="0"/>
              </a:rPr>
              <a:t>Team with varied expertise </a:t>
            </a:r>
            <a:r>
              <a:rPr lang="mr-IN" sz="1000" b="1" dirty="0">
                <a:solidFill>
                  <a:srgbClr val="0070C0"/>
                </a:solidFill>
                <a:latin typeface="Arial" panose="020B0604020202020204" pitchFamily="34" charset="0"/>
                <a:cs typeface="Segoe UI"/>
              </a:rPr>
              <a:t>–</a:t>
            </a:r>
            <a:r>
              <a:rPr lang="en-US" sz="1000" b="1" dirty="0">
                <a:solidFill>
                  <a:srgbClr val="0070C0"/>
                </a:solidFill>
                <a:latin typeface="Arial" panose="020B0604020202020204" pitchFamily="34" charset="0"/>
                <a:cs typeface="Arial" panose="020B0604020202020204" pitchFamily="34" charset="0"/>
              </a:rPr>
              <a:t> BA, DE,  Architect</a:t>
            </a:r>
          </a:p>
        </p:txBody>
      </p:sp>
      <p:sp>
        <p:nvSpPr>
          <p:cNvPr id="72" name="TextBox 71"/>
          <p:cNvSpPr txBox="1"/>
          <p:nvPr/>
        </p:nvSpPr>
        <p:spPr>
          <a:xfrm>
            <a:off x="6579166" y="2765830"/>
            <a:ext cx="1151826" cy="276999"/>
          </a:xfrm>
          <a:prstGeom prst="rect">
            <a:avLst/>
          </a:prstGeom>
          <a:noFill/>
        </p:spPr>
        <p:txBody>
          <a:bodyPr wrap="square" rtlCol="0">
            <a:spAutoFit/>
          </a:bodyPr>
          <a:lstStyle/>
          <a:p>
            <a:pPr marL="0" marR="0" lvl="0" indent="0" algn="ctr" defTabSz="932597"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A5A5A5">
                    <a:lumMod val="75000"/>
                  </a:srgbClr>
                </a:solidFill>
                <a:effectLst/>
                <a:uLnTx/>
                <a:uFillTx/>
                <a:latin typeface="Arial" panose="020B0604020202020204" pitchFamily="34" charset="0"/>
                <a:cs typeface="Arial" panose="020B0604020202020204" pitchFamily="34" charset="0"/>
              </a:rPr>
              <a:t>Onsite (US)</a:t>
            </a:r>
          </a:p>
        </p:txBody>
      </p:sp>
      <p:sp>
        <p:nvSpPr>
          <p:cNvPr id="73" name="TextBox 72"/>
          <p:cNvSpPr txBox="1"/>
          <p:nvPr/>
        </p:nvSpPr>
        <p:spPr>
          <a:xfrm>
            <a:off x="8397878" y="2745383"/>
            <a:ext cx="1329203" cy="276999"/>
          </a:xfrm>
          <a:prstGeom prst="rect">
            <a:avLst/>
          </a:prstGeom>
          <a:noFill/>
        </p:spPr>
        <p:txBody>
          <a:bodyPr wrap="square" rtlCol="0">
            <a:spAutoFit/>
          </a:bodyPr>
          <a:lstStyle/>
          <a:p>
            <a:pPr marL="0" marR="0" lvl="0" indent="0" algn="ctr" defTabSz="932597"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A5A5A5">
                    <a:lumMod val="75000"/>
                  </a:srgbClr>
                </a:solidFill>
                <a:effectLst/>
                <a:uLnTx/>
                <a:uFillTx/>
                <a:latin typeface="Arial" panose="020B0604020202020204" pitchFamily="34" charset="0"/>
                <a:cs typeface="Arial" panose="020B0604020202020204" pitchFamily="34" charset="0"/>
              </a:rPr>
              <a:t>Offshore (India)</a:t>
            </a:r>
          </a:p>
        </p:txBody>
      </p:sp>
      <p:sp>
        <p:nvSpPr>
          <p:cNvPr id="74" name="TextBox 73"/>
          <p:cNvSpPr txBox="1"/>
          <p:nvPr/>
        </p:nvSpPr>
        <p:spPr>
          <a:xfrm>
            <a:off x="1947825" y="4689254"/>
            <a:ext cx="2169849" cy="400110"/>
          </a:xfrm>
          <a:prstGeom prst="rect">
            <a:avLst/>
          </a:prstGeom>
          <a:noFill/>
        </p:spPr>
        <p:txBody>
          <a:bodyPr wrap="square" rtlCol="0">
            <a:spAutoFit/>
          </a:bodyPr>
          <a:lstStyle/>
          <a:p>
            <a:pPr algn="ctr"/>
            <a:r>
              <a:rPr lang="en-US" sz="1000" b="1" dirty="0">
                <a:solidFill>
                  <a:srgbClr val="0070C0"/>
                </a:solidFill>
                <a:latin typeface="Arial" panose="020B0604020202020204" pitchFamily="34" charset="0"/>
                <a:cs typeface="Arial" panose="020B0604020202020204" pitchFamily="34" charset="0"/>
              </a:rPr>
              <a:t>Additional members will be added as required</a:t>
            </a:r>
          </a:p>
        </p:txBody>
      </p:sp>
      <p:grpSp>
        <p:nvGrpSpPr>
          <p:cNvPr id="75" name="Group 74"/>
          <p:cNvGrpSpPr/>
          <p:nvPr/>
        </p:nvGrpSpPr>
        <p:grpSpPr>
          <a:xfrm>
            <a:off x="9337865" y="4390318"/>
            <a:ext cx="1297220" cy="800558"/>
            <a:chOff x="10043713" y="3697143"/>
            <a:chExt cx="1297220" cy="800558"/>
          </a:xfrm>
        </p:grpSpPr>
        <p:pic>
          <p:nvPicPr>
            <p:cNvPr id="76" name="Picture 75"/>
            <p:cNvPicPr>
              <a:picLocks noChangeAspect="1"/>
            </p:cNvPicPr>
            <p:nvPr/>
          </p:nvPicPr>
          <p:blipFill>
            <a:blip r:embed="rId2" cstate="print">
              <a:duotone>
                <a:srgbClr val="4472C4">
                  <a:shade val="45000"/>
                  <a:satMod val="135000"/>
                </a:srgbClr>
                <a:prstClr val="white"/>
              </a:duotone>
              <a:extLst>
                <a:ext uri="{28A0092B-C50C-407E-A947-70E740481C1C}">
                  <a14:useLocalDpi xmlns:a14="http://schemas.microsoft.com/office/drawing/2010/main" val="0"/>
                </a:ext>
              </a:extLst>
            </a:blip>
            <a:stretch>
              <a:fillRect/>
            </a:stretch>
          </p:blipFill>
          <p:spPr>
            <a:xfrm>
              <a:off x="10149729" y="3804758"/>
              <a:ext cx="409134" cy="591458"/>
            </a:xfrm>
            <a:prstGeom prst="rect">
              <a:avLst/>
            </a:prstGeom>
          </p:spPr>
        </p:pic>
        <p:sp>
          <p:nvSpPr>
            <p:cNvPr id="77" name="Rectangle 76"/>
            <p:cNvSpPr/>
            <p:nvPr/>
          </p:nvSpPr>
          <p:spPr bwMode="auto">
            <a:xfrm>
              <a:off x="10043713" y="3697143"/>
              <a:ext cx="1297220" cy="800558"/>
            </a:xfrm>
            <a:prstGeom prst="rect">
              <a:avLst/>
            </a:prstGeom>
            <a:noFill/>
            <a:ln w="12700">
              <a:solidFill>
                <a:schemeClr val="accent6"/>
              </a:solidFill>
              <a:round/>
              <a:headEnd/>
              <a:tailEnd/>
            </a:ln>
          </p:spPr>
          <p:txBody>
            <a:bodyPr rtlCol="0" anchor="ctr"/>
            <a:lstStyle/>
            <a:p>
              <a:pPr algn="ctr"/>
              <a:endParaRPr lang="en-US" dirty="0">
                <a:latin typeface="Arial" panose="020B0604020202020204" pitchFamily="34" charset="0"/>
                <a:cs typeface="Arial" panose="020B0604020202020204" pitchFamily="34" charset="0"/>
              </a:endParaRPr>
            </a:p>
          </p:txBody>
        </p:sp>
        <p:pic>
          <p:nvPicPr>
            <p:cNvPr id="78" name="Picture 77"/>
            <p:cNvPicPr>
              <a:picLocks noChangeAspect="1"/>
            </p:cNvPicPr>
            <p:nvPr/>
          </p:nvPicPr>
          <p:blipFill>
            <a:blip r:embed="rId2" cstate="print">
              <a:duotone>
                <a:srgbClr val="4472C4">
                  <a:shade val="45000"/>
                  <a:satMod val="135000"/>
                </a:srgbClr>
                <a:prstClr val="white"/>
              </a:duotone>
              <a:extLst>
                <a:ext uri="{28A0092B-C50C-407E-A947-70E740481C1C}">
                  <a14:useLocalDpi xmlns:a14="http://schemas.microsoft.com/office/drawing/2010/main" val="0"/>
                </a:ext>
              </a:extLst>
            </a:blip>
            <a:stretch>
              <a:fillRect/>
            </a:stretch>
          </p:blipFill>
          <p:spPr>
            <a:xfrm>
              <a:off x="10818704" y="3804731"/>
              <a:ext cx="409134" cy="591458"/>
            </a:xfrm>
            <a:prstGeom prst="rect">
              <a:avLst/>
            </a:prstGeom>
          </p:spPr>
        </p:pic>
      </p:grpSp>
      <p:sp>
        <p:nvSpPr>
          <p:cNvPr id="79" name="TextBox 78"/>
          <p:cNvSpPr txBox="1"/>
          <p:nvPr/>
        </p:nvSpPr>
        <p:spPr>
          <a:xfrm>
            <a:off x="6867191" y="4594591"/>
            <a:ext cx="2280295" cy="400110"/>
          </a:xfrm>
          <a:prstGeom prst="rect">
            <a:avLst/>
          </a:prstGeom>
          <a:noFill/>
        </p:spPr>
        <p:txBody>
          <a:bodyPr wrap="square" rtlCol="0">
            <a:spAutoFit/>
          </a:bodyPr>
          <a:lstStyle/>
          <a:p>
            <a:pPr algn="ctr"/>
            <a:r>
              <a:rPr lang="en-US" sz="1000" b="1" dirty="0">
                <a:solidFill>
                  <a:srgbClr val="0070C0"/>
                </a:solidFill>
                <a:latin typeface="Arial" panose="020B0604020202020204" pitchFamily="34" charset="0"/>
                <a:cs typeface="Arial" panose="020B0604020202020204" pitchFamily="34" charset="0"/>
              </a:rPr>
              <a:t>Scalable pool of offshore Analysts will be added as required</a:t>
            </a:r>
          </a:p>
        </p:txBody>
      </p:sp>
      <p:sp>
        <p:nvSpPr>
          <p:cNvPr id="80" name="TextBox 79"/>
          <p:cNvSpPr txBox="1"/>
          <p:nvPr/>
        </p:nvSpPr>
        <p:spPr>
          <a:xfrm>
            <a:off x="7906033" y="3938877"/>
            <a:ext cx="870146" cy="400110"/>
          </a:xfrm>
          <a:prstGeom prst="rect">
            <a:avLst/>
          </a:prstGeom>
          <a:noFill/>
        </p:spPr>
        <p:txBody>
          <a:bodyPr wrap="square" rtlCol="0">
            <a:spAutoFit/>
          </a:bodyPr>
          <a:lstStyle/>
          <a:p>
            <a:pPr algn="ctr"/>
            <a:r>
              <a:rPr lang="en-US" sz="1000" b="1" dirty="0">
                <a:solidFill>
                  <a:srgbClr val="0070C0"/>
                </a:solidFill>
                <a:latin typeface="Arial" panose="020B0604020202020204" pitchFamily="34" charset="0"/>
                <a:cs typeface="Arial" panose="020B0604020202020204" pitchFamily="34" charset="0"/>
              </a:rPr>
              <a:t>Offshore Lead</a:t>
            </a:r>
          </a:p>
        </p:txBody>
      </p:sp>
      <p:cxnSp>
        <p:nvCxnSpPr>
          <p:cNvPr id="81" name="Straight Connector 80"/>
          <p:cNvCxnSpPr>
            <a:cxnSpLocks/>
          </p:cNvCxnSpPr>
          <p:nvPr/>
        </p:nvCxnSpPr>
        <p:spPr>
          <a:xfrm>
            <a:off x="8707966" y="3105748"/>
            <a:ext cx="0" cy="800558"/>
          </a:xfrm>
          <a:prstGeom prst="line">
            <a:avLst/>
          </a:prstGeom>
          <a:ln w="12700">
            <a:solidFill>
              <a:schemeClr val="accent6"/>
            </a:solidFill>
            <a:prstDash val="dash"/>
          </a:ln>
        </p:spPr>
        <p:style>
          <a:lnRef idx="1">
            <a:schemeClr val="accent1"/>
          </a:lnRef>
          <a:fillRef idx="0">
            <a:schemeClr val="accent1"/>
          </a:fillRef>
          <a:effectRef idx="0">
            <a:schemeClr val="accent1"/>
          </a:effectRef>
          <a:fontRef idx="minor">
            <a:schemeClr val="tx1"/>
          </a:fontRef>
        </p:style>
      </p:cxnSp>
      <p:sp>
        <p:nvSpPr>
          <p:cNvPr id="82" name="Rectangle: Rounded Corners 1"/>
          <p:cNvSpPr/>
          <p:nvPr/>
        </p:nvSpPr>
        <p:spPr>
          <a:xfrm>
            <a:off x="2683775" y="5539871"/>
            <a:ext cx="2097863" cy="645822"/>
          </a:xfrm>
          <a:prstGeom prst="roundRect">
            <a:avLst/>
          </a:prstGeom>
          <a:solidFill>
            <a:srgbClr val="5B9BD5">
              <a:lumMod val="7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Arial" panose="020B0604020202020204" pitchFamily="34" charset="0"/>
                <a:cs typeface="Arial" panose="020B0604020202020204" pitchFamily="34" charset="0"/>
              </a:rPr>
              <a:t>Proposed Fee: $32K / month</a:t>
            </a:r>
          </a:p>
        </p:txBody>
      </p:sp>
      <p:pic>
        <p:nvPicPr>
          <p:cNvPr id="83" name="Picture 82"/>
          <p:cNvPicPr>
            <a:picLocks/>
          </p:cNvPicPr>
          <p:nvPr/>
        </p:nvPicPr>
        <p:blipFill>
          <a:blip r:embed="rId3" cstate="email">
            <a:extLst>
              <a:ext uri="{28A0092B-C50C-407E-A947-70E740481C1C}">
                <a14:useLocalDpi xmlns:a14="http://schemas.microsoft.com/office/drawing/2010/main"/>
              </a:ext>
            </a:extLst>
          </a:blip>
          <a:stretch>
            <a:fillRect/>
          </a:stretch>
        </p:blipFill>
        <p:spPr>
          <a:xfrm>
            <a:off x="1680404" y="2705011"/>
            <a:ext cx="432000" cy="324000"/>
          </a:xfrm>
          <a:prstGeom prst="rect">
            <a:avLst/>
          </a:prstGeom>
        </p:spPr>
      </p:pic>
      <p:pic>
        <p:nvPicPr>
          <p:cNvPr id="84" name="Picture 83"/>
          <p:cNvPicPr>
            <a:picLocks/>
          </p:cNvPicPr>
          <p:nvPr/>
        </p:nvPicPr>
        <p:blipFill>
          <a:blip r:embed="rId3" cstate="email">
            <a:extLst>
              <a:ext uri="{28A0092B-C50C-407E-A947-70E740481C1C}">
                <a14:useLocalDpi xmlns:a14="http://schemas.microsoft.com/office/drawing/2010/main"/>
              </a:ext>
            </a:extLst>
          </a:blip>
          <a:stretch>
            <a:fillRect/>
          </a:stretch>
        </p:blipFill>
        <p:spPr>
          <a:xfrm>
            <a:off x="7617067" y="2747571"/>
            <a:ext cx="432000" cy="324000"/>
          </a:xfrm>
          <a:prstGeom prst="rect">
            <a:avLst/>
          </a:prstGeom>
        </p:spPr>
      </p:pic>
      <p:pic>
        <p:nvPicPr>
          <p:cNvPr id="85" name="Picture 8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617847" y="2677394"/>
            <a:ext cx="360000" cy="360000"/>
          </a:xfrm>
          <a:prstGeom prst="rect">
            <a:avLst/>
          </a:prstGeom>
        </p:spPr>
      </p:pic>
      <p:sp>
        <p:nvSpPr>
          <p:cNvPr id="86" name="Rectangle: Rounded Corners 81"/>
          <p:cNvSpPr/>
          <p:nvPr/>
        </p:nvSpPr>
        <p:spPr>
          <a:xfrm>
            <a:off x="7465068" y="5504978"/>
            <a:ext cx="2097863" cy="645822"/>
          </a:xfrm>
          <a:prstGeom prst="roundRect">
            <a:avLst/>
          </a:prstGeom>
          <a:solidFill>
            <a:srgbClr val="5B9BD5">
              <a:lumMod val="7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Arial" panose="020B0604020202020204" pitchFamily="34" charset="0"/>
                <a:cs typeface="Arial" panose="020B0604020202020204" pitchFamily="34" charset="0"/>
              </a:rPr>
              <a:t>Proposed Fee*:</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Arial" panose="020B0604020202020204" pitchFamily="34" charset="0"/>
                <a:cs typeface="Arial" panose="020B0604020202020204" pitchFamily="34" charset="0"/>
              </a:rPr>
              <a:t>$49</a:t>
            </a:r>
            <a:r>
              <a:rPr lang="en-US" sz="2000" kern="0" dirty="0">
                <a:solidFill>
                  <a:prstClr val="white"/>
                </a:solidFill>
                <a:latin typeface="Arial" panose="020B0604020202020204" pitchFamily="34" charset="0"/>
                <a:cs typeface="Arial" panose="020B0604020202020204" pitchFamily="34" charset="0"/>
              </a:rPr>
              <a:t>K </a:t>
            </a:r>
            <a:r>
              <a:rPr kumimoji="0" lang="en-US" sz="2000" b="0" i="0" u="none" strike="noStrike" kern="0" cap="none" spc="0" normalizeH="0" baseline="0" noProof="0" dirty="0">
                <a:ln>
                  <a:noFill/>
                </a:ln>
                <a:solidFill>
                  <a:prstClr val="white"/>
                </a:solidFill>
                <a:effectLst/>
                <a:uLnTx/>
                <a:uFillTx/>
                <a:latin typeface="Arial" panose="020B0604020202020204" pitchFamily="34" charset="0"/>
                <a:cs typeface="Arial" panose="020B0604020202020204" pitchFamily="34" charset="0"/>
              </a:rPr>
              <a:t>/ month</a:t>
            </a:r>
          </a:p>
        </p:txBody>
      </p:sp>
      <p:grpSp>
        <p:nvGrpSpPr>
          <p:cNvPr id="87" name="Group 86"/>
          <p:cNvGrpSpPr/>
          <p:nvPr/>
        </p:nvGrpSpPr>
        <p:grpSpPr>
          <a:xfrm>
            <a:off x="4133028" y="4393046"/>
            <a:ext cx="1297220" cy="800558"/>
            <a:chOff x="10043713" y="3697143"/>
            <a:chExt cx="1297220" cy="800558"/>
          </a:xfrm>
        </p:grpSpPr>
        <p:pic>
          <p:nvPicPr>
            <p:cNvPr id="88" name="Picture 87"/>
            <p:cNvPicPr>
              <a:picLocks noChangeAspect="1"/>
            </p:cNvPicPr>
            <p:nvPr/>
          </p:nvPicPr>
          <p:blipFill>
            <a:blip r:embed="rId2" cstate="print">
              <a:duotone>
                <a:srgbClr val="4472C4">
                  <a:shade val="45000"/>
                  <a:satMod val="135000"/>
                </a:srgbClr>
                <a:prstClr val="white"/>
              </a:duotone>
              <a:extLst>
                <a:ext uri="{28A0092B-C50C-407E-A947-70E740481C1C}">
                  <a14:useLocalDpi xmlns:a14="http://schemas.microsoft.com/office/drawing/2010/main" val="0"/>
                </a:ext>
              </a:extLst>
            </a:blip>
            <a:stretch>
              <a:fillRect/>
            </a:stretch>
          </p:blipFill>
          <p:spPr>
            <a:xfrm>
              <a:off x="10149729" y="3804758"/>
              <a:ext cx="409134" cy="591458"/>
            </a:xfrm>
            <a:prstGeom prst="rect">
              <a:avLst/>
            </a:prstGeom>
          </p:spPr>
        </p:pic>
        <p:sp>
          <p:nvSpPr>
            <p:cNvPr id="89" name="Rectangle 88"/>
            <p:cNvSpPr/>
            <p:nvPr/>
          </p:nvSpPr>
          <p:spPr bwMode="auto">
            <a:xfrm>
              <a:off x="10043713" y="3697143"/>
              <a:ext cx="1297220" cy="800558"/>
            </a:xfrm>
            <a:prstGeom prst="rect">
              <a:avLst/>
            </a:prstGeom>
            <a:noFill/>
            <a:ln w="12700">
              <a:solidFill>
                <a:schemeClr val="accent6"/>
              </a:solidFill>
              <a:round/>
              <a:headEnd/>
              <a:tailEnd/>
            </a:ln>
          </p:spPr>
          <p:txBody>
            <a:bodyPr rtlCol="0" anchor="ctr"/>
            <a:lstStyle/>
            <a:p>
              <a:pPr algn="ctr"/>
              <a:endParaRPr lang="en-US" dirty="0">
                <a:latin typeface="Arial" panose="020B0604020202020204" pitchFamily="34" charset="0"/>
                <a:cs typeface="Arial" panose="020B0604020202020204" pitchFamily="34" charset="0"/>
              </a:endParaRPr>
            </a:p>
          </p:txBody>
        </p:sp>
        <p:pic>
          <p:nvPicPr>
            <p:cNvPr id="90" name="Picture 89"/>
            <p:cNvPicPr>
              <a:picLocks noChangeAspect="1"/>
            </p:cNvPicPr>
            <p:nvPr/>
          </p:nvPicPr>
          <p:blipFill>
            <a:blip r:embed="rId2" cstate="print">
              <a:duotone>
                <a:srgbClr val="4472C4">
                  <a:shade val="45000"/>
                  <a:satMod val="135000"/>
                </a:srgbClr>
                <a:prstClr val="white"/>
              </a:duotone>
              <a:extLst>
                <a:ext uri="{28A0092B-C50C-407E-A947-70E740481C1C}">
                  <a14:useLocalDpi xmlns:a14="http://schemas.microsoft.com/office/drawing/2010/main" val="0"/>
                </a:ext>
              </a:extLst>
            </a:blip>
            <a:stretch>
              <a:fillRect/>
            </a:stretch>
          </p:blipFill>
          <p:spPr>
            <a:xfrm>
              <a:off x="10818704" y="3804731"/>
              <a:ext cx="409134" cy="591458"/>
            </a:xfrm>
            <a:prstGeom prst="rect">
              <a:avLst/>
            </a:prstGeom>
          </p:spPr>
        </p:pic>
      </p:grpSp>
      <p:sp>
        <p:nvSpPr>
          <p:cNvPr id="91" name="TextBox 90">
            <a:extLst>
              <a:ext uri="{FF2B5EF4-FFF2-40B4-BE49-F238E27FC236}">
                <a16:creationId xmlns:a16="http://schemas.microsoft.com/office/drawing/2014/main" xmlns="" id="{D430386A-215F-4EC2-A092-88FAB43F7626}"/>
              </a:ext>
            </a:extLst>
          </p:cNvPr>
          <p:cNvSpPr txBox="1"/>
          <p:nvPr/>
        </p:nvSpPr>
        <p:spPr>
          <a:xfrm>
            <a:off x="256673" y="532263"/>
            <a:ext cx="11595855" cy="584775"/>
          </a:xfrm>
          <a:prstGeom prst="rect">
            <a:avLst/>
          </a:prstGeom>
          <a:noFill/>
        </p:spPr>
        <p:txBody>
          <a:bodyPr wrap="square" rtlCol="0">
            <a:spAutoFit/>
          </a:bodyPr>
          <a:lstStyle/>
          <a:p>
            <a:r>
              <a:rPr lang="en-US" sz="1600" i="1" dirty="0">
                <a:latin typeface="Arial" panose="020B0604020202020204" pitchFamily="34" charset="0"/>
                <a:cs typeface="Arial" panose="020B0604020202020204" pitchFamily="34" charset="0"/>
              </a:rPr>
              <a:t>Though we have the capability of delivering the solution with a completely onsite team, we would recommend a flexible onsite-offshore model that is highly cost-effective, scalable and efficient</a:t>
            </a:r>
          </a:p>
        </p:txBody>
      </p:sp>
      <p:sp>
        <p:nvSpPr>
          <p:cNvPr id="93" name="Rectangle: Rounded Corners 4">
            <a:extLst>
              <a:ext uri="{FF2B5EF4-FFF2-40B4-BE49-F238E27FC236}">
                <a16:creationId xmlns:a16="http://schemas.microsoft.com/office/drawing/2014/main" xmlns="" id="{9443F61C-E3B4-49B3-804F-3F2C4996DF3F}"/>
              </a:ext>
            </a:extLst>
          </p:cNvPr>
          <p:cNvSpPr/>
          <p:nvPr/>
        </p:nvSpPr>
        <p:spPr>
          <a:xfrm>
            <a:off x="6320594" y="1398118"/>
            <a:ext cx="4555958" cy="5094757"/>
          </a:xfrm>
          <a:prstGeom prst="roundRect">
            <a:avLst>
              <a:gd name="adj" fmla="val 4802"/>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atin typeface="Arial" panose="020B0604020202020204" pitchFamily="34" charset="0"/>
              <a:cs typeface="Arial" panose="020B0604020202020204" pitchFamily="34" charset="0"/>
            </a:endParaRPr>
          </a:p>
        </p:txBody>
      </p:sp>
      <p:sp>
        <p:nvSpPr>
          <p:cNvPr id="94" name="TextBox 93">
            <a:extLst>
              <a:ext uri="{FF2B5EF4-FFF2-40B4-BE49-F238E27FC236}">
                <a16:creationId xmlns:a16="http://schemas.microsoft.com/office/drawing/2014/main" xmlns="" id="{038B37C2-A7CF-4FB4-81FD-E8669450E2DF}"/>
              </a:ext>
            </a:extLst>
          </p:cNvPr>
          <p:cNvSpPr txBox="1"/>
          <p:nvPr/>
        </p:nvSpPr>
        <p:spPr>
          <a:xfrm>
            <a:off x="6516732" y="1370326"/>
            <a:ext cx="4170436" cy="338554"/>
          </a:xfrm>
          <a:prstGeom prst="rect">
            <a:avLst/>
          </a:prstGeom>
          <a:noFill/>
        </p:spPr>
        <p:txBody>
          <a:bodyPr wrap="square" rtlCol="0">
            <a:spAutoFit/>
          </a:bodyPr>
          <a:lstStyle/>
          <a:p>
            <a:r>
              <a:rPr lang="en-US" sz="1600" i="1" dirty="0">
                <a:latin typeface="Arial" panose="020B0604020202020204" pitchFamily="34" charset="0"/>
                <a:cs typeface="Arial" panose="020B0604020202020204" pitchFamily="34" charset="0"/>
              </a:rPr>
              <a:t>Recommended for Long Term (&gt; 6 months)</a:t>
            </a:r>
          </a:p>
        </p:txBody>
      </p:sp>
      <p:sp>
        <p:nvSpPr>
          <p:cNvPr id="95" name="TextBox 94">
            <a:extLst>
              <a:ext uri="{FF2B5EF4-FFF2-40B4-BE49-F238E27FC236}">
                <a16:creationId xmlns:a16="http://schemas.microsoft.com/office/drawing/2014/main" xmlns="" id="{E5483FDC-71C7-3941-B13A-64FD615E8688}"/>
              </a:ext>
            </a:extLst>
          </p:cNvPr>
          <p:cNvSpPr txBox="1"/>
          <p:nvPr/>
        </p:nvSpPr>
        <p:spPr>
          <a:xfrm>
            <a:off x="3346148" y="2711204"/>
            <a:ext cx="1329203" cy="276999"/>
          </a:xfrm>
          <a:prstGeom prst="rect">
            <a:avLst/>
          </a:prstGeom>
          <a:noFill/>
        </p:spPr>
        <p:txBody>
          <a:bodyPr wrap="square" rtlCol="0">
            <a:spAutoFit/>
          </a:bodyPr>
          <a:lstStyle/>
          <a:p>
            <a:pPr marL="0" marR="0" lvl="0" indent="0" algn="ctr" defTabSz="932597"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A5A5A5">
                    <a:lumMod val="75000"/>
                  </a:srgbClr>
                </a:solidFill>
                <a:effectLst/>
                <a:uLnTx/>
                <a:uFillTx/>
                <a:latin typeface="Arial" panose="020B0604020202020204" pitchFamily="34" charset="0"/>
                <a:cs typeface="Arial" panose="020B0604020202020204" pitchFamily="34" charset="0"/>
              </a:rPr>
              <a:t>Offshore (India)</a:t>
            </a:r>
          </a:p>
        </p:txBody>
      </p:sp>
      <p:pic>
        <p:nvPicPr>
          <p:cNvPr id="96" name="Picture 95">
            <a:extLst>
              <a:ext uri="{FF2B5EF4-FFF2-40B4-BE49-F238E27FC236}">
                <a16:creationId xmlns:a16="http://schemas.microsoft.com/office/drawing/2014/main" xmlns="" id="{257587CC-7E2E-5745-885D-59A6616A87EB}"/>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566117" y="2643215"/>
            <a:ext cx="360000" cy="360000"/>
          </a:xfrm>
          <a:prstGeom prst="rect">
            <a:avLst/>
          </a:prstGeom>
        </p:spPr>
      </p:pic>
      <p:sp>
        <p:nvSpPr>
          <p:cNvPr id="97" name="Rectangle: Rounded Corners 4">
            <a:extLst>
              <a:ext uri="{FF2B5EF4-FFF2-40B4-BE49-F238E27FC236}">
                <a16:creationId xmlns:a16="http://schemas.microsoft.com/office/drawing/2014/main" xmlns="" id="{87D8F0CE-2EE2-CB4D-B571-EF212CC19F9F}"/>
              </a:ext>
            </a:extLst>
          </p:cNvPr>
          <p:cNvSpPr/>
          <p:nvPr/>
        </p:nvSpPr>
        <p:spPr>
          <a:xfrm>
            <a:off x="1524512" y="1398932"/>
            <a:ext cx="4555958" cy="5094757"/>
          </a:xfrm>
          <a:prstGeom prst="roundRect">
            <a:avLst>
              <a:gd name="adj" fmla="val 4802"/>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atin typeface="Arial" panose="020B0604020202020204" pitchFamily="34" charset="0"/>
              <a:cs typeface="Arial" panose="020B0604020202020204" pitchFamily="34" charset="0"/>
            </a:endParaRPr>
          </a:p>
        </p:txBody>
      </p:sp>
      <p:sp>
        <p:nvSpPr>
          <p:cNvPr id="98" name="TextBox 97">
            <a:extLst>
              <a:ext uri="{FF2B5EF4-FFF2-40B4-BE49-F238E27FC236}">
                <a16:creationId xmlns:a16="http://schemas.microsoft.com/office/drawing/2014/main" xmlns="" id="{9F1626FB-8593-F149-A55F-983EA8689DA3}"/>
              </a:ext>
            </a:extLst>
          </p:cNvPr>
          <p:cNvSpPr txBox="1"/>
          <p:nvPr/>
        </p:nvSpPr>
        <p:spPr>
          <a:xfrm>
            <a:off x="2318331" y="1372416"/>
            <a:ext cx="3111917" cy="338554"/>
          </a:xfrm>
          <a:prstGeom prst="rect">
            <a:avLst/>
          </a:prstGeom>
          <a:noFill/>
        </p:spPr>
        <p:txBody>
          <a:bodyPr wrap="square" rtlCol="0">
            <a:spAutoFit/>
          </a:bodyPr>
          <a:lstStyle/>
          <a:p>
            <a:r>
              <a:rPr lang="en-US" sz="1600" i="1" dirty="0">
                <a:latin typeface="Arial" panose="020B0604020202020204" pitchFamily="34" charset="0"/>
                <a:cs typeface="Arial" panose="020B0604020202020204" pitchFamily="34" charset="0"/>
              </a:rPr>
              <a:t>Recommended for short term</a:t>
            </a:r>
          </a:p>
        </p:txBody>
      </p:sp>
      <p:sp>
        <p:nvSpPr>
          <p:cNvPr id="99" name="TextBox 98">
            <a:extLst>
              <a:ext uri="{FF2B5EF4-FFF2-40B4-BE49-F238E27FC236}">
                <a16:creationId xmlns:a16="http://schemas.microsoft.com/office/drawing/2014/main" xmlns="" id="{DFFB6EB5-F70F-EE4E-9F95-A775E7FBAEDE}"/>
              </a:ext>
            </a:extLst>
          </p:cNvPr>
          <p:cNvSpPr txBox="1"/>
          <p:nvPr/>
        </p:nvSpPr>
        <p:spPr>
          <a:xfrm>
            <a:off x="6754096" y="4980717"/>
            <a:ext cx="2280295" cy="400110"/>
          </a:xfrm>
          <a:prstGeom prst="rect">
            <a:avLst/>
          </a:prstGeom>
          <a:noFill/>
        </p:spPr>
        <p:txBody>
          <a:bodyPr wrap="square" rtlCol="0">
            <a:spAutoFit/>
          </a:bodyPr>
          <a:lstStyle/>
          <a:p>
            <a:pPr algn="ctr"/>
            <a:r>
              <a:rPr lang="en-US" sz="1000" b="1" dirty="0">
                <a:solidFill>
                  <a:srgbClr val="0070C0"/>
                </a:solidFill>
                <a:latin typeface="Arial" panose="020B0604020202020204" pitchFamily="34" charset="0"/>
                <a:cs typeface="Arial" panose="020B0604020202020204" pitchFamily="34" charset="0"/>
              </a:rPr>
              <a:t>*Requirements &amp; Scope to be discussed </a:t>
            </a:r>
          </a:p>
        </p:txBody>
      </p:sp>
    </p:spTree>
    <p:extLst>
      <p:ext uri="{BB962C8B-B14F-4D97-AF65-F5344CB8AC3E}">
        <p14:creationId xmlns:p14="http://schemas.microsoft.com/office/powerpoint/2010/main" val="16467273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FA9BBDB5-9589-467C-8FA7-ED30EF7FD1EE}"/>
              </a:ext>
            </a:extLst>
          </p:cNvPr>
          <p:cNvSpPr>
            <a:spLocks noGrp="1"/>
          </p:cNvSpPr>
          <p:nvPr>
            <p:ph sz="quarter" idx="10"/>
          </p:nvPr>
        </p:nvSpPr>
        <p:spPr/>
        <p:txBody>
          <a:bodyPr/>
          <a:lstStyle/>
          <a:p>
            <a:r>
              <a:rPr lang="en-US" kern="0" dirty="0">
                <a:latin typeface="Segoe UI" panose="020B0502040204020203" pitchFamily="34" charset="0"/>
                <a:ea typeface="Segoe UI" panose="020B0502040204020203" pitchFamily="34" charset="0"/>
                <a:cs typeface="Segoe UI" panose="020B0502040204020203" pitchFamily="34" charset="0"/>
              </a:rPr>
              <a:t>Evolving Architecture For Diverse Analytical </a:t>
            </a:r>
            <a:r>
              <a:rPr lang="en-US" kern="0" dirty="0" smtClean="0">
                <a:latin typeface="Segoe UI" panose="020B0502040204020203" pitchFamily="34" charset="0"/>
                <a:ea typeface="Segoe UI" panose="020B0502040204020203" pitchFamily="34" charset="0"/>
                <a:cs typeface="Segoe UI" panose="020B0502040204020203" pitchFamily="34" charset="0"/>
              </a:rPr>
              <a:t>Workloads</a:t>
            </a:r>
            <a:endParaRPr lang="en-US" kern="0" dirty="0">
              <a:latin typeface="Segoe UI" panose="020B0502040204020203" pitchFamily="34" charset="0"/>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1104325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52877E1-FC85-4FF8-B237-C2E060768FD5}"/>
              </a:ext>
            </a:extLst>
          </p:cNvPr>
          <p:cNvSpPr>
            <a:spLocks noGrp="1"/>
          </p:cNvSpPr>
          <p:nvPr>
            <p:ph type="title"/>
          </p:nvPr>
        </p:nvSpPr>
        <p:spPr/>
        <p:txBody>
          <a:bodyPr/>
          <a:lstStyle/>
          <a:p>
            <a:r>
              <a:rPr lang="en-US" dirty="0"/>
              <a:t>Ideal Data Ecosystem Vision</a:t>
            </a:r>
            <a:endParaRPr lang="en-US" dirty="0"/>
          </a:p>
        </p:txBody>
      </p:sp>
      <p:sp>
        <p:nvSpPr>
          <p:cNvPr id="95" name="Rectangle: Rounded Corners 38">
            <a:extLst>
              <a:ext uri="{FF2B5EF4-FFF2-40B4-BE49-F238E27FC236}">
                <a16:creationId xmlns:a16="http://schemas.microsoft.com/office/drawing/2014/main" xmlns="" id="{771FDF01-B062-B142-A4A2-BC8A57D60C5E}"/>
              </a:ext>
            </a:extLst>
          </p:cNvPr>
          <p:cNvSpPr/>
          <p:nvPr/>
        </p:nvSpPr>
        <p:spPr>
          <a:xfrm>
            <a:off x="10258482" y="1407597"/>
            <a:ext cx="1755179" cy="4388342"/>
          </a:xfrm>
          <a:prstGeom prst="round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Arial" panose="020B0604020202020204" pitchFamily="34" charset="0"/>
              <a:cs typeface="Arial" panose="020B0604020202020204" pitchFamily="34" charset="0"/>
            </a:endParaRPr>
          </a:p>
        </p:txBody>
      </p:sp>
      <p:sp>
        <p:nvSpPr>
          <p:cNvPr id="96" name="Trapezoid 95">
            <a:extLst>
              <a:ext uri="{FF2B5EF4-FFF2-40B4-BE49-F238E27FC236}">
                <a16:creationId xmlns:a16="http://schemas.microsoft.com/office/drawing/2014/main" xmlns="" id="{70170AE7-6E9F-4B45-8636-E8D1C396ECC7}"/>
              </a:ext>
            </a:extLst>
          </p:cNvPr>
          <p:cNvSpPr/>
          <p:nvPr/>
        </p:nvSpPr>
        <p:spPr>
          <a:xfrm rot="16200000">
            <a:off x="4180402" y="498778"/>
            <a:ext cx="4624578" cy="6539604"/>
          </a:xfrm>
          <a:prstGeom prst="trapezoid">
            <a:avLst>
              <a:gd name="adj" fmla="val 14684"/>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Arial" panose="020B0604020202020204" pitchFamily="34" charset="0"/>
              <a:cs typeface="Arial" panose="020B0604020202020204" pitchFamily="34" charset="0"/>
            </a:endParaRPr>
          </a:p>
        </p:txBody>
      </p:sp>
      <p:cxnSp>
        <p:nvCxnSpPr>
          <p:cNvPr id="97" name="Elbow Connector 96">
            <a:extLst>
              <a:ext uri="{FF2B5EF4-FFF2-40B4-BE49-F238E27FC236}">
                <a16:creationId xmlns:a16="http://schemas.microsoft.com/office/drawing/2014/main" xmlns="" id="{EF28FF17-EC18-3445-AC8F-606209E4A494}"/>
              </a:ext>
            </a:extLst>
          </p:cNvPr>
          <p:cNvCxnSpPr>
            <a:cxnSpLocks/>
          </p:cNvCxnSpPr>
          <p:nvPr/>
        </p:nvCxnSpPr>
        <p:spPr>
          <a:xfrm flipV="1">
            <a:off x="4812860" y="3474115"/>
            <a:ext cx="534439" cy="1327"/>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xmlns="" id="{C2A5B1C1-8856-ED41-8591-E46206E0F290}"/>
              </a:ext>
            </a:extLst>
          </p:cNvPr>
          <p:cNvCxnSpPr>
            <a:cxnSpLocks/>
          </p:cNvCxnSpPr>
          <p:nvPr/>
        </p:nvCxnSpPr>
        <p:spPr>
          <a:xfrm flipV="1">
            <a:off x="9553715" y="3388993"/>
            <a:ext cx="808357" cy="29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xmlns="" id="{36B220ED-F6B6-AC40-98C3-1F1BD36C75DD}"/>
              </a:ext>
            </a:extLst>
          </p:cNvPr>
          <p:cNvCxnSpPr>
            <a:cxnSpLocks/>
          </p:cNvCxnSpPr>
          <p:nvPr/>
        </p:nvCxnSpPr>
        <p:spPr>
          <a:xfrm>
            <a:off x="9553715" y="4373760"/>
            <a:ext cx="808357" cy="5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xmlns="" id="{CE95A554-7C46-1343-B0B6-C51F96125C86}"/>
              </a:ext>
            </a:extLst>
          </p:cNvPr>
          <p:cNvCxnSpPr>
            <a:cxnSpLocks/>
          </p:cNvCxnSpPr>
          <p:nvPr/>
        </p:nvCxnSpPr>
        <p:spPr>
          <a:xfrm flipV="1">
            <a:off x="9553715" y="5431150"/>
            <a:ext cx="808357" cy="52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1" name="Elbow Connector 100">
            <a:extLst>
              <a:ext uri="{FF2B5EF4-FFF2-40B4-BE49-F238E27FC236}">
                <a16:creationId xmlns:a16="http://schemas.microsoft.com/office/drawing/2014/main" xmlns="" id="{15F57E6C-CFD3-5F4E-9144-E9DE07D153E7}"/>
              </a:ext>
            </a:extLst>
          </p:cNvPr>
          <p:cNvCxnSpPr>
            <a:cxnSpLocks/>
          </p:cNvCxnSpPr>
          <p:nvPr/>
        </p:nvCxnSpPr>
        <p:spPr>
          <a:xfrm>
            <a:off x="9553715" y="2172190"/>
            <a:ext cx="808357" cy="264153"/>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2" name="Elbow Connector 101">
            <a:extLst>
              <a:ext uri="{FF2B5EF4-FFF2-40B4-BE49-F238E27FC236}">
                <a16:creationId xmlns:a16="http://schemas.microsoft.com/office/drawing/2014/main" xmlns="" id="{06427AC1-104B-AF4D-9634-BE6185F258CE}"/>
              </a:ext>
            </a:extLst>
          </p:cNvPr>
          <p:cNvCxnSpPr>
            <a:cxnSpLocks/>
          </p:cNvCxnSpPr>
          <p:nvPr/>
        </p:nvCxnSpPr>
        <p:spPr>
          <a:xfrm flipV="1">
            <a:off x="9553715" y="1790949"/>
            <a:ext cx="808357" cy="38124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03" name="Rectangle 102">
            <a:extLst>
              <a:ext uri="{FF2B5EF4-FFF2-40B4-BE49-F238E27FC236}">
                <a16:creationId xmlns:a16="http://schemas.microsoft.com/office/drawing/2014/main" xmlns="" id="{830E873E-6EC0-624C-A7B0-8D626A90907E}"/>
              </a:ext>
            </a:extLst>
          </p:cNvPr>
          <p:cNvSpPr/>
          <p:nvPr/>
        </p:nvSpPr>
        <p:spPr bwMode="auto">
          <a:xfrm>
            <a:off x="3488145" y="2408593"/>
            <a:ext cx="1271501" cy="2131832"/>
          </a:xfrm>
          <a:prstGeom prst="rect">
            <a:avLst/>
          </a:prstGeom>
          <a:solidFill>
            <a:schemeClr val="accent3">
              <a:lumMod val="60000"/>
              <a:lumOff val="40000"/>
            </a:schemeClr>
          </a:solidFill>
          <a:ln>
            <a:noFill/>
            <a:headEnd/>
            <a:tailEnd/>
          </a:ln>
        </p:spPr>
        <p:style>
          <a:lnRef idx="2">
            <a:schemeClr val="accent1"/>
          </a:lnRef>
          <a:fillRef idx="1">
            <a:schemeClr val="lt1"/>
          </a:fillRef>
          <a:effectRef idx="0">
            <a:schemeClr val="accent1"/>
          </a:effectRef>
          <a:fontRef idx="minor">
            <a:schemeClr val="dk1"/>
          </a:fontRef>
        </p:style>
        <p:txBody>
          <a:bodyPr rtlCol="0" anchor="ctr"/>
          <a:lstStyle/>
          <a:p>
            <a:pPr algn="ctr"/>
            <a:r>
              <a:rPr lang="en-IN" sz="1200" b="1" dirty="0">
                <a:solidFill>
                  <a:schemeClr val="tx2"/>
                </a:solidFill>
                <a:latin typeface="Arial" panose="020B0604020202020204" pitchFamily="34" charset="0"/>
                <a:ea typeface="Segoe UI" panose="020B0502040204020203" pitchFamily="34" charset="0"/>
                <a:cs typeface="Arial" panose="020B0604020202020204" pitchFamily="34" charset="0"/>
              </a:rPr>
              <a:t>Data Lake</a:t>
            </a:r>
          </a:p>
        </p:txBody>
      </p:sp>
      <p:grpSp>
        <p:nvGrpSpPr>
          <p:cNvPr id="104" name="Group 103">
            <a:extLst>
              <a:ext uri="{FF2B5EF4-FFF2-40B4-BE49-F238E27FC236}">
                <a16:creationId xmlns:a16="http://schemas.microsoft.com/office/drawing/2014/main" xmlns="" id="{D8384C96-0EB6-9441-BFBE-7064F4C365E5}"/>
              </a:ext>
            </a:extLst>
          </p:cNvPr>
          <p:cNvGrpSpPr/>
          <p:nvPr/>
        </p:nvGrpSpPr>
        <p:grpSpPr>
          <a:xfrm>
            <a:off x="3408972" y="2015242"/>
            <a:ext cx="6150694" cy="3863336"/>
            <a:chOff x="3594025" y="2322292"/>
            <a:chExt cx="6150694" cy="3863336"/>
          </a:xfrm>
        </p:grpSpPr>
        <p:sp>
          <p:nvSpPr>
            <p:cNvPr id="105" name="Rectangle 104">
              <a:extLst>
                <a:ext uri="{FF2B5EF4-FFF2-40B4-BE49-F238E27FC236}">
                  <a16:creationId xmlns:a16="http://schemas.microsoft.com/office/drawing/2014/main" xmlns="" id="{C973BB15-EFB6-4047-872C-4D1E1D84DABA}"/>
                </a:ext>
              </a:extLst>
            </p:cNvPr>
            <p:cNvSpPr/>
            <p:nvPr/>
          </p:nvSpPr>
          <p:spPr bwMode="auto">
            <a:xfrm>
              <a:off x="5546217" y="2322292"/>
              <a:ext cx="2088000" cy="720000"/>
            </a:xfrm>
            <a:prstGeom prst="rect">
              <a:avLst/>
            </a:prstGeom>
            <a:solidFill>
              <a:schemeClr val="accent3">
                <a:lumMod val="60000"/>
                <a:lumOff val="40000"/>
              </a:schemeClr>
            </a:solidFill>
            <a:ln>
              <a:noFill/>
              <a:headEnd/>
              <a:tailEnd/>
            </a:ln>
          </p:spPr>
          <p:style>
            <a:lnRef idx="2">
              <a:schemeClr val="accent1"/>
            </a:lnRef>
            <a:fillRef idx="1">
              <a:schemeClr val="lt1"/>
            </a:fillRef>
            <a:effectRef idx="0">
              <a:schemeClr val="accent1"/>
            </a:effectRef>
            <a:fontRef idx="minor">
              <a:schemeClr val="dk1"/>
            </a:fontRef>
          </p:style>
          <p:txBody>
            <a:bodyPr rtlCol="0" anchor="ctr"/>
            <a:lstStyle/>
            <a:p>
              <a:pPr algn="ctr"/>
              <a:r>
                <a:rPr lang="en-IN" sz="1200" b="1" dirty="0">
                  <a:solidFill>
                    <a:schemeClr val="tx2"/>
                  </a:solidFill>
                  <a:latin typeface="Arial" panose="020B0604020202020204" pitchFamily="34" charset="0"/>
                  <a:ea typeface="Segoe UI" panose="020B0502040204020203" pitchFamily="34" charset="0"/>
                  <a:cs typeface="Arial" panose="020B0604020202020204" pitchFamily="34" charset="0"/>
                </a:rPr>
                <a:t>Relational Data Store </a:t>
              </a:r>
            </a:p>
            <a:p>
              <a:pPr algn="ctr"/>
              <a:r>
                <a:rPr lang="en-IN" sz="1200" b="1" dirty="0">
                  <a:solidFill>
                    <a:schemeClr val="tx2"/>
                  </a:solidFill>
                  <a:latin typeface="Arial" panose="020B0604020202020204" pitchFamily="34" charset="0"/>
                  <a:ea typeface="Segoe UI" panose="020B0502040204020203" pitchFamily="34" charset="0"/>
                  <a:cs typeface="Arial" panose="020B0604020202020204" pitchFamily="34" charset="0"/>
                </a:rPr>
                <a:t>&amp; MPP Databases</a:t>
              </a:r>
            </a:p>
          </p:txBody>
        </p:sp>
        <p:sp>
          <p:nvSpPr>
            <p:cNvPr id="106" name="Rectangle 105">
              <a:extLst>
                <a:ext uri="{FF2B5EF4-FFF2-40B4-BE49-F238E27FC236}">
                  <a16:creationId xmlns:a16="http://schemas.microsoft.com/office/drawing/2014/main" xmlns="" id="{8F71832D-D7E0-D147-93CC-F2287970D361}"/>
                </a:ext>
              </a:extLst>
            </p:cNvPr>
            <p:cNvSpPr/>
            <p:nvPr/>
          </p:nvSpPr>
          <p:spPr bwMode="auto">
            <a:xfrm>
              <a:off x="8016719" y="2322292"/>
              <a:ext cx="1728000" cy="720000"/>
            </a:xfrm>
            <a:prstGeom prst="rect">
              <a:avLst/>
            </a:prstGeom>
            <a:solidFill>
              <a:schemeClr val="accent3">
                <a:lumMod val="60000"/>
                <a:lumOff val="40000"/>
              </a:schemeClr>
            </a:solidFill>
            <a:ln>
              <a:noFill/>
              <a:headEnd/>
              <a:tailEnd/>
            </a:ln>
          </p:spPr>
          <p:style>
            <a:lnRef idx="2">
              <a:schemeClr val="accent1"/>
            </a:lnRef>
            <a:fillRef idx="1">
              <a:schemeClr val="lt1"/>
            </a:fillRef>
            <a:effectRef idx="0">
              <a:schemeClr val="accent1"/>
            </a:effectRef>
            <a:fontRef idx="minor">
              <a:schemeClr val="dk1"/>
            </a:fontRef>
          </p:style>
          <p:txBody>
            <a:bodyPr rtlCol="0" anchor="ctr"/>
            <a:lstStyle/>
            <a:p>
              <a:pPr algn="ctr"/>
              <a:r>
                <a:rPr lang="en-IN" sz="1200" b="1" dirty="0">
                  <a:solidFill>
                    <a:schemeClr val="tx2"/>
                  </a:solidFill>
                  <a:latin typeface="Arial" panose="020B0604020202020204" pitchFamily="34" charset="0"/>
                  <a:ea typeface="Segoe UI" panose="020B0502040204020203" pitchFamily="34" charset="0"/>
                  <a:cs typeface="Arial" panose="020B0604020202020204" pitchFamily="34" charset="0"/>
                </a:rPr>
                <a:t>Enterprise Reporting Platform</a:t>
              </a:r>
            </a:p>
          </p:txBody>
        </p:sp>
        <p:sp>
          <p:nvSpPr>
            <p:cNvPr id="107" name="Rectangle 106">
              <a:extLst>
                <a:ext uri="{FF2B5EF4-FFF2-40B4-BE49-F238E27FC236}">
                  <a16:creationId xmlns:a16="http://schemas.microsoft.com/office/drawing/2014/main" xmlns="" id="{F7506D2C-0F27-5740-AB30-38A3D6FB42E4}"/>
                </a:ext>
              </a:extLst>
            </p:cNvPr>
            <p:cNvSpPr/>
            <p:nvPr/>
          </p:nvSpPr>
          <p:spPr bwMode="auto">
            <a:xfrm>
              <a:off x="8016719" y="3421165"/>
              <a:ext cx="1728000" cy="720000"/>
            </a:xfrm>
            <a:prstGeom prst="rect">
              <a:avLst/>
            </a:prstGeom>
            <a:solidFill>
              <a:schemeClr val="accent3">
                <a:lumMod val="60000"/>
                <a:lumOff val="40000"/>
              </a:schemeClr>
            </a:solidFill>
            <a:ln>
              <a:noFill/>
              <a:headEnd/>
              <a:tailEnd/>
            </a:ln>
          </p:spPr>
          <p:style>
            <a:lnRef idx="2">
              <a:schemeClr val="accent1"/>
            </a:lnRef>
            <a:fillRef idx="1">
              <a:schemeClr val="lt1"/>
            </a:fillRef>
            <a:effectRef idx="0">
              <a:schemeClr val="accent1"/>
            </a:effectRef>
            <a:fontRef idx="minor">
              <a:schemeClr val="dk1"/>
            </a:fontRef>
          </p:style>
          <p:txBody>
            <a:bodyPr rtlCol="0" anchor="ctr"/>
            <a:lstStyle/>
            <a:p>
              <a:pPr algn="ctr"/>
              <a:r>
                <a:rPr lang="en-IN" sz="1200" b="1" dirty="0">
                  <a:solidFill>
                    <a:schemeClr val="tx2"/>
                  </a:solidFill>
                  <a:latin typeface="Arial" panose="020B0604020202020204" pitchFamily="34" charset="0"/>
                  <a:ea typeface="Segoe UI" panose="020B0502040204020203" pitchFamily="34" charset="0"/>
                  <a:cs typeface="Arial" panose="020B0604020202020204" pitchFamily="34" charset="0"/>
                </a:rPr>
                <a:t>API endpoints </a:t>
              </a:r>
            </a:p>
          </p:txBody>
        </p:sp>
        <p:sp>
          <p:nvSpPr>
            <p:cNvPr id="108" name="Rectangle 107">
              <a:extLst>
                <a:ext uri="{FF2B5EF4-FFF2-40B4-BE49-F238E27FC236}">
                  <a16:creationId xmlns:a16="http://schemas.microsoft.com/office/drawing/2014/main" xmlns="" id="{51809E5B-2DED-364C-9E97-DBAC6A04CFCA}"/>
                </a:ext>
              </a:extLst>
            </p:cNvPr>
            <p:cNvSpPr/>
            <p:nvPr/>
          </p:nvSpPr>
          <p:spPr bwMode="auto">
            <a:xfrm>
              <a:off x="5532352" y="3421165"/>
              <a:ext cx="2088000" cy="720000"/>
            </a:xfrm>
            <a:prstGeom prst="rect">
              <a:avLst/>
            </a:prstGeom>
            <a:solidFill>
              <a:schemeClr val="accent3">
                <a:lumMod val="60000"/>
                <a:lumOff val="40000"/>
              </a:schemeClr>
            </a:solidFill>
            <a:ln>
              <a:noFill/>
              <a:headEnd/>
              <a:tailEnd/>
            </a:ln>
          </p:spPr>
          <p:style>
            <a:lnRef idx="2">
              <a:schemeClr val="accent1"/>
            </a:lnRef>
            <a:fillRef idx="1">
              <a:schemeClr val="lt1"/>
            </a:fillRef>
            <a:effectRef idx="0">
              <a:schemeClr val="accent1"/>
            </a:effectRef>
            <a:fontRef idx="minor">
              <a:schemeClr val="dk1"/>
            </a:fontRef>
          </p:style>
          <p:txBody>
            <a:bodyPr rtlCol="0" anchor="ctr"/>
            <a:lstStyle/>
            <a:p>
              <a:pPr algn="ctr"/>
              <a:r>
                <a:rPr lang="en-IN" sz="1200" b="1" dirty="0">
                  <a:solidFill>
                    <a:schemeClr val="tx2"/>
                  </a:solidFill>
                  <a:latin typeface="Arial" panose="020B0604020202020204" pitchFamily="34" charset="0"/>
                  <a:ea typeface="Segoe UI" panose="020B0502040204020203" pitchFamily="34" charset="0"/>
                  <a:cs typeface="Arial" panose="020B0604020202020204" pitchFamily="34" charset="0"/>
                </a:rPr>
                <a:t>Indexing and Querying</a:t>
              </a:r>
            </a:p>
          </p:txBody>
        </p:sp>
        <p:sp>
          <p:nvSpPr>
            <p:cNvPr id="109" name="Rectangle 108">
              <a:extLst>
                <a:ext uri="{FF2B5EF4-FFF2-40B4-BE49-F238E27FC236}">
                  <a16:creationId xmlns:a16="http://schemas.microsoft.com/office/drawing/2014/main" xmlns="" id="{6F73CAF9-4811-A046-B25C-7E8300F4A67D}"/>
                </a:ext>
              </a:extLst>
            </p:cNvPr>
            <p:cNvSpPr/>
            <p:nvPr/>
          </p:nvSpPr>
          <p:spPr bwMode="auto">
            <a:xfrm>
              <a:off x="8016719" y="5465628"/>
              <a:ext cx="1728000" cy="720000"/>
            </a:xfrm>
            <a:prstGeom prst="rect">
              <a:avLst/>
            </a:prstGeom>
            <a:solidFill>
              <a:schemeClr val="accent3">
                <a:lumMod val="60000"/>
                <a:lumOff val="40000"/>
              </a:schemeClr>
            </a:solidFill>
            <a:ln>
              <a:noFill/>
              <a:headEnd/>
              <a:tailEnd/>
            </a:ln>
          </p:spPr>
          <p:style>
            <a:lnRef idx="2">
              <a:schemeClr val="accent1"/>
            </a:lnRef>
            <a:fillRef idx="1">
              <a:schemeClr val="lt1"/>
            </a:fillRef>
            <a:effectRef idx="0">
              <a:schemeClr val="accent1"/>
            </a:effectRef>
            <a:fontRef idx="minor">
              <a:schemeClr val="dk1"/>
            </a:fontRef>
          </p:style>
          <p:txBody>
            <a:bodyPr rtlCol="0" anchor="ctr"/>
            <a:lstStyle/>
            <a:p>
              <a:pPr algn="ctr"/>
              <a:r>
                <a:rPr lang="en-IN" sz="1200" b="1" dirty="0">
                  <a:solidFill>
                    <a:schemeClr val="tx2"/>
                  </a:solidFill>
                  <a:latin typeface="Arial" panose="020B0604020202020204" pitchFamily="34" charset="0"/>
                  <a:ea typeface="Segoe UI" panose="020B0502040204020203" pitchFamily="34" charset="0"/>
                  <a:cs typeface="Arial" panose="020B0604020202020204" pitchFamily="34" charset="0"/>
                </a:rPr>
                <a:t>Real time Indexing</a:t>
              </a:r>
            </a:p>
            <a:p>
              <a:pPr algn="ctr"/>
              <a:r>
                <a:rPr lang="en-IN" sz="1200" b="1" dirty="0">
                  <a:solidFill>
                    <a:schemeClr val="tx2"/>
                  </a:solidFill>
                  <a:latin typeface="Arial" panose="020B0604020202020204" pitchFamily="34" charset="0"/>
                  <a:ea typeface="Segoe UI" panose="020B0502040204020203" pitchFamily="34" charset="0"/>
                  <a:cs typeface="Arial" panose="020B0604020202020204" pitchFamily="34" charset="0"/>
                </a:rPr>
                <a:t>(Ex: Elastic Cache)</a:t>
              </a:r>
            </a:p>
          </p:txBody>
        </p:sp>
        <p:sp>
          <p:nvSpPr>
            <p:cNvPr id="110" name="Rectangle 109">
              <a:extLst>
                <a:ext uri="{FF2B5EF4-FFF2-40B4-BE49-F238E27FC236}">
                  <a16:creationId xmlns:a16="http://schemas.microsoft.com/office/drawing/2014/main" xmlns="" id="{E113968F-78DD-7146-B69E-662372979CB0}"/>
                </a:ext>
              </a:extLst>
            </p:cNvPr>
            <p:cNvSpPr/>
            <p:nvPr/>
          </p:nvSpPr>
          <p:spPr bwMode="auto">
            <a:xfrm>
              <a:off x="5532352" y="4825109"/>
              <a:ext cx="2088000" cy="720000"/>
            </a:xfrm>
            <a:prstGeom prst="rect">
              <a:avLst/>
            </a:prstGeom>
            <a:solidFill>
              <a:schemeClr val="accent3">
                <a:lumMod val="60000"/>
                <a:lumOff val="40000"/>
              </a:schemeClr>
            </a:solidFill>
            <a:ln>
              <a:noFill/>
              <a:headEnd/>
              <a:tailEnd/>
            </a:ln>
          </p:spPr>
          <p:style>
            <a:lnRef idx="2">
              <a:schemeClr val="accent1"/>
            </a:lnRef>
            <a:fillRef idx="1">
              <a:schemeClr val="lt1"/>
            </a:fillRef>
            <a:effectRef idx="0">
              <a:schemeClr val="accent1"/>
            </a:effectRef>
            <a:fontRef idx="minor">
              <a:schemeClr val="dk1"/>
            </a:fontRef>
          </p:style>
          <p:txBody>
            <a:bodyPr rtlCol="0" anchor="ctr"/>
            <a:lstStyle/>
            <a:p>
              <a:pPr algn="ctr"/>
              <a:r>
                <a:rPr lang="en-IN" sz="1200" b="1" dirty="0">
                  <a:solidFill>
                    <a:schemeClr val="tx2"/>
                  </a:solidFill>
                  <a:latin typeface="Arial" panose="020B0604020202020204" pitchFamily="34" charset="0"/>
                  <a:ea typeface="Segoe UI" panose="020B0502040204020203" pitchFamily="34" charset="0"/>
                  <a:cs typeface="Arial" panose="020B0604020202020204" pitchFamily="34" charset="0"/>
                </a:rPr>
                <a:t>Distributed Processing</a:t>
              </a:r>
            </a:p>
            <a:p>
              <a:pPr algn="ctr"/>
              <a:r>
                <a:rPr lang="en-IN" sz="1200" b="1" dirty="0">
                  <a:solidFill>
                    <a:schemeClr val="tx2"/>
                  </a:solidFill>
                  <a:latin typeface="Arial" panose="020B0604020202020204" pitchFamily="34" charset="0"/>
                  <a:ea typeface="Segoe UI" panose="020B0502040204020203" pitchFamily="34" charset="0"/>
                  <a:cs typeface="Arial" panose="020B0604020202020204" pitchFamily="34" charset="0"/>
                </a:rPr>
                <a:t>Feature Engineering</a:t>
              </a:r>
            </a:p>
            <a:p>
              <a:pPr algn="ctr"/>
              <a:r>
                <a:rPr lang="en-IN" sz="1200" b="1" dirty="0">
                  <a:solidFill>
                    <a:schemeClr val="tx2"/>
                  </a:solidFill>
                  <a:latin typeface="Arial" panose="020B0604020202020204" pitchFamily="34" charset="0"/>
                  <a:ea typeface="Segoe UI" panose="020B0502040204020203" pitchFamily="34" charset="0"/>
                  <a:cs typeface="Arial" panose="020B0604020202020204" pitchFamily="34" charset="0"/>
                </a:rPr>
                <a:t>Data Sampling </a:t>
              </a:r>
            </a:p>
          </p:txBody>
        </p:sp>
        <p:sp>
          <p:nvSpPr>
            <p:cNvPr id="111" name="Rectangle 110">
              <a:extLst>
                <a:ext uri="{FF2B5EF4-FFF2-40B4-BE49-F238E27FC236}">
                  <a16:creationId xmlns:a16="http://schemas.microsoft.com/office/drawing/2014/main" xmlns="" id="{C00A23D5-FCAE-5741-99CB-68F2C9BCC070}"/>
                </a:ext>
              </a:extLst>
            </p:cNvPr>
            <p:cNvSpPr/>
            <p:nvPr/>
          </p:nvSpPr>
          <p:spPr bwMode="auto">
            <a:xfrm>
              <a:off x="8016719" y="4402955"/>
              <a:ext cx="1728000" cy="720000"/>
            </a:xfrm>
            <a:prstGeom prst="rect">
              <a:avLst/>
            </a:prstGeom>
            <a:solidFill>
              <a:schemeClr val="accent3">
                <a:lumMod val="60000"/>
                <a:lumOff val="40000"/>
              </a:schemeClr>
            </a:solidFill>
            <a:ln>
              <a:noFill/>
              <a:headEnd/>
              <a:tailEnd/>
            </a:ln>
          </p:spPr>
          <p:style>
            <a:lnRef idx="2">
              <a:schemeClr val="accent1"/>
            </a:lnRef>
            <a:fillRef idx="1">
              <a:schemeClr val="lt1"/>
            </a:fillRef>
            <a:effectRef idx="0">
              <a:schemeClr val="accent1"/>
            </a:effectRef>
            <a:fontRef idx="minor">
              <a:schemeClr val="dk1"/>
            </a:fontRef>
          </p:style>
          <p:txBody>
            <a:bodyPr rtlCol="0" anchor="ctr"/>
            <a:lstStyle/>
            <a:p>
              <a:pPr algn="ctr"/>
              <a:r>
                <a:rPr lang="en-IN" sz="1200" b="1" dirty="0">
                  <a:solidFill>
                    <a:schemeClr val="tx2"/>
                  </a:solidFill>
                  <a:latin typeface="Arial" panose="020B0604020202020204" pitchFamily="34" charset="0"/>
                  <a:ea typeface="Segoe UI" panose="020B0502040204020203" pitchFamily="34" charset="0"/>
                  <a:cs typeface="Arial" panose="020B0604020202020204" pitchFamily="34" charset="0"/>
                </a:rPr>
                <a:t>Machine Learning Workbench</a:t>
              </a:r>
            </a:p>
          </p:txBody>
        </p:sp>
        <p:cxnSp>
          <p:nvCxnSpPr>
            <p:cNvPr id="112" name="Straight Arrow Connector 111">
              <a:extLst>
                <a:ext uri="{FF2B5EF4-FFF2-40B4-BE49-F238E27FC236}">
                  <a16:creationId xmlns:a16="http://schemas.microsoft.com/office/drawing/2014/main" xmlns="" id="{719B1B19-04DA-8B44-8A63-040D22F286B8}"/>
                </a:ext>
              </a:extLst>
            </p:cNvPr>
            <p:cNvCxnSpPr>
              <a:cxnSpLocks/>
            </p:cNvCxnSpPr>
            <p:nvPr/>
          </p:nvCxnSpPr>
          <p:spPr>
            <a:xfrm>
              <a:off x="7620352" y="2561384"/>
              <a:ext cx="396367"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3" name="Straight Arrow Connector 112">
              <a:extLst>
                <a:ext uri="{FF2B5EF4-FFF2-40B4-BE49-F238E27FC236}">
                  <a16:creationId xmlns:a16="http://schemas.microsoft.com/office/drawing/2014/main" xmlns="" id="{B88DE0C1-8FB7-4241-8778-F1ABECD2EDBE}"/>
                </a:ext>
              </a:extLst>
            </p:cNvPr>
            <p:cNvCxnSpPr>
              <a:cxnSpLocks/>
            </p:cNvCxnSpPr>
            <p:nvPr/>
          </p:nvCxnSpPr>
          <p:spPr>
            <a:xfrm>
              <a:off x="7620352" y="3781165"/>
              <a:ext cx="39636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4" name="Elbow Connector 113">
              <a:extLst>
                <a:ext uri="{FF2B5EF4-FFF2-40B4-BE49-F238E27FC236}">
                  <a16:creationId xmlns:a16="http://schemas.microsoft.com/office/drawing/2014/main" xmlns="" id="{BE352DF5-D078-D644-8E3F-A80E21DF5A9B}"/>
                </a:ext>
              </a:extLst>
            </p:cNvPr>
            <p:cNvCxnSpPr>
              <a:cxnSpLocks/>
            </p:cNvCxnSpPr>
            <p:nvPr/>
          </p:nvCxnSpPr>
          <p:spPr>
            <a:xfrm flipV="1">
              <a:off x="4997913" y="2561384"/>
              <a:ext cx="534439" cy="1221108"/>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5" name="Elbow Connector 114">
              <a:extLst>
                <a:ext uri="{FF2B5EF4-FFF2-40B4-BE49-F238E27FC236}">
                  <a16:creationId xmlns:a16="http://schemas.microsoft.com/office/drawing/2014/main" xmlns="" id="{E23B78C8-F964-EA4C-8731-AEB013403BC1}"/>
                </a:ext>
              </a:extLst>
            </p:cNvPr>
            <p:cNvCxnSpPr>
              <a:cxnSpLocks/>
            </p:cNvCxnSpPr>
            <p:nvPr/>
          </p:nvCxnSpPr>
          <p:spPr>
            <a:xfrm>
              <a:off x="4997913" y="3782492"/>
              <a:ext cx="534439" cy="1402617"/>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6" name="Elbow Connector 115">
              <a:extLst>
                <a:ext uri="{FF2B5EF4-FFF2-40B4-BE49-F238E27FC236}">
                  <a16:creationId xmlns:a16="http://schemas.microsoft.com/office/drawing/2014/main" xmlns="" id="{0DC9D4FE-0B58-B740-AAD4-92C68580577E}"/>
                </a:ext>
              </a:extLst>
            </p:cNvPr>
            <p:cNvCxnSpPr/>
            <p:nvPr/>
          </p:nvCxnSpPr>
          <p:spPr>
            <a:xfrm>
              <a:off x="7544032" y="5388041"/>
              <a:ext cx="472687" cy="51193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17" name="Rectangle 116">
              <a:extLst>
                <a:ext uri="{FF2B5EF4-FFF2-40B4-BE49-F238E27FC236}">
                  <a16:creationId xmlns:a16="http://schemas.microsoft.com/office/drawing/2014/main" xmlns="" id="{8D9843FB-FA0C-0347-B93E-0600BB06016C}"/>
                </a:ext>
              </a:extLst>
            </p:cNvPr>
            <p:cNvSpPr/>
            <p:nvPr/>
          </p:nvSpPr>
          <p:spPr>
            <a:xfrm>
              <a:off x="3594025" y="2613900"/>
              <a:ext cx="1403888" cy="2337184"/>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solidFill>
                <a:latin typeface="Arial" panose="020B0604020202020204" pitchFamily="34" charset="0"/>
                <a:ea typeface="Segoe UI" panose="020B0502040204020203" pitchFamily="34" charset="0"/>
                <a:cs typeface="Arial" panose="020B0604020202020204" pitchFamily="34" charset="0"/>
              </a:endParaRPr>
            </a:p>
          </p:txBody>
        </p:sp>
        <p:cxnSp>
          <p:nvCxnSpPr>
            <p:cNvPr id="118" name="Elbow Connector 117">
              <a:extLst>
                <a:ext uri="{FF2B5EF4-FFF2-40B4-BE49-F238E27FC236}">
                  <a16:creationId xmlns:a16="http://schemas.microsoft.com/office/drawing/2014/main" xmlns="" id="{BBBCC491-3998-EC43-ABD6-6557490B5CEB}"/>
                </a:ext>
              </a:extLst>
            </p:cNvPr>
            <p:cNvCxnSpPr/>
            <p:nvPr/>
          </p:nvCxnSpPr>
          <p:spPr>
            <a:xfrm flipV="1">
              <a:off x="7544032" y="4836143"/>
              <a:ext cx="472688" cy="55189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119" name="TextBox 118">
            <a:extLst>
              <a:ext uri="{FF2B5EF4-FFF2-40B4-BE49-F238E27FC236}">
                <a16:creationId xmlns:a16="http://schemas.microsoft.com/office/drawing/2014/main" xmlns="" id="{8B27A194-DB54-AC49-8098-59DA022903AF}"/>
              </a:ext>
            </a:extLst>
          </p:cNvPr>
          <p:cNvSpPr txBox="1"/>
          <p:nvPr/>
        </p:nvSpPr>
        <p:spPr>
          <a:xfrm>
            <a:off x="3333970" y="1116396"/>
            <a:ext cx="6264000" cy="523220"/>
          </a:xfrm>
          <a:prstGeom prst="rect">
            <a:avLst/>
          </a:prstGeom>
          <a:noFill/>
          <a:ln>
            <a:noFill/>
          </a:ln>
        </p:spPr>
        <p:txBody>
          <a:bodyPr wrap="square" rtlCol="0">
            <a:spAutoFit/>
          </a:bodyPr>
          <a:lstStyle/>
          <a:p>
            <a:pPr algn="ctr"/>
            <a:r>
              <a:rPr lang="en-US" sz="1400" dirty="0">
                <a:solidFill>
                  <a:srgbClr val="000000"/>
                </a:solidFill>
                <a:latin typeface="Arial" panose="020B0604020202020204" pitchFamily="34" charset="0"/>
                <a:ea typeface="Segoe UI" panose="020B0502040204020203" pitchFamily="34" charset="0"/>
                <a:cs typeface="Arial" panose="020B0604020202020204" pitchFamily="34" charset="0"/>
              </a:rPr>
              <a:t>Isolating Compute from Storage for Throttle Free, Optimized, Cataloged, Secured and Accountable Single View</a:t>
            </a:r>
          </a:p>
        </p:txBody>
      </p:sp>
      <p:cxnSp>
        <p:nvCxnSpPr>
          <p:cNvPr id="120" name="Straight Arrow Connector 119">
            <a:extLst>
              <a:ext uri="{FF2B5EF4-FFF2-40B4-BE49-F238E27FC236}">
                <a16:creationId xmlns:a16="http://schemas.microsoft.com/office/drawing/2014/main" xmlns="" id="{A3878B6E-DE96-674C-A3CE-AFDBE088BD74}"/>
              </a:ext>
            </a:extLst>
          </p:cNvPr>
          <p:cNvCxnSpPr/>
          <p:nvPr/>
        </p:nvCxnSpPr>
        <p:spPr>
          <a:xfrm>
            <a:off x="1185596" y="3744791"/>
            <a:ext cx="353782" cy="413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nvGrpSpPr>
          <p:cNvPr id="121" name="Group 120">
            <a:extLst>
              <a:ext uri="{FF2B5EF4-FFF2-40B4-BE49-F238E27FC236}">
                <a16:creationId xmlns:a16="http://schemas.microsoft.com/office/drawing/2014/main" xmlns="" id="{BD8CA664-217A-B94A-9DBC-38EC659E8DB9}"/>
              </a:ext>
            </a:extLst>
          </p:cNvPr>
          <p:cNvGrpSpPr/>
          <p:nvPr/>
        </p:nvGrpSpPr>
        <p:grpSpPr>
          <a:xfrm>
            <a:off x="114229" y="1302403"/>
            <a:ext cx="3298723" cy="4343423"/>
            <a:chOff x="162674" y="1339171"/>
            <a:chExt cx="3298723" cy="4343423"/>
          </a:xfrm>
        </p:grpSpPr>
        <p:sp>
          <p:nvSpPr>
            <p:cNvPr id="122" name="Rectangle 121">
              <a:extLst>
                <a:ext uri="{FF2B5EF4-FFF2-40B4-BE49-F238E27FC236}">
                  <a16:creationId xmlns:a16="http://schemas.microsoft.com/office/drawing/2014/main" xmlns="" id="{C6ADEB2C-5834-0F4B-81C6-F6F11D6387D7}"/>
                </a:ext>
              </a:extLst>
            </p:cNvPr>
            <p:cNvSpPr/>
            <p:nvPr/>
          </p:nvSpPr>
          <p:spPr bwMode="auto">
            <a:xfrm>
              <a:off x="1587823" y="1888784"/>
              <a:ext cx="1513574" cy="3793810"/>
            </a:xfrm>
            <a:prstGeom prst="rect">
              <a:avLst/>
            </a:prstGeom>
            <a:solidFill>
              <a:srgbClr val="CCCCCC"/>
            </a:solidFill>
            <a:ln>
              <a:noFill/>
              <a:headEnd/>
              <a:tailEnd/>
            </a:ln>
          </p:spPr>
          <p:style>
            <a:lnRef idx="2">
              <a:schemeClr val="accent1"/>
            </a:lnRef>
            <a:fillRef idx="1">
              <a:schemeClr val="lt1"/>
            </a:fillRef>
            <a:effectRef idx="0">
              <a:schemeClr val="accent1"/>
            </a:effectRef>
            <a:fontRef idx="minor">
              <a:schemeClr val="dk1"/>
            </a:fontRef>
          </p:style>
          <p:txBody>
            <a:bodyPr rtlCol="0" anchor="ctr"/>
            <a:lstStyle/>
            <a:p>
              <a:pPr algn="ctr">
                <a:lnSpc>
                  <a:spcPct val="150000"/>
                </a:lnSpc>
              </a:pPr>
              <a:r>
                <a:rPr lang="en-IN" sz="1200" b="1" dirty="0">
                  <a:solidFill>
                    <a:schemeClr val="tx2"/>
                  </a:solidFill>
                  <a:latin typeface="Arial" panose="020B0604020202020204" pitchFamily="34" charset="0"/>
                  <a:ea typeface="Segoe UI" panose="020B0502040204020203" pitchFamily="34" charset="0"/>
                  <a:cs typeface="Arial" panose="020B0604020202020204" pitchFamily="34" charset="0"/>
                </a:rPr>
                <a:t>Data Integration</a:t>
              </a:r>
              <a:endParaRPr lang="en-IN" sz="1200" dirty="0">
                <a:solidFill>
                  <a:schemeClr val="tx2"/>
                </a:solidFill>
                <a:latin typeface="Arial" panose="020B0604020202020204" pitchFamily="34" charset="0"/>
                <a:ea typeface="Segoe UI" panose="020B0502040204020203" pitchFamily="34" charset="0"/>
                <a:cs typeface="Arial" panose="020B0604020202020204" pitchFamily="34" charset="0"/>
              </a:endParaRPr>
            </a:p>
          </p:txBody>
        </p:sp>
        <p:cxnSp>
          <p:nvCxnSpPr>
            <p:cNvPr id="123" name="Straight Arrow Connector 122">
              <a:extLst>
                <a:ext uri="{FF2B5EF4-FFF2-40B4-BE49-F238E27FC236}">
                  <a16:creationId xmlns:a16="http://schemas.microsoft.com/office/drawing/2014/main" xmlns="" id="{3E9989B2-8D1F-004D-B131-3CD30A632277}"/>
                </a:ext>
              </a:extLst>
            </p:cNvPr>
            <p:cNvCxnSpPr/>
            <p:nvPr/>
          </p:nvCxnSpPr>
          <p:spPr>
            <a:xfrm flipV="1">
              <a:off x="3101397" y="3782492"/>
              <a:ext cx="3600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24" name="Rectangle 123">
              <a:extLst>
                <a:ext uri="{FF2B5EF4-FFF2-40B4-BE49-F238E27FC236}">
                  <a16:creationId xmlns:a16="http://schemas.microsoft.com/office/drawing/2014/main" xmlns="" id="{80DA2F52-9835-814B-AA27-E9F7F0E82089}"/>
                </a:ext>
              </a:extLst>
            </p:cNvPr>
            <p:cNvSpPr/>
            <p:nvPr/>
          </p:nvSpPr>
          <p:spPr bwMode="auto">
            <a:xfrm>
              <a:off x="210493" y="1893224"/>
              <a:ext cx="1113667" cy="3776670"/>
            </a:xfrm>
            <a:prstGeom prst="rect">
              <a:avLst/>
            </a:prstGeom>
            <a:solidFill>
              <a:schemeClr val="tx2">
                <a:lumMod val="20000"/>
                <a:lumOff val="80000"/>
              </a:schemeClr>
            </a:solidFill>
            <a:ln>
              <a:noFill/>
              <a:headEnd/>
              <a:tailEnd/>
            </a:ln>
          </p:spPr>
          <p:style>
            <a:lnRef idx="2">
              <a:schemeClr val="accent1"/>
            </a:lnRef>
            <a:fillRef idx="1">
              <a:schemeClr val="lt1"/>
            </a:fillRef>
            <a:effectRef idx="0">
              <a:schemeClr val="accent1"/>
            </a:effectRef>
            <a:fontRef idx="minor">
              <a:schemeClr val="dk1"/>
            </a:fontRef>
          </p:style>
          <p:txBody>
            <a:bodyPr vert="horz" rtlCol="0" anchor="ctr"/>
            <a:lstStyle/>
            <a:p>
              <a:pPr algn="ctr"/>
              <a:endParaRPr lang="en-IN" sz="1400" b="1" dirty="0">
                <a:solidFill>
                  <a:srgbClr val="0070C0"/>
                </a:solidFill>
                <a:latin typeface="Arial" panose="020B0604020202020204" pitchFamily="34" charset="0"/>
                <a:ea typeface="Segoe UI" panose="020B0502040204020203" pitchFamily="34" charset="0"/>
                <a:cs typeface="Arial" panose="020B0604020202020204" pitchFamily="34" charset="0"/>
              </a:endParaRPr>
            </a:p>
          </p:txBody>
        </p:sp>
        <p:sp>
          <p:nvSpPr>
            <p:cNvPr id="125" name="Rectangle 124">
              <a:extLst>
                <a:ext uri="{FF2B5EF4-FFF2-40B4-BE49-F238E27FC236}">
                  <a16:creationId xmlns:a16="http://schemas.microsoft.com/office/drawing/2014/main" xmlns="" id="{74D14A04-EFF1-DD4A-8292-31A81982D8EF}"/>
                </a:ext>
              </a:extLst>
            </p:cNvPr>
            <p:cNvSpPr/>
            <p:nvPr/>
          </p:nvSpPr>
          <p:spPr bwMode="auto">
            <a:xfrm>
              <a:off x="1694900" y="1975729"/>
              <a:ext cx="1308080" cy="1508404"/>
            </a:xfrm>
            <a:prstGeom prst="rect">
              <a:avLst/>
            </a:prstGeom>
            <a:solidFill>
              <a:schemeClr val="bg1">
                <a:lumMod val="50000"/>
              </a:schemeClr>
            </a:solidFill>
            <a:ln>
              <a:noFill/>
              <a:headEnd/>
              <a:tailEnd/>
            </a:ln>
          </p:spPr>
          <p:style>
            <a:lnRef idx="2">
              <a:schemeClr val="accent1"/>
            </a:lnRef>
            <a:fillRef idx="1">
              <a:schemeClr val="lt1"/>
            </a:fillRef>
            <a:effectRef idx="0">
              <a:schemeClr val="accent1"/>
            </a:effectRef>
            <a:fontRef idx="minor">
              <a:schemeClr val="dk1"/>
            </a:fontRef>
          </p:style>
          <p:txBody>
            <a:bodyPr rtlCol="0" anchor="ctr"/>
            <a:lstStyle/>
            <a:p>
              <a:pPr algn="ctr">
                <a:lnSpc>
                  <a:spcPct val="150000"/>
                </a:lnSpc>
              </a:pPr>
              <a:r>
                <a:rPr lang="en-IN" sz="1200" b="1" dirty="0">
                  <a:solidFill>
                    <a:schemeClr val="tx2"/>
                  </a:solidFill>
                  <a:latin typeface="Arial" panose="020B0604020202020204" pitchFamily="34" charset="0"/>
                  <a:ea typeface="Segoe UI" panose="020B0502040204020203" pitchFamily="34" charset="0"/>
                  <a:cs typeface="Arial" panose="020B0604020202020204" pitchFamily="34" charset="0"/>
                </a:rPr>
                <a:t>Structured </a:t>
              </a:r>
              <a:endParaRPr lang="en-IN" sz="1200" dirty="0">
                <a:solidFill>
                  <a:schemeClr val="tx2"/>
                </a:solidFill>
                <a:latin typeface="Arial" panose="020B0604020202020204" pitchFamily="34" charset="0"/>
                <a:ea typeface="Segoe UI" panose="020B0502040204020203" pitchFamily="34" charset="0"/>
                <a:cs typeface="Arial" panose="020B0604020202020204" pitchFamily="34" charset="0"/>
              </a:endParaRPr>
            </a:p>
          </p:txBody>
        </p:sp>
        <p:sp>
          <p:nvSpPr>
            <p:cNvPr id="126" name="Rectangle 125">
              <a:extLst>
                <a:ext uri="{FF2B5EF4-FFF2-40B4-BE49-F238E27FC236}">
                  <a16:creationId xmlns:a16="http://schemas.microsoft.com/office/drawing/2014/main" xmlns="" id="{6BE1138C-B4F9-FA49-894A-861E79E138B3}"/>
                </a:ext>
              </a:extLst>
            </p:cNvPr>
            <p:cNvSpPr/>
            <p:nvPr/>
          </p:nvSpPr>
          <p:spPr bwMode="auto">
            <a:xfrm>
              <a:off x="1681663" y="4071528"/>
              <a:ext cx="1308080" cy="1508404"/>
            </a:xfrm>
            <a:prstGeom prst="rect">
              <a:avLst/>
            </a:prstGeom>
            <a:solidFill>
              <a:schemeClr val="bg1">
                <a:lumMod val="50000"/>
              </a:schemeClr>
            </a:solidFill>
            <a:ln>
              <a:noFill/>
              <a:headEnd/>
              <a:tailEnd/>
            </a:ln>
          </p:spPr>
          <p:style>
            <a:lnRef idx="2">
              <a:schemeClr val="accent1"/>
            </a:lnRef>
            <a:fillRef idx="1">
              <a:schemeClr val="lt1"/>
            </a:fillRef>
            <a:effectRef idx="0">
              <a:schemeClr val="accent1"/>
            </a:effectRef>
            <a:fontRef idx="minor">
              <a:schemeClr val="dk1"/>
            </a:fontRef>
          </p:style>
          <p:txBody>
            <a:bodyPr rtlCol="0" anchor="ctr"/>
            <a:lstStyle/>
            <a:p>
              <a:pPr algn="ctr">
                <a:lnSpc>
                  <a:spcPct val="150000"/>
                </a:lnSpc>
              </a:pPr>
              <a:r>
                <a:rPr lang="en-IN" sz="1200" b="1" dirty="0">
                  <a:solidFill>
                    <a:schemeClr val="tx2"/>
                  </a:solidFill>
                  <a:latin typeface="Arial" panose="020B0604020202020204" pitchFamily="34" charset="0"/>
                  <a:ea typeface="Segoe UI" panose="020B0502040204020203" pitchFamily="34" charset="0"/>
                  <a:cs typeface="Arial" panose="020B0604020202020204" pitchFamily="34" charset="0"/>
                </a:rPr>
                <a:t>Unstructured</a:t>
              </a:r>
              <a:endParaRPr lang="en-IN" sz="1200" dirty="0">
                <a:solidFill>
                  <a:schemeClr val="tx2"/>
                </a:solidFill>
                <a:latin typeface="Arial" panose="020B0604020202020204" pitchFamily="34" charset="0"/>
                <a:ea typeface="Segoe UI" panose="020B0502040204020203" pitchFamily="34" charset="0"/>
                <a:cs typeface="Arial" panose="020B0604020202020204" pitchFamily="34" charset="0"/>
              </a:endParaRPr>
            </a:p>
          </p:txBody>
        </p:sp>
        <p:sp>
          <p:nvSpPr>
            <p:cNvPr id="127" name="TextBox 126">
              <a:extLst>
                <a:ext uri="{FF2B5EF4-FFF2-40B4-BE49-F238E27FC236}">
                  <a16:creationId xmlns:a16="http://schemas.microsoft.com/office/drawing/2014/main" xmlns="" id="{71B67141-3647-9445-A247-EC09C028579C}"/>
                </a:ext>
              </a:extLst>
            </p:cNvPr>
            <p:cNvSpPr txBox="1"/>
            <p:nvPr/>
          </p:nvSpPr>
          <p:spPr>
            <a:xfrm>
              <a:off x="184406" y="2048801"/>
              <a:ext cx="1113668" cy="461665"/>
            </a:xfrm>
            <a:prstGeom prst="rect">
              <a:avLst/>
            </a:prstGeom>
            <a:noFill/>
          </p:spPr>
          <p:txBody>
            <a:bodyPr wrap="square" rtlCol="0">
              <a:spAutoFit/>
            </a:bodyPr>
            <a:lstStyle/>
            <a:p>
              <a:r>
                <a:rPr lang="en-IN" sz="1200" dirty="0">
                  <a:solidFill>
                    <a:schemeClr val="tx2"/>
                  </a:solidFill>
                  <a:latin typeface="Arial" panose="020B0604020202020204" pitchFamily="34" charset="0"/>
                  <a:ea typeface="Segoe UI" panose="020B0502040204020203" pitchFamily="34" charset="0"/>
                  <a:cs typeface="Arial" panose="020B0604020202020204" pitchFamily="34" charset="0"/>
                </a:rPr>
                <a:t>Conventional Data Sources</a:t>
              </a:r>
            </a:p>
          </p:txBody>
        </p:sp>
        <p:sp>
          <p:nvSpPr>
            <p:cNvPr id="128" name="TextBox 127">
              <a:extLst>
                <a:ext uri="{FF2B5EF4-FFF2-40B4-BE49-F238E27FC236}">
                  <a16:creationId xmlns:a16="http://schemas.microsoft.com/office/drawing/2014/main" xmlns="" id="{3C8C574D-F90E-6E44-9D8D-7DCDC271DA45}"/>
                </a:ext>
              </a:extLst>
            </p:cNvPr>
            <p:cNvSpPr txBox="1"/>
            <p:nvPr/>
          </p:nvSpPr>
          <p:spPr>
            <a:xfrm>
              <a:off x="162674" y="3018901"/>
              <a:ext cx="1329811" cy="461665"/>
            </a:xfrm>
            <a:prstGeom prst="rect">
              <a:avLst/>
            </a:prstGeom>
            <a:noFill/>
          </p:spPr>
          <p:txBody>
            <a:bodyPr wrap="square" rtlCol="0">
              <a:spAutoFit/>
            </a:bodyPr>
            <a:lstStyle/>
            <a:p>
              <a:r>
                <a:rPr lang="en-IN" sz="1200" dirty="0">
                  <a:solidFill>
                    <a:schemeClr val="tx2"/>
                  </a:solidFill>
                  <a:latin typeface="Arial" panose="020B0604020202020204" pitchFamily="34" charset="0"/>
                  <a:ea typeface="Segoe UI" panose="020B0502040204020203" pitchFamily="34" charset="0"/>
                  <a:cs typeface="Arial" panose="020B0604020202020204" pitchFamily="34" charset="0"/>
                </a:rPr>
                <a:t>Unconventional Data Sources</a:t>
              </a:r>
            </a:p>
          </p:txBody>
        </p:sp>
        <p:sp>
          <p:nvSpPr>
            <p:cNvPr id="129" name="TextBox 128">
              <a:extLst>
                <a:ext uri="{FF2B5EF4-FFF2-40B4-BE49-F238E27FC236}">
                  <a16:creationId xmlns:a16="http://schemas.microsoft.com/office/drawing/2014/main" xmlns="" id="{A2503044-3978-5F4A-85AE-79919F7B5613}"/>
                </a:ext>
              </a:extLst>
            </p:cNvPr>
            <p:cNvSpPr txBox="1"/>
            <p:nvPr/>
          </p:nvSpPr>
          <p:spPr>
            <a:xfrm>
              <a:off x="188033" y="3868907"/>
              <a:ext cx="1329811" cy="461665"/>
            </a:xfrm>
            <a:prstGeom prst="rect">
              <a:avLst/>
            </a:prstGeom>
            <a:noFill/>
          </p:spPr>
          <p:txBody>
            <a:bodyPr wrap="square" rtlCol="0">
              <a:spAutoFit/>
            </a:bodyPr>
            <a:lstStyle/>
            <a:p>
              <a:r>
                <a:rPr lang="en-IN" sz="1200" dirty="0">
                  <a:solidFill>
                    <a:schemeClr val="tx2"/>
                  </a:solidFill>
                  <a:latin typeface="Arial" panose="020B0604020202020204" pitchFamily="34" charset="0"/>
                  <a:ea typeface="Segoe UI" panose="020B0502040204020203" pitchFamily="34" charset="0"/>
                  <a:cs typeface="Arial" panose="020B0604020202020204" pitchFamily="34" charset="0"/>
                </a:rPr>
                <a:t>External Data Sources</a:t>
              </a:r>
            </a:p>
          </p:txBody>
        </p:sp>
        <p:sp>
          <p:nvSpPr>
            <p:cNvPr id="130" name="TextBox 129">
              <a:extLst>
                <a:ext uri="{FF2B5EF4-FFF2-40B4-BE49-F238E27FC236}">
                  <a16:creationId xmlns:a16="http://schemas.microsoft.com/office/drawing/2014/main" xmlns="" id="{F9820583-8F44-BB4D-BC9B-A45ABCD37E3D}"/>
                </a:ext>
              </a:extLst>
            </p:cNvPr>
            <p:cNvSpPr txBox="1"/>
            <p:nvPr/>
          </p:nvSpPr>
          <p:spPr>
            <a:xfrm>
              <a:off x="184860" y="4825684"/>
              <a:ext cx="1329811" cy="461665"/>
            </a:xfrm>
            <a:prstGeom prst="rect">
              <a:avLst/>
            </a:prstGeom>
            <a:noFill/>
          </p:spPr>
          <p:txBody>
            <a:bodyPr wrap="square" rtlCol="0">
              <a:spAutoFit/>
            </a:bodyPr>
            <a:lstStyle/>
            <a:p>
              <a:r>
                <a:rPr lang="en-IN" sz="1200" dirty="0">
                  <a:solidFill>
                    <a:schemeClr val="tx2"/>
                  </a:solidFill>
                  <a:latin typeface="Arial" panose="020B0604020202020204" pitchFamily="34" charset="0"/>
                  <a:ea typeface="Segoe UI" panose="020B0502040204020203" pitchFamily="34" charset="0"/>
                  <a:cs typeface="Arial" panose="020B0604020202020204" pitchFamily="34" charset="0"/>
                </a:rPr>
                <a:t>Internal Data Sources</a:t>
              </a:r>
            </a:p>
          </p:txBody>
        </p:sp>
        <p:sp>
          <p:nvSpPr>
            <p:cNvPr id="131" name="TextBox 130">
              <a:extLst>
                <a:ext uri="{FF2B5EF4-FFF2-40B4-BE49-F238E27FC236}">
                  <a16:creationId xmlns:a16="http://schemas.microsoft.com/office/drawing/2014/main" xmlns="" id="{20540531-335B-CF49-87FD-70E0CD7C50FC}"/>
                </a:ext>
              </a:extLst>
            </p:cNvPr>
            <p:cNvSpPr txBox="1"/>
            <p:nvPr/>
          </p:nvSpPr>
          <p:spPr>
            <a:xfrm>
              <a:off x="210493" y="1339171"/>
              <a:ext cx="2895249" cy="307777"/>
            </a:xfrm>
            <a:prstGeom prst="rect">
              <a:avLst/>
            </a:prstGeom>
            <a:noFill/>
            <a:ln>
              <a:noFill/>
            </a:ln>
          </p:spPr>
          <p:txBody>
            <a:bodyPr wrap="square" rtlCol="0">
              <a:spAutoFit/>
            </a:bodyPr>
            <a:lstStyle/>
            <a:p>
              <a:pPr algn="ctr"/>
              <a:r>
                <a:rPr lang="en-US" sz="1400" dirty="0">
                  <a:solidFill>
                    <a:srgbClr val="000000"/>
                  </a:solidFill>
                  <a:latin typeface="Arial" panose="020B0604020202020204" pitchFamily="34" charset="0"/>
                  <a:ea typeface="Segoe UI" panose="020B0502040204020203" pitchFamily="34" charset="0"/>
                  <a:cs typeface="Arial" panose="020B0604020202020204" pitchFamily="34" charset="0"/>
                </a:rPr>
                <a:t>Data Type specific ETL toolset</a:t>
              </a:r>
            </a:p>
          </p:txBody>
        </p:sp>
      </p:grpSp>
      <p:sp>
        <p:nvSpPr>
          <p:cNvPr id="132" name="Rectangle 131">
            <a:extLst>
              <a:ext uri="{FF2B5EF4-FFF2-40B4-BE49-F238E27FC236}">
                <a16:creationId xmlns:a16="http://schemas.microsoft.com/office/drawing/2014/main" xmlns="" id="{80611512-E658-2842-84C2-FD62F82D46AC}"/>
              </a:ext>
            </a:extLst>
          </p:cNvPr>
          <p:cNvSpPr/>
          <p:nvPr/>
        </p:nvSpPr>
        <p:spPr bwMode="auto">
          <a:xfrm>
            <a:off x="10362072" y="1562349"/>
            <a:ext cx="1548000" cy="457200"/>
          </a:xfrm>
          <a:prstGeom prst="rect">
            <a:avLst/>
          </a:prstGeom>
          <a:solidFill>
            <a:schemeClr val="accent2">
              <a:lumMod val="40000"/>
              <a:lumOff val="60000"/>
            </a:schemeClr>
          </a:solidFill>
          <a:ln w="12700">
            <a:noFill/>
            <a:round/>
            <a:headEnd/>
            <a:tailEnd/>
          </a:ln>
        </p:spPr>
        <p:txBody>
          <a:bodyPr rtlCol="0" anchor="ctr"/>
          <a:lstStyle/>
          <a:p>
            <a:pPr algn="ctr"/>
            <a:r>
              <a:rPr lang="en-IN" sz="1200" b="1" dirty="0">
                <a:solidFill>
                  <a:schemeClr val="tx2"/>
                </a:solidFill>
                <a:latin typeface="Arial" panose="020B0604020202020204" pitchFamily="34" charset="0"/>
                <a:ea typeface="Segoe UI" panose="020B0502040204020203" pitchFamily="34" charset="0"/>
                <a:cs typeface="Arial" panose="020B0604020202020204" pitchFamily="34" charset="0"/>
              </a:rPr>
              <a:t>CANNED REPORTS</a:t>
            </a:r>
          </a:p>
        </p:txBody>
      </p:sp>
      <p:sp>
        <p:nvSpPr>
          <p:cNvPr id="133" name="Rectangle 132">
            <a:extLst>
              <a:ext uri="{FF2B5EF4-FFF2-40B4-BE49-F238E27FC236}">
                <a16:creationId xmlns:a16="http://schemas.microsoft.com/office/drawing/2014/main" xmlns="" id="{56D7C8F0-0461-EE45-8F00-539684202BD7}"/>
              </a:ext>
            </a:extLst>
          </p:cNvPr>
          <p:cNvSpPr/>
          <p:nvPr/>
        </p:nvSpPr>
        <p:spPr bwMode="auto">
          <a:xfrm>
            <a:off x="10362072" y="2207743"/>
            <a:ext cx="1548000" cy="457200"/>
          </a:xfrm>
          <a:prstGeom prst="rect">
            <a:avLst/>
          </a:prstGeom>
          <a:solidFill>
            <a:schemeClr val="accent2">
              <a:lumMod val="40000"/>
              <a:lumOff val="60000"/>
            </a:schemeClr>
          </a:solidFill>
          <a:ln w="12700">
            <a:noFill/>
            <a:round/>
            <a:headEnd/>
            <a:tailEnd/>
          </a:ln>
        </p:spPr>
        <p:txBody>
          <a:bodyPr rtlCol="0" anchor="ctr"/>
          <a:lstStyle/>
          <a:p>
            <a:pPr algn="ctr"/>
            <a:r>
              <a:rPr lang="en-IN" sz="1200" b="1" dirty="0">
                <a:solidFill>
                  <a:schemeClr val="tx2"/>
                </a:solidFill>
                <a:latin typeface="Arial" panose="020B0604020202020204" pitchFamily="34" charset="0"/>
                <a:ea typeface="Segoe UI" panose="020B0502040204020203" pitchFamily="34" charset="0"/>
                <a:cs typeface="Arial" panose="020B0604020202020204" pitchFamily="34" charset="0"/>
              </a:rPr>
              <a:t>SELF SERVICE BI</a:t>
            </a:r>
          </a:p>
        </p:txBody>
      </p:sp>
      <p:sp>
        <p:nvSpPr>
          <p:cNvPr id="134" name="Rectangle 133">
            <a:extLst>
              <a:ext uri="{FF2B5EF4-FFF2-40B4-BE49-F238E27FC236}">
                <a16:creationId xmlns:a16="http://schemas.microsoft.com/office/drawing/2014/main" xmlns="" id="{751ED0A3-1CF2-C143-891F-CEF43529E3B6}"/>
              </a:ext>
            </a:extLst>
          </p:cNvPr>
          <p:cNvSpPr/>
          <p:nvPr/>
        </p:nvSpPr>
        <p:spPr bwMode="auto">
          <a:xfrm>
            <a:off x="10362072" y="3160393"/>
            <a:ext cx="1548000" cy="457200"/>
          </a:xfrm>
          <a:prstGeom prst="rect">
            <a:avLst/>
          </a:prstGeom>
          <a:solidFill>
            <a:schemeClr val="accent2">
              <a:lumMod val="40000"/>
              <a:lumOff val="60000"/>
            </a:schemeClr>
          </a:solidFill>
          <a:ln w="12700">
            <a:noFill/>
            <a:round/>
            <a:headEnd/>
            <a:tailEnd/>
          </a:ln>
        </p:spPr>
        <p:txBody>
          <a:bodyPr rtlCol="0" anchor="ctr"/>
          <a:lstStyle/>
          <a:p>
            <a:pPr algn="ctr"/>
            <a:r>
              <a:rPr lang="en-IN" sz="1200" b="1" dirty="0">
                <a:solidFill>
                  <a:schemeClr val="tx2"/>
                </a:solidFill>
                <a:latin typeface="Arial" panose="020B0604020202020204" pitchFamily="34" charset="0"/>
                <a:ea typeface="Segoe UI" panose="020B0502040204020203" pitchFamily="34" charset="0"/>
                <a:cs typeface="Arial" panose="020B0604020202020204" pitchFamily="34" charset="0"/>
              </a:rPr>
              <a:t>OPERATIONAL</a:t>
            </a:r>
          </a:p>
        </p:txBody>
      </p:sp>
      <p:sp>
        <p:nvSpPr>
          <p:cNvPr id="135" name="Rectangle 134">
            <a:extLst>
              <a:ext uri="{FF2B5EF4-FFF2-40B4-BE49-F238E27FC236}">
                <a16:creationId xmlns:a16="http://schemas.microsoft.com/office/drawing/2014/main" xmlns="" id="{3618A195-F63E-0D47-9275-6E7492BB6C41}"/>
              </a:ext>
            </a:extLst>
          </p:cNvPr>
          <p:cNvSpPr/>
          <p:nvPr/>
        </p:nvSpPr>
        <p:spPr bwMode="auto">
          <a:xfrm>
            <a:off x="10362072" y="4145752"/>
            <a:ext cx="1548000" cy="457200"/>
          </a:xfrm>
          <a:prstGeom prst="rect">
            <a:avLst/>
          </a:prstGeom>
          <a:solidFill>
            <a:schemeClr val="accent2">
              <a:lumMod val="40000"/>
              <a:lumOff val="60000"/>
            </a:schemeClr>
          </a:solidFill>
          <a:ln w="12700">
            <a:noFill/>
            <a:round/>
            <a:headEnd/>
            <a:tailEnd/>
          </a:ln>
        </p:spPr>
        <p:txBody>
          <a:bodyPr rtlCol="0" anchor="ctr"/>
          <a:lstStyle/>
          <a:p>
            <a:pPr algn="ctr"/>
            <a:r>
              <a:rPr lang="en-IN" sz="1200" b="1" dirty="0">
                <a:solidFill>
                  <a:schemeClr val="tx2"/>
                </a:solidFill>
                <a:latin typeface="Arial" panose="020B0604020202020204" pitchFamily="34" charset="0"/>
                <a:ea typeface="Segoe UI" panose="020B0502040204020203" pitchFamily="34" charset="0"/>
                <a:cs typeface="Arial" panose="020B0604020202020204" pitchFamily="34" charset="0"/>
              </a:rPr>
              <a:t>ADVANCED ANALYTICS</a:t>
            </a:r>
          </a:p>
        </p:txBody>
      </p:sp>
      <p:sp>
        <p:nvSpPr>
          <p:cNvPr id="136" name="Rectangle 135">
            <a:extLst>
              <a:ext uri="{FF2B5EF4-FFF2-40B4-BE49-F238E27FC236}">
                <a16:creationId xmlns:a16="http://schemas.microsoft.com/office/drawing/2014/main" xmlns="" id="{DAF5EF79-3E88-814A-A61E-DA93B63859CB}"/>
              </a:ext>
            </a:extLst>
          </p:cNvPr>
          <p:cNvSpPr/>
          <p:nvPr/>
        </p:nvSpPr>
        <p:spPr bwMode="auto">
          <a:xfrm>
            <a:off x="10362072" y="5202550"/>
            <a:ext cx="1548000" cy="457200"/>
          </a:xfrm>
          <a:prstGeom prst="rect">
            <a:avLst/>
          </a:prstGeom>
          <a:solidFill>
            <a:schemeClr val="accent2">
              <a:lumMod val="40000"/>
              <a:lumOff val="60000"/>
            </a:schemeClr>
          </a:solidFill>
          <a:ln w="12700">
            <a:noFill/>
            <a:round/>
            <a:headEnd/>
            <a:tailEnd/>
          </a:ln>
        </p:spPr>
        <p:txBody>
          <a:bodyPr rtlCol="0" anchor="ctr"/>
          <a:lstStyle/>
          <a:p>
            <a:pPr algn="ctr"/>
            <a:r>
              <a:rPr lang="en-IN" sz="1200" b="1" dirty="0">
                <a:solidFill>
                  <a:schemeClr val="tx2"/>
                </a:solidFill>
                <a:latin typeface="Arial" panose="020B0604020202020204" pitchFamily="34" charset="0"/>
                <a:ea typeface="Segoe UI" panose="020B0502040204020203" pitchFamily="34" charset="0"/>
                <a:cs typeface="Arial" panose="020B0604020202020204" pitchFamily="34" charset="0"/>
              </a:rPr>
              <a:t>REAL TIME REPORTING</a:t>
            </a:r>
          </a:p>
        </p:txBody>
      </p:sp>
      <p:sp>
        <p:nvSpPr>
          <p:cNvPr id="137" name="TextBox 136">
            <a:extLst>
              <a:ext uri="{FF2B5EF4-FFF2-40B4-BE49-F238E27FC236}">
                <a16:creationId xmlns:a16="http://schemas.microsoft.com/office/drawing/2014/main" xmlns="" id="{BA7E0479-EE97-CC48-9992-EDE416B6E44C}"/>
              </a:ext>
            </a:extLst>
          </p:cNvPr>
          <p:cNvSpPr txBox="1"/>
          <p:nvPr/>
        </p:nvSpPr>
        <p:spPr>
          <a:xfrm>
            <a:off x="10151636" y="975800"/>
            <a:ext cx="1868663" cy="523220"/>
          </a:xfrm>
          <a:prstGeom prst="rect">
            <a:avLst/>
          </a:prstGeom>
          <a:noFill/>
          <a:ln>
            <a:noFill/>
          </a:ln>
        </p:spPr>
        <p:txBody>
          <a:bodyPr wrap="square" rtlCol="0">
            <a:spAutoFit/>
          </a:bodyPr>
          <a:lstStyle/>
          <a:p>
            <a:pPr algn="ctr"/>
            <a:r>
              <a:rPr lang="en-US" sz="1400" dirty="0">
                <a:solidFill>
                  <a:srgbClr val="000000"/>
                </a:solidFill>
                <a:latin typeface="Arial" panose="020B0604020202020204" pitchFamily="34" charset="0"/>
                <a:ea typeface="Segoe UI" panose="020B0502040204020203" pitchFamily="34" charset="0"/>
                <a:cs typeface="Arial" panose="020B0604020202020204" pitchFamily="34" charset="0"/>
              </a:rPr>
              <a:t>Workload Aware Compute</a:t>
            </a:r>
          </a:p>
        </p:txBody>
      </p:sp>
      <p:sp>
        <p:nvSpPr>
          <p:cNvPr id="138" name="TextBox 137">
            <a:extLst>
              <a:ext uri="{FF2B5EF4-FFF2-40B4-BE49-F238E27FC236}">
                <a16:creationId xmlns:a16="http://schemas.microsoft.com/office/drawing/2014/main" xmlns="" id="{DDBA3B6E-49F2-684A-9EF7-EDF86199A6F9}"/>
              </a:ext>
            </a:extLst>
          </p:cNvPr>
          <p:cNvSpPr txBox="1"/>
          <p:nvPr/>
        </p:nvSpPr>
        <p:spPr>
          <a:xfrm>
            <a:off x="284846" y="499576"/>
            <a:ext cx="1134984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0" i="1"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LatentView’s Workload-centric architectures help democratize insights beyond data warehousing</a:t>
            </a:r>
          </a:p>
        </p:txBody>
      </p:sp>
    </p:spTree>
    <p:extLst>
      <p:ext uri="{BB962C8B-B14F-4D97-AF65-F5344CB8AC3E}">
        <p14:creationId xmlns:p14="http://schemas.microsoft.com/office/powerpoint/2010/main" val="66737469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52877E1-FC85-4FF8-B237-C2E060768FD5}"/>
              </a:ext>
            </a:extLst>
          </p:cNvPr>
          <p:cNvSpPr>
            <a:spLocks noGrp="1"/>
          </p:cNvSpPr>
          <p:nvPr>
            <p:ph type="title"/>
          </p:nvPr>
        </p:nvSpPr>
        <p:spPr>
          <a:xfrm>
            <a:off x="304966" y="58925"/>
            <a:ext cx="11887033" cy="408349"/>
          </a:xfrm>
        </p:spPr>
        <p:txBody>
          <a:bodyPr/>
          <a:lstStyle/>
          <a:p>
            <a:r>
              <a:rPr lang="en-US" dirty="0"/>
              <a:t>POV on Evolving Data Lake Architecture for Diverse Analytical Workloads</a:t>
            </a:r>
            <a:endParaRPr lang="en-US" dirty="0"/>
          </a:p>
        </p:txBody>
      </p:sp>
      <p:grpSp>
        <p:nvGrpSpPr>
          <p:cNvPr id="51" name="Group 50">
            <a:extLst>
              <a:ext uri="{FF2B5EF4-FFF2-40B4-BE49-F238E27FC236}">
                <a16:creationId xmlns:a16="http://schemas.microsoft.com/office/drawing/2014/main" xmlns="" id="{56E97F39-856B-0B4C-AD07-C4F1589AA16E}"/>
              </a:ext>
            </a:extLst>
          </p:cNvPr>
          <p:cNvGrpSpPr/>
          <p:nvPr/>
        </p:nvGrpSpPr>
        <p:grpSpPr>
          <a:xfrm>
            <a:off x="3551201" y="597225"/>
            <a:ext cx="6956748" cy="2463625"/>
            <a:chOff x="4253566" y="661181"/>
            <a:chExt cx="6956748" cy="2463625"/>
          </a:xfrm>
        </p:grpSpPr>
        <p:sp>
          <p:nvSpPr>
            <p:cNvPr id="52" name="Rounded Rectangle 51">
              <a:extLst>
                <a:ext uri="{FF2B5EF4-FFF2-40B4-BE49-F238E27FC236}">
                  <a16:creationId xmlns:a16="http://schemas.microsoft.com/office/drawing/2014/main" xmlns="" id="{72498F14-CE1A-3648-B9B2-0168A3FCCAB8}"/>
                </a:ext>
              </a:extLst>
            </p:cNvPr>
            <p:cNvSpPr/>
            <p:nvPr/>
          </p:nvSpPr>
          <p:spPr>
            <a:xfrm>
              <a:off x="4278263" y="935129"/>
              <a:ext cx="6889022" cy="322898"/>
            </a:xfrm>
            <a:prstGeom prst="roundRect">
              <a:avLst/>
            </a:prstGeom>
            <a:noFill/>
            <a:ln>
              <a:prstDash val="lgDashDot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00">
                <a:latin typeface="Arial" panose="020B0604020202020204" pitchFamily="34" charset="0"/>
                <a:ea typeface="Segoe UI" panose="020B0502040204020203" pitchFamily="34" charset="0"/>
                <a:cs typeface="Arial" panose="020B0604020202020204" pitchFamily="34" charset="0"/>
              </a:endParaRPr>
            </a:p>
          </p:txBody>
        </p:sp>
        <p:grpSp>
          <p:nvGrpSpPr>
            <p:cNvPr id="53" name="Group 52">
              <a:extLst>
                <a:ext uri="{FF2B5EF4-FFF2-40B4-BE49-F238E27FC236}">
                  <a16:creationId xmlns:a16="http://schemas.microsoft.com/office/drawing/2014/main" xmlns="" id="{76BCBAB7-7867-5348-9667-C9816B7CD09E}"/>
                </a:ext>
              </a:extLst>
            </p:cNvPr>
            <p:cNvGrpSpPr/>
            <p:nvPr/>
          </p:nvGrpSpPr>
          <p:grpSpPr>
            <a:xfrm>
              <a:off x="4253566" y="661181"/>
              <a:ext cx="6956748" cy="2463625"/>
              <a:chOff x="4253566" y="661181"/>
              <a:chExt cx="6956748" cy="2463625"/>
            </a:xfrm>
          </p:grpSpPr>
          <p:pic>
            <p:nvPicPr>
              <p:cNvPr id="54" name="Picture 24" descr="Image result for lock icon png">
                <a:extLst>
                  <a:ext uri="{FF2B5EF4-FFF2-40B4-BE49-F238E27FC236}">
                    <a16:creationId xmlns:a16="http://schemas.microsoft.com/office/drawing/2014/main" xmlns="" id="{33016501-A1D3-4F4F-A5FB-018887A4301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09698" y="953062"/>
                <a:ext cx="294327" cy="294327"/>
              </a:xfrm>
              <a:prstGeom prst="rect">
                <a:avLst/>
              </a:prstGeom>
              <a:noFill/>
              <a:extLst>
                <a:ext uri="{909E8E84-426E-40DD-AFC4-6F175D3DCCD1}">
                  <a14:hiddenFill xmlns:a14="http://schemas.microsoft.com/office/drawing/2010/main">
                    <a:solidFill>
                      <a:srgbClr val="FFFFFF"/>
                    </a:solidFill>
                  </a14:hiddenFill>
                </a:ext>
              </a:extLst>
            </p:spPr>
          </p:pic>
          <p:sp>
            <p:nvSpPr>
              <p:cNvPr id="55" name="TextBox 54">
                <a:extLst>
                  <a:ext uri="{FF2B5EF4-FFF2-40B4-BE49-F238E27FC236}">
                    <a16:creationId xmlns:a16="http://schemas.microsoft.com/office/drawing/2014/main" xmlns="" id="{1CC74AD3-046A-8347-8722-5E9D0E076CF3}"/>
                  </a:ext>
                </a:extLst>
              </p:cNvPr>
              <p:cNvSpPr txBox="1"/>
              <p:nvPr/>
            </p:nvSpPr>
            <p:spPr>
              <a:xfrm>
                <a:off x="4617320" y="981591"/>
                <a:ext cx="1464995" cy="253916"/>
              </a:xfrm>
              <a:prstGeom prst="rect">
                <a:avLst/>
              </a:prstGeom>
              <a:noFill/>
            </p:spPr>
            <p:txBody>
              <a:bodyPr wrap="square" rtlCol="0">
                <a:spAutoFit/>
              </a:bodyPr>
              <a:lstStyle/>
              <a:p>
                <a:r>
                  <a:rPr lang="en-IN" sz="1050" dirty="0">
                    <a:latin typeface="Arial" panose="020B0604020202020204" pitchFamily="34" charset="0"/>
                    <a:ea typeface="Segoe UI" panose="020B0502040204020203" pitchFamily="34" charset="0"/>
                    <a:cs typeface="Arial" panose="020B0604020202020204" pitchFamily="34" charset="0"/>
                  </a:rPr>
                  <a:t>Encryption</a:t>
                </a:r>
              </a:p>
            </p:txBody>
          </p:sp>
          <p:pic>
            <p:nvPicPr>
              <p:cNvPr id="56" name="Picture 26" descr="Image result for technical metadata icon">
                <a:extLst>
                  <a:ext uri="{FF2B5EF4-FFF2-40B4-BE49-F238E27FC236}">
                    <a16:creationId xmlns:a16="http://schemas.microsoft.com/office/drawing/2014/main" xmlns="" id="{89C9D9E3-1553-2447-8FF8-209885D63FA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94047" y="983415"/>
                <a:ext cx="470407" cy="247163"/>
              </a:xfrm>
              <a:prstGeom prst="rect">
                <a:avLst/>
              </a:prstGeom>
              <a:noFill/>
              <a:extLst>
                <a:ext uri="{909E8E84-426E-40DD-AFC4-6F175D3DCCD1}">
                  <a14:hiddenFill xmlns:a14="http://schemas.microsoft.com/office/drawing/2010/main">
                    <a:solidFill>
                      <a:srgbClr val="FFFFFF"/>
                    </a:solidFill>
                  </a14:hiddenFill>
                </a:ext>
              </a:extLst>
            </p:spPr>
          </p:pic>
          <p:sp>
            <p:nvSpPr>
              <p:cNvPr id="57" name="TextBox 56">
                <a:extLst>
                  <a:ext uri="{FF2B5EF4-FFF2-40B4-BE49-F238E27FC236}">
                    <a16:creationId xmlns:a16="http://schemas.microsoft.com/office/drawing/2014/main" xmlns="" id="{1E8C5EE0-F449-C14A-B7FF-9B397FE7D7AA}"/>
                  </a:ext>
                </a:extLst>
              </p:cNvPr>
              <p:cNvSpPr txBox="1"/>
              <p:nvPr/>
            </p:nvSpPr>
            <p:spPr>
              <a:xfrm>
                <a:off x="6639486" y="947524"/>
                <a:ext cx="2242397" cy="253916"/>
              </a:xfrm>
              <a:prstGeom prst="rect">
                <a:avLst/>
              </a:prstGeom>
              <a:noFill/>
            </p:spPr>
            <p:txBody>
              <a:bodyPr wrap="square" rtlCol="0">
                <a:spAutoFit/>
              </a:bodyPr>
              <a:lstStyle/>
              <a:p>
                <a:r>
                  <a:rPr lang="en-IN" sz="1050" dirty="0">
                    <a:latin typeface="Arial" panose="020B0604020202020204" pitchFamily="34" charset="0"/>
                    <a:ea typeface="Segoe UI" panose="020B0502040204020203" pitchFamily="34" charset="0"/>
                    <a:cs typeface="Arial" panose="020B0604020202020204" pitchFamily="34" charset="0"/>
                  </a:rPr>
                  <a:t>Technical and Process Metadata</a:t>
                </a:r>
              </a:p>
            </p:txBody>
          </p:sp>
          <p:pic>
            <p:nvPicPr>
              <p:cNvPr id="58" name="Picture 30" descr="Image result for IAM icon">
                <a:extLst>
                  <a:ext uri="{FF2B5EF4-FFF2-40B4-BE49-F238E27FC236}">
                    <a16:creationId xmlns:a16="http://schemas.microsoft.com/office/drawing/2014/main" xmlns="" id="{81440AB2-0C8C-014B-B370-7083270DF3F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881883" y="964960"/>
                <a:ext cx="257998" cy="257998"/>
              </a:xfrm>
              <a:prstGeom prst="rect">
                <a:avLst/>
              </a:prstGeom>
              <a:noFill/>
              <a:extLst>
                <a:ext uri="{909E8E84-426E-40DD-AFC4-6F175D3DCCD1}">
                  <a14:hiddenFill xmlns:a14="http://schemas.microsoft.com/office/drawing/2010/main">
                    <a:solidFill>
                      <a:srgbClr val="FFFFFF"/>
                    </a:solidFill>
                  </a14:hiddenFill>
                </a:ext>
              </a:extLst>
            </p:spPr>
          </p:pic>
          <p:sp>
            <p:nvSpPr>
              <p:cNvPr id="59" name="TextBox 58">
                <a:extLst>
                  <a:ext uri="{FF2B5EF4-FFF2-40B4-BE49-F238E27FC236}">
                    <a16:creationId xmlns:a16="http://schemas.microsoft.com/office/drawing/2014/main" xmlns="" id="{8F6A14F5-FA4C-204F-8281-7366C9A75E66}"/>
                  </a:ext>
                </a:extLst>
              </p:cNvPr>
              <p:cNvSpPr txBox="1"/>
              <p:nvPr/>
            </p:nvSpPr>
            <p:spPr>
              <a:xfrm>
                <a:off x="9125572" y="964312"/>
                <a:ext cx="2084742" cy="253916"/>
              </a:xfrm>
              <a:prstGeom prst="rect">
                <a:avLst/>
              </a:prstGeom>
              <a:noFill/>
            </p:spPr>
            <p:txBody>
              <a:bodyPr wrap="square" rtlCol="0">
                <a:spAutoFit/>
              </a:bodyPr>
              <a:lstStyle/>
              <a:p>
                <a:r>
                  <a:rPr lang="en-IN" sz="1050" dirty="0">
                    <a:latin typeface="Arial" panose="020B0604020202020204" pitchFamily="34" charset="0"/>
                    <a:ea typeface="Segoe UI" panose="020B0502040204020203" pitchFamily="34" charset="0"/>
                    <a:cs typeface="Arial" panose="020B0604020202020204" pitchFamily="34" charset="0"/>
                  </a:rPr>
                  <a:t>Users and Roles Management</a:t>
                </a:r>
              </a:p>
            </p:txBody>
          </p:sp>
          <p:sp>
            <p:nvSpPr>
              <p:cNvPr id="60" name="Oval 59">
                <a:extLst>
                  <a:ext uri="{FF2B5EF4-FFF2-40B4-BE49-F238E27FC236}">
                    <a16:creationId xmlns:a16="http://schemas.microsoft.com/office/drawing/2014/main" xmlns="" id="{EAFD9C4D-0227-7B46-A935-3ECC9A4C2C2D}"/>
                  </a:ext>
                </a:extLst>
              </p:cNvPr>
              <p:cNvSpPr/>
              <p:nvPr/>
            </p:nvSpPr>
            <p:spPr>
              <a:xfrm>
                <a:off x="4253566" y="2045610"/>
                <a:ext cx="890087" cy="889787"/>
              </a:xfrm>
              <a:prstGeom prst="ellipse">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tIns="0" rtlCol="0" anchor="t"/>
              <a:lstStyle/>
              <a:p>
                <a:pPr algn="ctr"/>
                <a:r>
                  <a:rPr lang="en-IN" sz="1100" b="1" dirty="0">
                    <a:solidFill>
                      <a:schemeClr val="tx1"/>
                    </a:solidFill>
                    <a:latin typeface="Arial" panose="020B0604020202020204" pitchFamily="34" charset="0"/>
                    <a:ea typeface="Segoe UI" panose="020B0502040204020203" pitchFamily="34" charset="0"/>
                    <a:cs typeface="Arial" panose="020B0604020202020204" pitchFamily="34" charset="0"/>
                  </a:rPr>
                  <a:t>Archive</a:t>
                </a:r>
              </a:p>
            </p:txBody>
          </p:sp>
          <p:pic>
            <p:nvPicPr>
              <p:cNvPr id="61" name="Picture 2" descr="Image result for Azure blob cold icon">
                <a:extLst>
                  <a:ext uri="{FF2B5EF4-FFF2-40B4-BE49-F238E27FC236}">
                    <a16:creationId xmlns:a16="http://schemas.microsoft.com/office/drawing/2014/main" xmlns="" id="{AD7BA0DB-9C0F-CE4D-A5BE-AF266583386C}"/>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451462" y="2374096"/>
                <a:ext cx="530270" cy="530270"/>
              </a:xfrm>
              <a:prstGeom prst="rect">
                <a:avLst/>
              </a:prstGeom>
              <a:noFill/>
              <a:extLst>
                <a:ext uri="{909E8E84-426E-40DD-AFC4-6F175D3DCCD1}">
                  <a14:hiddenFill xmlns:a14="http://schemas.microsoft.com/office/drawing/2010/main">
                    <a:solidFill>
                      <a:srgbClr val="FFFFFF"/>
                    </a:solidFill>
                  </a14:hiddenFill>
                </a:ext>
              </a:extLst>
            </p:spPr>
          </p:pic>
          <p:cxnSp>
            <p:nvCxnSpPr>
              <p:cNvPr id="62" name="Straight Arrow Connector 61">
                <a:extLst>
                  <a:ext uri="{FF2B5EF4-FFF2-40B4-BE49-F238E27FC236}">
                    <a16:creationId xmlns:a16="http://schemas.microsoft.com/office/drawing/2014/main" xmlns="" id="{0C9D3707-D966-6349-964F-78346BF2DF2B}"/>
                  </a:ext>
                </a:extLst>
              </p:cNvPr>
              <p:cNvCxnSpPr>
                <a:cxnSpLocks/>
                <a:stCxn id="61" idx="2"/>
                <a:endCxn id="107" idx="0"/>
              </p:cNvCxnSpPr>
              <p:nvPr/>
            </p:nvCxnSpPr>
            <p:spPr>
              <a:xfrm>
                <a:off x="4716597" y="2904366"/>
                <a:ext cx="431830" cy="22044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xmlns="" id="{62BAF38F-74B6-A441-95B0-09309C7C6154}"/>
                  </a:ext>
                </a:extLst>
              </p:cNvPr>
              <p:cNvSpPr txBox="1"/>
              <p:nvPr/>
            </p:nvSpPr>
            <p:spPr>
              <a:xfrm>
                <a:off x="6858639" y="661181"/>
                <a:ext cx="1460070" cy="253916"/>
              </a:xfrm>
              <a:prstGeom prst="rect">
                <a:avLst/>
              </a:prstGeom>
              <a:noFill/>
            </p:spPr>
            <p:txBody>
              <a:bodyPr wrap="square" rtlCol="0">
                <a:spAutoFit/>
              </a:bodyPr>
              <a:lstStyle/>
              <a:p>
                <a:r>
                  <a:rPr lang="en-IN" sz="1050" dirty="0">
                    <a:latin typeface="Arial" panose="020B0604020202020204" pitchFamily="34" charset="0"/>
                    <a:ea typeface="Segoe UI" panose="020B0502040204020203" pitchFamily="34" charset="0"/>
                    <a:cs typeface="Arial" panose="020B0604020202020204" pitchFamily="34" charset="0"/>
                  </a:rPr>
                  <a:t>Governance</a:t>
                </a:r>
              </a:p>
            </p:txBody>
          </p:sp>
        </p:grpSp>
      </p:grpSp>
      <p:grpSp>
        <p:nvGrpSpPr>
          <p:cNvPr id="64" name="Group 63">
            <a:extLst>
              <a:ext uri="{FF2B5EF4-FFF2-40B4-BE49-F238E27FC236}">
                <a16:creationId xmlns:a16="http://schemas.microsoft.com/office/drawing/2014/main" xmlns="" id="{048D42BA-E2F8-AA47-AEFE-C55CF13B8D0B}"/>
              </a:ext>
            </a:extLst>
          </p:cNvPr>
          <p:cNvGrpSpPr/>
          <p:nvPr/>
        </p:nvGrpSpPr>
        <p:grpSpPr>
          <a:xfrm>
            <a:off x="1486088" y="1726604"/>
            <a:ext cx="7336153" cy="4420403"/>
            <a:chOff x="2188453" y="1790560"/>
            <a:chExt cx="7336153" cy="4420403"/>
          </a:xfrm>
        </p:grpSpPr>
        <p:cxnSp>
          <p:nvCxnSpPr>
            <p:cNvPr id="65" name="Elbow Connector 64">
              <a:extLst>
                <a:ext uri="{FF2B5EF4-FFF2-40B4-BE49-F238E27FC236}">
                  <a16:creationId xmlns:a16="http://schemas.microsoft.com/office/drawing/2014/main" xmlns="" id="{4752CB5B-F60B-9A44-9488-0666FB8DEECE}"/>
                </a:ext>
              </a:extLst>
            </p:cNvPr>
            <p:cNvCxnSpPr>
              <a:cxnSpLocks/>
              <a:stCxn id="85" idx="3"/>
              <a:endCxn id="80" idx="1"/>
            </p:cNvCxnSpPr>
            <p:nvPr/>
          </p:nvCxnSpPr>
          <p:spPr>
            <a:xfrm flipV="1">
              <a:off x="7861733" y="3499463"/>
              <a:ext cx="216997" cy="42771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6" name="Elbow Connector 65">
              <a:extLst>
                <a:ext uri="{FF2B5EF4-FFF2-40B4-BE49-F238E27FC236}">
                  <a16:creationId xmlns:a16="http://schemas.microsoft.com/office/drawing/2014/main" xmlns="" id="{88ABBEAA-C513-3C4E-BCF8-066703F237C4}"/>
                </a:ext>
              </a:extLst>
            </p:cNvPr>
            <p:cNvCxnSpPr>
              <a:stCxn id="85" idx="3"/>
              <a:endCxn id="93" idx="1"/>
            </p:cNvCxnSpPr>
            <p:nvPr/>
          </p:nvCxnSpPr>
          <p:spPr>
            <a:xfrm>
              <a:off x="7861733" y="3927174"/>
              <a:ext cx="218094" cy="516819"/>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67" name="Group 66">
              <a:extLst>
                <a:ext uri="{FF2B5EF4-FFF2-40B4-BE49-F238E27FC236}">
                  <a16:creationId xmlns:a16="http://schemas.microsoft.com/office/drawing/2014/main" xmlns="" id="{9CEA9788-0034-5549-863B-C1FD942DBAB2}"/>
                </a:ext>
              </a:extLst>
            </p:cNvPr>
            <p:cNvGrpSpPr/>
            <p:nvPr/>
          </p:nvGrpSpPr>
          <p:grpSpPr>
            <a:xfrm>
              <a:off x="2188453" y="4447125"/>
              <a:ext cx="1798640" cy="929477"/>
              <a:chOff x="1686249" y="-1416185"/>
              <a:chExt cx="2058737" cy="1063887"/>
            </a:xfrm>
          </p:grpSpPr>
          <p:sp>
            <p:nvSpPr>
              <p:cNvPr id="95" name="TextBox 94">
                <a:extLst>
                  <a:ext uri="{FF2B5EF4-FFF2-40B4-BE49-F238E27FC236}">
                    <a16:creationId xmlns:a16="http://schemas.microsoft.com/office/drawing/2014/main" xmlns="" id="{2B1631BB-E95B-3F48-B8B5-BD4142478659}"/>
                  </a:ext>
                </a:extLst>
              </p:cNvPr>
              <p:cNvSpPr txBox="1"/>
              <p:nvPr/>
            </p:nvSpPr>
            <p:spPr>
              <a:xfrm>
                <a:off x="2062844" y="-847066"/>
                <a:ext cx="1682142" cy="475584"/>
              </a:xfrm>
              <a:prstGeom prst="rect">
                <a:avLst/>
              </a:prstGeom>
              <a:noFill/>
            </p:spPr>
            <p:txBody>
              <a:bodyPr wrap="square" rtlCol="0">
                <a:spAutoFit/>
              </a:bodyPr>
              <a:lstStyle/>
              <a:p>
                <a:r>
                  <a:rPr lang="en-IN" sz="1050" dirty="0" err="1">
                    <a:latin typeface="Arial" panose="020B0604020202020204" pitchFamily="34" charset="0"/>
                    <a:ea typeface="Segoe UI" panose="020B0502040204020203" pitchFamily="34" charset="0"/>
                    <a:cs typeface="Arial" panose="020B0604020202020204" pitchFamily="34" charset="0"/>
                  </a:rPr>
                  <a:t>Talend</a:t>
                </a:r>
                <a:r>
                  <a:rPr lang="en-IN" sz="1050" dirty="0">
                    <a:latin typeface="Arial" panose="020B0604020202020204" pitchFamily="34" charset="0"/>
                    <a:ea typeface="Segoe UI" panose="020B0502040204020203" pitchFamily="34" charset="0"/>
                    <a:cs typeface="Arial" panose="020B0604020202020204" pitchFamily="34" charset="0"/>
                  </a:rPr>
                  <a:t>/Data Factory/ Azure Functions</a:t>
                </a:r>
              </a:p>
            </p:txBody>
          </p:sp>
          <p:pic>
            <p:nvPicPr>
              <p:cNvPr id="96" name="Picture 28" descr="Image result for gear icon">
                <a:extLst>
                  <a:ext uri="{FF2B5EF4-FFF2-40B4-BE49-F238E27FC236}">
                    <a16:creationId xmlns:a16="http://schemas.microsoft.com/office/drawing/2014/main" xmlns="" id="{1083570E-D4EC-F344-A466-4E51500B6832}"/>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686249" y="-896396"/>
                <a:ext cx="524914" cy="524913"/>
              </a:xfrm>
              <a:prstGeom prst="rect">
                <a:avLst/>
              </a:prstGeom>
              <a:noFill/>
              <a:extLst>
                <a:ext uri="{909E8E84-426E-40DD-AFC4-6F175D3DCCD1}">
                  <a14:hiddenFill xmlns:a14="http://schemas.microsoft.com/office/drawing/2010/main">
                    <a:solidFill>
                      <a:srgbClr val="FFFFFF"/>
                    </a:solidFill>
                  </a14:hiddenFill>
                </a:ext>
              </a:extLst>
            </p:spPr>
          </p:pic>
          <p:sp>
            <p:nvSpPr>
              <p:cNvPr id="97" name="Rounded Rectangle 96">
                <a:extLst>
                  <a:ext uri="{FF2B5EF4-FFF2-40B4-BE49-F238E27FC236}">
                    <a16:creationId xmlns:a16="http://schemas.microsoft.com/office/drawing/2014/main" xmlns="" id="{C3FB68D7-D0BE-D147-9F91-B8650F193E56}"/>
                  </a:ext>
                </a:extLst>
              </p:cNvPr>
              <p:cNvSpPr/>
              <p:nvPr/>
            </p:nvSpPr>
            <p:spPr>
              <a:xfrm>
                <a:off x="1731833" y="-1416185"/>
                <a:ext cx="1873693" cy="1063887"/>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IN" sz="1200" dirty="0">
                    <a:solidFill>
                      <a:schemeClr val="tx1"/>
                    </a:solidFill>
                    <a:latin typeface="Arial" panose="020B0604020202020204" pitchFamily="34" charset="0"/>
                    <a:ea typeface="Segoe UI" panose="020B0502040204020203" pitchFamily="34" charset="0"/>
                    <a:cs typeface="Arial" panose="020B0604020202020204" pitchFamily="34" charset="0"/>
                  </a:rPr>
                  <a:t>Configuration driven orchestrating</a:t>
                </a:r>
              </a:p>
            </p:txBody>
          </p:sp>
        </p:grpSp>
        <p:grpSp>
          <p:nvGrpSpPr>
            <p:cNvPr id="68" name="Group 67">
              <a:extLst>
                <a:ext uri="{FF2B5EF4-FFF2-40B4-BE49-F238E27FC236}">
                  <a16:creationId xmlns:a16="http://schemas.microsoft.com/office/drawing/2014/main" xmlns="" id="{D80E68A4-F7AD-B940-93D2-2FAA4981035A}"/>
                </a:ext>
              </a:extLst>
            </p:cNvPr>
            <p:cNvGrpSpPr/>
            <p:nvPr/>
          </p:nvGrpSpPr>
          <p:grpSpPr>
            <a:xfrm>
              <a:off x="7999172" y="4017566"/>
              <a:ext cx="811525" cy="852853"/>
              <a:chOff x="6591615" y="1073575"/>
              <a:chExt cx="928878" cy="976182"/>
            </a:xfrm>
          </p:grpSpPr>
          <p:sp>
            <p:nvSpPr>
              <p:cNvPr id="93" name="Rectangle 92">
                <a:extLst>
                  <a:ext uri="{FF2B5EF4-FFF2-40B4-BE49-F238E27FC236}">
                    <a16:creationId xmlns:a16="http://schemas.microsoft.com/office/drawing/2014/main" xmlns="" id="{09235B0B-8ED2-BB47-BFC4-1325AB50EFA6}"/>
                  </a:ext>
                </a:extLst>
              </p:cNvPr>
              <p:cNvSpPr/>
              <p:nvPr/>
            </p:nvSpPr>
            <p:spPr>
              <a:xfrm>
                <a:off x="6683933" y="1073575"/>
                <a:ext cx="783140" cy="976182"/>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IN" sz="900" dirty="0">
                    <a:solidFill>
                      <a:schemeClr val="tx1"/>
                    </a:solidFill>
                    <a:latin typeface="Arial" panose="020B0604020202020204" pitchFamily="34" charset="0"/>
                    <a:ea typeface="Segoe UI" panose="020B0502040204020203" pitchFamily="34" charset="0"/>
                    <a:cs typeface="Arial" panose="020B0604020202020204" pitchFamily="34" charset="0"/>
                  </a:rPr>
                  <a:t>Semantic (Tabular)</a:t>
                </a:r>
              </a:p>
            </p:txBody>
          </p:sp>
          <p:pic>
            <p:nvPicPr>
              <p:cNvPr id="94" name="Picture 12" descr="Image result for Azure analytic services png">
                <a:extLst>
                  <a:ext uri="{FF2B5EF4-FFF2-40B4-BE49-F238E27FC236}">
                    <a16:creationId xmlns:a16="http://schemas.microsoft.com/office/drawing/2014/main" xmlns="" id="{6A9104C7-CBC3-3D46-8926-1BE1C1A4AC61}"/>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591615" y="1481817"/>
                <a:ext cx="928878" cy="487661"/>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69" name="Straight Arrow Connector 68">
              <a:extLst>
                <a:ext uri="{FF2B5EF4-FFF2-40B4-BE49-F238E27FC236}">
                  <a16:creationId xmlns:a16="http://schemas.microsoft.com/office/drawing/2014/main" xmlns="" id="{F590F780-2526-5C45-883C-00FD3ACEDA9D}"/>
                </a:ext>
              </a:extLst>
            </p:cNvPr>
            <p:cNvCxnSpPr>
              <a:cxnSpLocks/>
              <a:stCxn id="107" idx="6"/>
              <a:endCxn id="85" idx="1"/>
            </p:cNvCxnSpPr>
            <p:nvPr/>
          </p:nvCxnSpPr>
          <p:spPr>
            <a:xfrm flipV="1">
              <a:off x="5951285" y="3927174"/>
              <a:ext cx="114285" cy="4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70" name="Group 69">
              <a:extLst>
                <a:ext uri="{FF2B5EF4-FFF2-40B4-BE49-F238E27FC236}">
                  <a16:creationId xmlns:a16="http://schemas.microsoft.com/office/drawing/2014/main" xmlns="" id="{B94C7B1F-4B1E-A549-9D36-36B5FAEE4A65}"/>
                </a:ext>
              </a:extLst>
            </p:cNvPr>
            <p:cNvGrpSpPr/>
            <p:nvPr/>
          </p:nvGrpSpPr>
          <p:grpSpPr>
            <a:xfrm>
              <a:off x="6065570" y="3358266"/>
              <a:ext cx="1796163" cy="1168626"/>
              <a:chOff x="6217920" y="2838710"/>
              <a:chExt cx="2055902" cy="1337618"/>
            </a:xfrm>
          </p:grpSpPr>
          <p:grpSp>
            <p:nvGrpSpPr>
              <p:cNvPr id="83" name="Group 82">
                <a:extLst>
                  <a:ext uri="{FF2B5EF4-FFF2-40B4-BE49-F238E27FC236}">
                    <a16:creationId xmlns:a16="http://schemas.microsoft.com/office/drawing/2014/main" xmlns="" id="{4BDE67A3-07A4-7047-8278-13B4F1733A44}"/>
                  </a:ext>
                </a:extLst>
              </p:cNvPr>
              <p:cNvGrpSpPr/>
              <p:nvPr/>
            </p:nvGrpSpPr>
            <p:grpSpPr>
              <a:xfrm>
                <a:off x="6407215" y="3129720"/>
                <a:ext cx="718457" cy="1006138"/>
                <a:chOff x="5291783" y="1982286"/>
                <a:chExt cx="718457" cy="1006138"/>
              </a:xfrm>
            </p:grpSpPr>
            <p:sp>
              <p:nvSpPr>
                <p:cNvPr id="91" name="Rectangle 90">
                  <a:extLst>
                    <a:ext uri="{FF2B5EF4-FFF2-40B4-BE49-F238E27FC236}">
                      <a16:creationId xmlns:a16="http://schemas.microsoft.com/office/drawing/2014/main" xmlns="" id="{154EB999-9721-6448-9120-7788019245EC}"/>
                    </a:ext>
                  </a:extLst>
                </p:cNvPr>
                <p:cNvSpPr/>
                <p:nvPr/>
              </p:nvSpPr>
              <p:spPr>
                <a:xfrm>
                  <a:off x="5291783" y="1982286"/>
                  <a:ext cx="718457" cy="976182"/>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IN" sz="900" dirty="0">
                      <a:solidFill>
                        <a:schemeClr val="tx1"/>
                      </a:solidFill>
                      <a:latin typeface="Arial" panose="020B0604020202020204" pitchFamily="34" charset="0"/>
                      <a:ea typeface="Segoe UI" panose="020B0502040204020203" pitchFamily="34" charset="0"/>
                      <a:cs typeface="Arial" panose="020B0604020202020204" pitchFamily="34" charset="0"/>
                    </a:rPr>
                    <a:t>SQL DW</a:t>
                  </a:r>
                </a:p>
              </p:txBody>
            </p:sp>
            <p:pic>
              <p:nvPicPr>
                <p:cNvPr id="92" name="Picture 6" descr="Image result for Azure sql dw png">
                  <a:extLst>
                    <a:ext uri="{FF2B5EF4-FFF2-40B4-BE49-F238E27FC236}">
                      <a16:creationId xmlns:a16="http://schemas.microsoft.com/office/drawing/2014/main" xmlns="" id="{08FB4593-7D41-6441-BA7E-B2EAF603BF8A}"/>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333941" y="2354284"/>
                  <a:ext cx="634140" cy="63414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4" name="Group 83">
                <a:extLst>
                  <a:ext uri="{FF2B5EF4-FFF2-40B4-BE49-F238E27FC236}">
                    <a16:creationId xmlns:a16="http://schemas.microsoft.com/office/drawing/2014/main" xmlns="" id="{305AD638-8818-A349-9A48-B91783739B65}"/>
                  </a:ext>
                </a:extLst>
              </p:cNvPr>
              <p:cNvGrpSpPr/>
              <p:nvPr/>
            </p:nvGrpSpPr>
            <p:grpSpPr>
              <a:xfrm>
                <a:off x="7375229" y="3130816"/>
                <a:ext cx="718457" cy="1045512"/>
                <a:chOff x="5291783" y="666654"/>
                <a:chExt cx="718457" cy="1045512"/>
              </a:xfrm>
            </p:grpSpPr>
            <p:sp>
              <p:nvSpPr>
                <p:cNvPr id="86" name="Rectangle 85">
                  <a:extLst>
                    <a:ext uri="{FF2B5EF4-FFF2-40B4-BE49-F238E27FC236}">
                      <a16:creationId xmlns:a16="http://schemas.microsoft.com/office/drawing/2014/main" xmlns="" id="{572349A1-AEDD-4747-8109-A2F7E1378B42}"/>
                    </a:ext>
                  </a:extLst>
                </p:cNvPr>
                <p:cNvSpPr/>
                <p:nvPr/>
              </p:nvSpPr>
              <p:spPr>
                <a:xfrm>
                  <a:off x="5291783" y="666654"/>
                  <a:ext cx="718457" cy="976182"/>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IN" sz="900" dirty="0">
                      <a:solidFill>
                        <a:schemeClr val="tx1"/>
                      </a:solidFill>
                      <a:latin typeface="Arial" panose="020B0604020202020204" pitchFamily="34" charset="0"/>
                      <a:ea typeface="Segoe UI" panose="020B0502040204020203" pitchFamily="34" charset="0"/>
                      <a:cs typeface="Arial" panose="020B0604020202020204" pitchFamily="34" charset="0"/>
                    </a:rPr>
                    <a:t>SQL DBs</a:t>
                  </a:r>
                </a:p>
              </p:txBody>
            </p:sp>
            <p:pic>
              <p:nvPicPr>
                <p:cNvPr id="87" name="Picture 8" descr="Image result for Azure sql db png">
                  <a:extLst>
                    <a:ext uri="{FF2B5EF4-FFF2-40B4-BE49-F238E27FC236}">
                      <a16:creationId xmlns:a16="http://schemas.microsoft.com/office/drawing/2014/main" xmlns="" id="{708DC95E-B8F3-CC40-B231-2CB9435C0341}"/>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312282" y="1027130"/>
                  <a:ext cx="314688" cy="314688"/>
                </a:xfrm>
                <a:prstGeom prst="rect">
                  <a:avLst/>
                </a:prstGeom>
                <a:noFill/>
                <a:extLst>
                  <a:ext uri="{909E8E84-426E-40DD-AFC4-6F175D3DCCD1}">
                    <a14:hiddenFill xmlns:a14="http://schemas.microsoft.com/office/drawing/2010/main">
                      <a:solidFill>
                        <a:srgbClr val="FFFFFF"/>
                      </a:solidFill>
                    </a14:hiddenFill>
                  </a:ext>
                </a:extLst>
              </p:spPr>
            </p:pic>
            <p:pic>
              <p:nvPicPr>
                <p:cNvPr id="88" name="Picture 8" descr="Image result for Azure sql db png">
                  <a:extLst>
                    <a:ext uri="{FF2B5EF4-FFF2-40B4-BE49-F238E27FC236}">
                      <a16:creationId xmlns:a16="http://schemas.microsoft.com/office/drawing/2014/main" xmlns="" id="{D79688F7-6AC1-C74B-87E5-A840A06C4BF5}"/>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687675" y="1036171"/>
                  <a:ext cx="314688" cy="314688"/>
                </a:xfrm>
                <a:prstGeom prst="rect">
                  <a:avLst/>
                </a:prstGeom>
                <a:noFill/>
                <a:extLst>
                  <a:ext uri="{909E8E84-426E-40DD-AFC4-6F175D3DCCD1}">
                    <a14:hiddenFill xmlns:a14="http://schemas.microsoft.com/office/drawing/2010/main">
                      <a:solidFill>
                        <a:srgbClr val="FFFFFF"/>
                      </a:solidFill>
                    </a14:hiddenFill>
                  </a:ext>
                </a:extLst>
              </p:spPr>
            </p:pic>
            <p:pic>
              <p:nvPicPr>
                <p:cNvPr id="89" name="Picture 8" descr="Image result for Azure sql db png">
                  <a:extLst>
                    <a:ext uri="{FF2B5EF4-FFF2-40B4-BE49-F238E27FC236}">
                      <a16:creationId xmlns:a16="http://schemas.microsoft.com/office/drawing/2014/main" xmlns="" id="{151A67E0-BD4B-B14C-B206-D83FEEC63C59}"/>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366289" y="1369648"/>
                  <a:ext cx="314688" cy="314688"/>
                </a:xfrm>
                <a:prstGeom prst="rect">
                  <a:avLst/>
                </a:prstGeom>
                <a:noFill/>
                <a:extLst>
                  <a:ext uri="{909E8E84-426E-40DD-AFC4-6F175D3DCCD1}">
                    <a14:hiddenFill xmlns:a14="http://schemas.microsoft.com/office/drawing/2010/main">
                      <a:solidFill>
                        <a:srgbClr val="FFFFFF"/>
                      </a:solidFill>
                    </a14:hiddenFill>
                  </a:ext>
                </a:extLst>
              </p:spPr>
            </p:pic>
            <p:pic>
              <p:nvPicPr>
                <p:cNvPr id="90" name="Picture 8" descr="Image result for Azure sql db png">
                  <a:extLst>
                    <a:ext uri="{FF2B5EF4-FFF2-40B4-BE49-F238E27FC236}">
                      <a16:creationId xmlns:a16="http://schemas.microsoft.com/office/drawing/2014/main" xmlns="" id="{032B4058-DD95-8147-BCB5-F0B5BBCBA2CF}"/>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666780" y="1397478"/>
                  <a:ext cx="314688" cy="314688"/>
                </a:xfrm>
                <a:prstGeom prst="rect">
                  <a:avLst/>
                </a:prstGeom>
                <a:noFill/>
                <a:extLst>
                  <a:ext uri="{909E8E84-426E-40DD-AFC4-6F175D3DCCD1}">
                    <a14:hiddenFill xmlns:a14="http://schemas.microsoft.com/office/drawing/2010/main">
                      <a:solidFill>
                        <a:srgbClr val="FFFFFF"/>
                      </a:solidFill>
                    </a14:hiddenFill>
                  </a:ext>
                </a:extLst>
              </p:spPr>
            </p:pic>
          </p:grpSp>
          <p:sp>
            <p:nvSpPr>
              <p:cNvPr id="85" name="Rounded Rectangle 84">
                <a:extLst>
                  <a:ext uri="{FF2B5EF4-FFF2-40B4-BE49-F238E27FC236}">
                    <a16:creationId xmlns:a16="http://schemas.microsoft.com/office/drawing/2014/main" xmlns="" id="{60646FD8-B1DB-EC4B-8FA7-F8F09F54B15D}"/>
                  </a:ext>
                </a:extLst>
              </p:cNvPr>
              <p:cNvSpPr/>
              <p:nvPr/>
            </p:nvSpPr>
            <p:spPr>
              <a:xfrm>
                <a:off x="6217920" y="2838710"/>
                <a:ext cx="2055902" cy="1302351"/>
              </a:xfrm>
              <a:prstGeom prst="round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tIns="0" rtlCol="0" anchor="t"/>
              <a:lstStyle/>
              <a:p>
                <a:pPr algn="ctr"/>
                <a:r>
                  <a:rPr lang="en-IN" sz="1100" dirty="0">
                    <a:solidFill>
                      <a:schemeClr val="tx1"/>
                    </a:solidFill>
                    <a:latin typeface="Arial" panose="020B0604020202020204" pitchFamily="34" charset="0"/>
                    <a:ea typeface="Segoe UI" panose="020B0502040204020203" pitchFamily="34" charset="0"/>
                    <a:cs typeface="Arial" panose="020B0604020202020204" pitchFamily="34" charset="0"/>
                  </a:rPr>
                  <a:t>Hub &amp; Spoke</a:t>
                </a:r>
              </a:p>
            </p:txBody>
          </p:sp>
        </p:grpSp>
        <p:pic>
          <p:nvPicPr>
            <p:cNvPr id="71" name="Picture 28" descr="Image result for gear icon">
              <a:extLst>
                <a:ext uri="{FF2B5EF4-FFF2-40B4-BE49-F238E27FC236}">
                  <a16:creationId xmlns:a16="http://schemas.microsoft.com/office/drawing/2014/main" xmlns="" id="{32A80581-56D8-6948-9B2D-8D5A6FF899A6}"/>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715498" y="3078285"/>
              <a:ext cx="458596" cy="458596"/>
            </a:xfrm>
            <a:prstGeom prst="rect">
              <a:avLst/>
            </a:prstGeom>
            <a:noFill/>
            <a:extLst>
              <a:ext uri="{909E8E84-426E-40DD-AFC4-6F175D3DCCD1}">
                <a14:hiddenFill xmlns:a14="http://schemas.microsoft.com/office/drawing/2010/main">
                  <a:solidFill>
                    <a:srgbClr val="FFFFFF"/>
                  </a:solidFill>
                </a14:hiddenFill>
              </a:ext>
            </a:extLst>
          </p:spPr>
        </p:pic>
        <p:grpSp>
          <p:nvGrpSpPr>
            <p:cNvPr id="72" name="Group 71">
              <a:extLst>
                <a:ext uri="{FF2B5EF4-FFF2-40B4-BE49-F238E27FC236}">
                  <a16:creationId xmlns:a16="http://schemas.microsoft.com/office/drawing/2014/main" xmlns="" id="{57FD41AA-850A-E248-AC25-E768382F84AC}"/>
                </a:ext>
              </a:extLst>
            </p:cNvPr>
            <p:cNvGrpSpPr/>
            <p:nvPr/>
          </p:nvGrpSpPr>
          <p:grpSpPr>
            <a:xfrm>
              <a:off x="8078727" y="3073036"/>
              <a:ext cx="685296" cy="930120"/>
              <a:chOff x="6750301" y="512649"/>
              <a:chExt cx="784396" cy="1064623"/>
            </a:xfrm>
          </p:grpSpPr>
          <p:sp>
            <p:nvSpPr>
              <p:cNvPr id="80" name="Rectangle 79">
                <a:extLst>
                  <a:ext uri="{FF2B5EF4-FFF2-40B4-BE49-F238E27FC236}">
                    <a16:creationId xmlns:a16="http://schemas.microsoft.com/office/drawing/2014/main" xmlns="" id="{84DA858B-72CD-EE48-8CAB-69525B43D33A}"/>
                  </a:ext>
                </a:extLst>
              </p:cNvPr>
              <p:cNvSpPr/>
              <p:nvPr/>
            </p:nvSpPr>
            <p:spPr>
              <a:xfrm>
                <a:off x="6750301" y="512649"/>
                <a:ext cx="784396" cy="976182"/>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IN" sz="900" dirty="0">
                    <a:solidFill>
                      <a:schemeClr val="tx1"/>
                    </a:solidFill>
                    <a:latin typeface="Arial" panose="020B0604020202020204" pitchFamily="34" charset="0"/>
                    <a:ea typeface="Segoe UI" panose="020B0502040204020203" pitchFamily="34" charset="0"/>
                    <a:cs typeface="Arial" panose="020B0604020202020204" pitchFamily="34" charset="0"/>
                  </a:rPr>
                  <a:t>OLAP Cube</a:t>
                </a:r>
              </a:p>
            </p:txBody>
          </p:sp>
          <p:pic>
            <p:nvPicPr>
              <p:cNvPr id="81" name="Picture 2" descr="Image result for SSAS png">
                <a:extLst>
                  <a:ext uri="{FF2B5EF4-FFF2-40B4-BE49-F238E27FC236}">
                    <a16:creationId xmlns:a16="http://schemas.microsoft.com/office/drawing/2014/main" xmlns="" id="{4A7B082D-42CC-5E46-B28D-12B785FC0AAC}"/>
                  </a:ext>
                </a:extLst>
              </p:cNvPr>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l="35807" t="6692" r="12522" b="31054"/>
              <a:stretch/>
            </p:blipFill>
            <p:spPr bwMode="auto">
              <a:xfrm>
                <a:off x="6867866" y="760744"/>
                <a:ext cx="483326" cy="566321"/>
              </a:xfrm>
              <a:prstGeom prst="rect">
                <a:avLst/>
              </a:prstGeom>
              <a:noFill/>
              <a:extLst>
                <a:ext uri="{909E8E84-426E-40DD-AFC4-6F175D3DCCD1}">
                  <a14:hiddenFill xmlns:a14="http://schemas.microsoft.com/office/drawing/2010/main">
                    <a:solidFill>
                      <a:srgbClr val="FFFFFF"/>
                    </a:solidFill>
                  </a14:hiddenFill>
                </a:ext>
              </a:extLst>
            </p:spPr>
          </p:pic>
          <p:sp>
            <p:nvSpPr>
              <p:cNvPr id="82" name="TextBox 81">
                <a:extLst>
                  <a:ext uri="{FF2B5EF4-FFF2-40B4-BE49-F238E27FC236}">
                    <a16:creationId xmlns:a16="http://schemas.microsoft.com/office/drawing/2014/main" xmlns="" id="{6BA02432-F7D4-FA48-8100-631439EE2882}"/>
                  </a:ext>
                </a:extLst>
              </p:cNvPr>
              <p:cNvSpPr txBox="1"/>
              <p:nvPr/>
            </p:nvSpPr>
            <p:spPr>
              <a:xfrm>
                <a:off x="6867865" y="1286638"/>
                <a:ext cx="654557" cy="290634"/>
              </a:xfrm>
              <a:prstGeom prst="rect">
                <a:avLst/>
              </a:prstGeom>
              <a:noFill/>
            </p:spPr>
            <p:txBody>
              <a:bodyPr wrap="square" rtlCol="0">
                <a:spAutoFit/>
              </a:bodyPr>
              <a:lstStyle/>
              <a:p>
                <a:r>
                  <a:rPr lang="en-IN" sz="1050" dirty="0">
                    <a:latin typeface="Arial" panose="020B0604020202020204" pitchFamily="34" charset="0"/>
                    <a:ea typeface="Segoe UI" panose="020B0502040204020203" pitchFamily="34" charset="0"/>
                    <a:cs typeface="Arial" panose="020B0604020202020204" pitchFamily="34" charset="0"/>
                  </a:rPr>
                  <a:t>SSAS</a:t>
                </a:r>
              </a:p>
            </p:txBody>
          </p:sp>
        </p:grpSp>
        <p:cxnSp>
          <p:nvCxnSpPr>
            <p:cNvPr id="73" name="Elbow Connector 72">
              <a:extLst>
                <a:ext uri="{FF2B5EF4-FFF2-40B4-BE49-F238E27FC236}">
                  <a16:creationId xmlns:a16="http://schemas.microsoft.com/office/drawing/2014/main" xmlns="" id="{6CF82791-54CC-F64D-9428-048AE61C950D}"/>
                </a:ext>
              </a:extLst>
            </p:cNvPr>
            <p:cNvCxnSpPr>
              <a:cxnSpLocks/>
              <a:stCxn id="80" idx="3"/>
            </p:cNvCxnSpPr>
            <p:nvPr/>
          </p:nvCxnSpPr>
          <p:spPr>
            <a:xfrm>
              <a:off x="8764026" y="3499463"/>
              <a:ext cx="745557" cy="35188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4" name="Elbow Connector 73">
              <a:extLst>
                <a:ext uri="{FF2B5EF4-FFF2-40B4-BE49-F238E27FC236}">
                  <a16:creationId xmlns:a16="http://schemas.microsoft.com/office/drawing/2014/main" xmlns="" id="{598082AF-D867-FD45-AA23-C9D4814DE651}"/>
                </a:ext>
              </a:extLst>
            </p:cNvPr>
            <p:cNvCxnSpPr>
              <a:cxnSpLocks/>
            </p:cNvCxnSpPr>
            <p:nvPr/>
          </p:nvCxnSpPr>
          <p:spPr>
            <a:xfrm flipV="1">
              <a:off x="8707515" y="2883257"/>
              <a:ext cx="795189" cy="161349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5" name="Elbow Connector 74">
              <a:extLst>
                <a:ext uri="{FF2B5EF4-FFF2-40B4-BE49-F238E27FC236}">
                  <a16:creationId xmlns:a16="http://schemas.microsoft.com/office/drawing/2014/main" xmlns="" id="{DAF58263-1EB0-4D41-A55B-1DF0051508F6}"/>
                </a:ext>
              </a:extLst>
            </p:cNvPr>
            <p:cNvCxnSpPr/>
            <p:nvPr/>
          </p:nvCxnSpPr>
          <p:spPr>
            <a:xfrm rot="5400000" flipH="1" flipV="1">
              <a:off x="7965954" y="2923952"/>
              <a:ext cx="2659841" cy="393057"/>
            </a:xfrm>
            <a:prstGeom prst="bentConnector3">
              <a:avLst>
                <a:gd name="adj1" fmla="val 9977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6" name="Elbow Connector 75">
              <a:extLst>
                <a:ext uri="{FF2B5EF4-FFF2-40B4-BE49-F238E27FC236}">
                  <a16:creationId xmlns:a16="http://schemas.microsoft.com/office/drawing/2014/main" xmlns="" id="{F90FDC69-AB0F-3141-BAB6-4735CE1E85A6}"/>
                </a:ext>
              </a:extLst>
            </p:cNvPr>
            <p:cNvCxnSpPr/>
            <p:nvPr/>
          </p:nvCxnSpPr>
          <p:spPr>
            <a:xfrm>
              <a:off x="7422542" y="4505893"/>
              <a:ext cx="2076175" cy="467393"/>
            </a:xfrm>
            <a:prstGeom prst="bentConnector3">
              <a:avLst>
                <a:gd name="adj1" fmla="val 83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7" name="Elbow Connector 76">
              <a:extLst>
                <a:ext uri="{FF2B5EF4-FFF2-40B4-BE49-F238E27FC236}">
                  <a16:creationId xmlns:a16="http://schemas.microsoft.com/office/drawing/2014/main" xmlns="" id="{47117926-294C-7F48-A629-B962FDD253CD}"/>
                </a:ext>
              </a:extLst>
            </p:cNvPr>
            <p:cNvCxnSpPr/>
            <p:nvPr/>
          </p:nvCxnSpPr>
          <p:spPr>
            <a:xfrm>
              <a:off x="6514843" y="4483648"/>
              <a:ext cx="3009763" cy="1387430"/>
            </a:xfrm>
            <a:prstGeom prst="bentConnector3">
              <a:avLst>
                <a:gd name="adj1" fmla="val -136"/>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8" name="Elbow Connector 77">
              <a:extLst>
                <a:ext uri="{FF2B5EF4-FFF2-40B4-BE49-F238E27FC236}">
                  <a16:creationId xmlns:a16="http://schemas.microsoft.com/office/drawing/2014/main" xmlns="" id="{AA12A1D5-D158-344A-A34F-4F8F8C6BC8FE}"/>
                </a:ext>
              </a:extLst>
            </p:cNvPr>
            <p:cNvCxnSpPr>
              <a:cxnSpLocks/>
            </p:cNvCxnSpPr>
            <p:nvPr/>
          </p:nvCxnSpPr>
          <p:spPr>
            <a:xfrm>
              <a:off x="5215367" y="4786479"/>
              <a:ext cx="4252288" cy="1424484"/>
            </a:xfrm>
            <a:prstGeom prst="bentConnector3">
              <a:avLst>
                <a:gd name="adj1" fmla="val 136"/>
              </a:avLst>
            </a:prstGeom>
            <a:ln>
              <a:headEnd type="triangle"/>
              <a:tailEnd type="triangle"/>
            </a:ln>
          </p:spPr>
          <p:style>
            <a:lnRef idx="1">
              <a:schemeClr val="accent1"/>
            </a:lnRef>
            <a:fillRef idx="0">
              <a:schemeClr val="accent1"/>
            </a:fillRef>
            <a:effectRef idx="0">
              <a:schemeClr val="accent1"/>
            </a:effectRef>
            <a:fontRef idx="minor">
              <a:schemeClr val="tx1"/>
            </a:fontRef>
          </p:style>
        </p:cxnSp>
        <p:pic>
          <p:nvPicPr>
            <p:cNvPr id="79" name="Picture 28" descr="Image result for gear icon">
              <a:extLst>
                <a:ext uri="{FF2B5EF4-FFF2-40B4-BE49-F238E27FC236}">
                  <a16:creationId xmlns:a16="http://schemas.microsoft.com/office/drawing/2014/main" xmlns="" id="{67D4C277-FA89-C048-91CB-F2C125500099}"/>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622068" y="2966426"/>
              <a:ext cx="458596" cy="45859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8" name="Group 97">
            <a:extLst>
              <a:ext uri="{FF2B5EF4-FFF2-40B4-BE49-F238E27FC236}">
                <a16:creationId xmlns:a16="http://schemas.microsoft.com/office/drawing/2014/main" xmlns="" id="{C482ABEF-A6E8-CA4E-A0D9-B18B83A68CFC}"/>
              </a:ext>
            </a:extLst>
          </p:cNvPr>
          <p:cNvGrpSpPr/>
          <p:nvPr/>
        </p:nvGrpSpPr>
        <p:grpSpPr>
          <a:xfrm>
            <a:off x="3483895" y="589811"/>
            <a:ext cx="7192940" cy="5895089"/>
            <a:chOff x="4186260" y="653767"/>
            <a:chExt cx="7192940" cy="5895089"/>
          </a:xfrm>
        </p:grpSpPr>
        <p:sp>
          <p:nvSpPr>
            <p:cNvPr id="99" name="Rectangle 98">
              <a:extLst>
                <a:ext uri="{FF2B5EF4-FFF2-40B4-BE49-F238E27FC236}">
                  <a16:creationId xmlns:a16="http://schemas.microsoft.com/office/drawing/2014/main" xmlns="" id="{9A670471-6FA2-204E-A9F8-C211DB356964}"/>
                </a:ext>
              </a:extLst>
            </p:cNvPr>
            <p:cNvSpPr/>
            <p:nvPr/>
          </p:nvSpPr>
          <p:spPr>
            <a:xfrm>
              <a:off x="4186260" y="653767"/>
              <a:ext cx="7192940" cy="5850040"/>
            </a:xfrm>
            <a:prstGeom prst="rect">
              <a:avLst/>
            </a:prstGeom>
            <a:noFill/>
            <a:ln>
              <a:prstDash val="lgDashDotDot"/>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IN" sz="1600" dirty="0">
                <a:solidFill>
                  <a:schemeClr val="tx1"/>
                </a:solidFill>
                <a:latin typeface="Arial" panose="020B0604020202020204" pitchFamily="34" charset="0"/>
                <a:ea typeface="Segoe UI" panose="020B0502040204020203" pitchFamily="34" charset="0"/>
                <a:cs typeface="Arial" panose="020B0604020202020204" pitchFamily="34" charset="0"/>
              </a:endParaRPr>
            </a:p>
          </p:txBody>
        </p:sp>
        <p:sp>
          <p:nvSpPr>
            <p:cNvPr id="100" name="TextBox 99">
              <a:extLst>
                <a:ext uri="{FF2B5EF4-FFF2-40B4-BE49-F238E27FC236}">
                  <a16:creationId xmlns:a16="http://schemas.microsoft.com/office/drawing/2014/main" xmlns="" id="{B3076BBF-249E-594A-AC89-3AD03CEE753A}"/>
                </a:ext>
              </a:extLst>
            </p:cNvPr>
            <p:cNvSpPr txBox="1"/>
            <p:nvPr/>
          </p:nvSpPr>
          <p:spPr>
            <a:xfrm>
              <a:off x="5662419" y="6271857"/>
              <a:ext cx="3978865" cy="276999"/>
            </a:xfrm>
            <a:prstGeom prst="rect">
              <a:avLst/>
            </a:prstGeom>
            <a:noFill/>
          </p:spPr>
          <p:txBody>
            <a:bodyPr wrap="square" rtlCol="0">
              <a:spAutoFit/>
            </a:bodyPr>
            <a:lstStyle/>
            <a:p>
              <a:r>
                <a:rPr lang="en-US" sz="1200" b="1" dirty="0">
                  <a:latin typeface="Arial" panose="020B0604020202020204" pitchFamily="34" charset="0"/>
                  <a:cs typeface="Arial" panose="020B0604020202020204" pitchFamily="34" charset="0"/>
                </a:rPr>
                <a:t>Federated Azure Analytics Warehouse</a:t>
              </a:r>
            </a:p>
          </p:txBody>
        </p:sp>
      </p:grpSp>
      <p:grpSp>
        <p:nvGrpSpPr>
          <p:cNvPr id="101" name="Group 100">
            <a:extLst>
              <a:ext uri="{FF2B5EF4-FFF2-40B4-BE49-F238E27FC236}">
                <a16:creationId xmlns:a16="http://schemas.microsoft.com/office/drawing/2014/main" xmlns="" id="{AF05F57D-7861-424E-956B-E81D2351FD2E}"/>
              </a:ext>
            </a:extLst>
          </p:cNvPr>
          <p:cNvGrpSpPr/>
          <p:nvPr/>
        </p:nvGrpSpPr>
        <p:grpSpPr>
          <a:xfrm>
            <a:off x="1324294" y="2803918"/>
            <a:ext cx="3928060" cy="1862648"/>
            <a:chOff x="2026659" y="2867874"/>
            <a:chExt cx="3928060" cy="1862648"/>
          </a:xfrm>
        </p:grpSpPr>
        <p:cxnSp>
          <p:nvCxnSpPr>
            <p:cNvPr id="102" name="Straight Arrow Connector 101">
              <a:extLst>
                <a:ext uri="{FF2B5EF4-FFF2-40B4-BE49-F238E27FC236}">
                  <a16:creationId xmlns:a16="http://schemas.microsoft.com/office/drawing/2014/main" xmlns="" id="{119C99FF-4A23-BC42-8EA5-57B1CEF3609A}"/>
                </a:ext>
              </a:extLst>
            </p:cNvPr>
            <p:cNvCxnSpPr>
              <a:cxnSpLocks/>
              <a:stCxn id="153" idx="0"/>
              <a:endCxn id="106" idx="2"/>
            </p:cNvCxnSpPr>
            <p:nvPr/>
          </p:nvCxnSpPr>
          <p:spPr>
            <a:xfrm flipH="1" flipV="1">
              <a:off x="2868199" y="3375855"/>
              <a:ext cx="2331" cy="4279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xmlns="" id="{12877912-EC86-5249-9316-58B310363147}"/>
                </a:ext>
              </a:extLst>
            </p:cNvPr>
            <p:cNvCxnSpPr>
              <a:cxnSpLocks/>
              <a:endCxn id="106" idx="1"/>
            </p:cNvCxnSpPr>
            <p:nvPr/>
          </p:nvCxnSpPr>
          <p:spPr>
            <a:xfrm>
              <a:off x="2026659" y="3121864"/>
              <a:ext cx="407189"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4" name="Elbow Connector 103">
              <a:extLst>
                <a:ext uri="{FF2B5EF4-FFF2-40B4-BE49-F238E27FC236}">
                  <a16:creationId xmlns:a16="http://schemas.microsoft.com/office/drawing/2014/main" xmlns="" id="{B4277042-A9F1-C347-9169-AED7BBC06572}"/>
                </a:ext>
              </a:extLst>
            </p:cNvPr>
            <p:cNvCxnSpPr>
              <a:cxnSpLocks/>
              <a:stCxn id="106" idx="3"/>
            </p:cNvCxnSpPr>
            <p:nvPr/>
          </p:nvCxnSpPr>
          <p:spPr>
            <a:xfrm>
              <a:off x="3302550" y="3121865"/>
              <a:ext cx="917636" cy="456921"/>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5" name="Elbow Connector 104">
              <a:extLst>
                <a:ext uri="{FF2B5EF4-FFF2-40B4-BE49-F238E27FC236}">
                  <a16:creationId xmlns:a16="http://schemas.microsoft.com/office/drawing/2014/main" xmlns="" id="{3B984B2E-02DA-5244-BF0E-F4D8FA54BFB4}"/>
                </a:ext>
              </a:extLst>
            </p:cNvPr>
            <p:cNvCxnSpPr>
              <a:cxnSpLocks/>
            </p:cNvCxnSpPr>
            <p:nvPr/>
          </p:nvCxnSpPr>
          <p:spPr>
            <a:xfrm flipV="1">
              <a:off x="3174855" y="3578787"/>
              <a:ext cx="1011404" cy="495330"/>
            </a:xfrm>
            <a:prstGeom prst="bentConnector3">
              <a:avLst>
                <a:gd name="adj1" fmla="val 53537"/>
              </a:avLst>
            </a:prstGeom>
            <a:ln>
              <a:tailEnd type="triangle"/>
            </a:ln>
          </p:spPr>
          <p:style>
            <a:lnRef idx="1">
              <a:schemeClr val="accent1"/>
            </a:lnRef>
            <a:fillRef idx="0">
              <a:schemeClr val="accent1"/>
            </a:fillRef>
            <a:effectRef idx="0">
              <a:schemeClr val="accent1"/>
            </a:effectRef>
            <a:fontRef idx="minor">
              <a:schemeClr val="tx1"/>
            </a:fontRef>
          </p:style>
        </p:cxnSp>
        <p:sp>
          <p:nvSpPr>
            <p:cNvPr id="106" name="Rectangle 105">
              <a:extLst>
                <a:ext uri="{FF2B5EF4-FFF2-40B4-BE49-F238E27FC236}">
                  <a16:creationId xmlns:a16="http://schemas.microsoft.com/office/drawing/2014/main" xmlns="" id="{D103E669-C4BF-AF41-99F9-5DB4C453A83E}"/>
                </a:ext>
              </a:extLst>
            </p:cNvPr>
            <p:cNvSpPr/>
            <p:nvPr/>
          </p:nvSpPr>
          <p:spPr>
            <a:xfrm>
              <a:off x="2433848" y="2867874"/>
              <a:ext cx="868702" cy="507981"/>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900" dirty="0">
                  <a:solidFill>
                    <a:schemeClr val="tx1"/>
                  </a:solidFill>
                  <a:latin typeface="Arial" panose="020B0604020202020204" pitchFamily="34" charset="0"/>
                  <a:ea typeface="Segoe UI" panose="020B0502040204020203" pitchFamily="34" charset="0"/>
                  <a:cs typeface="Arial" panose="020B0604020202020204" pitchFamily="34" charset="0"/>
                </a:rPr>
                <a:t>Staging Layer</a:t>
              </a:r>
            </a:p>
          </p:txBody>
        </p:sp>
        <p:sp>
          <p:nvSpPr>
            <p:cNvPr id="107" name="Oval 106">
              <a:extLst>
                <a:ext uri="{FF2B5EF4-FFF2-40B4-BE49-F238E27FC236}">
                  <a16:creationId xmlns:a16="http://schemas.microsoft.com/office/drawing/2014/main" xmlns="" id="{B9A4FE1E-7778-E847-8A75-B1256065F68A}"/>
                </a:ext>
              </a:extLst>
            </p:cNvPr>
            <p:cNvSpPr/>
            <p:nvPr/>
          </p:nvSpPr>
          <p:spPr>
            <a:xfrm>
              <a:off x="4345569" y="3124806"/>
              <a:ext cx="1605716" cy="1605716"/>
            </a:xfrm>
            <a:prstGeom prst="ellipse">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tIns="0" rtlCol="0" anchor="t"/>
            <a:lstStyle/>
            <a:p>
              <a:pPr algn="ctr"/>
              <a:r>
                <a:rPr lang="en-IN" sz="1100" b="1" dirty="0">
                  <a:solidFill>
                    <a:schemeClr val="tx1"/>
                  </a:solidFill>
                  <a:latin typeface="Arial" panose="020B0604020202020204" pitchFamily="34" charset="0"/>
                  <a:ea typeface="Segoe UI" panose="020B0502040204020203" pitchFamily="34" charset="0"/>
                  <a:cs typeface="Arial" panose="020B0604020202020204" pitchFamily="34" charset="0"/>
                </a:rPr>
                <a:t>Customer Support Data lake</a:t>
              </a:r>
            </a:p>
          </p:txBody>
        </p:sp>
        <p:pic>
          <p:nvPicPr>
            <p:cNvPr id="108" name="Picture 4" descr="Image result for azure data lake store png">
              <a:extLst>
                <a:ext uri="{FF2B5EF4-FFF2-40B4-BE49-F238E27FC236}">
                  <a16:creationId xmlns:a16="http://schemas.microsoft.com/office/drawing/2014/main" xmlns="" id="{A236CCC5-8876-C64D-9F2F-B653065F187B}"/>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4358759" y="3880508"/>
              <a:ext cx="1595960" cy="837879"/>
            </a:xfrm>
            <a:prstGeom prst="rect">
              <a:avLst/>
            </a:prstGeom>
            <a:noFill/>
            <a:extLst>
              <a:ext uri="{909E8E84-426E-40DD-AFC4-6F175D3DCCD1}">
                <a14:hiddenFill xmlns:a14="http://schemas.microsoft.com/office/drawing/2010/main">
                  <a:solidFill>
                    <a:srgbClr val="FFFFFF"/>
                  </a:solidFill>
                </a14:hiddenFill>
              </a:ext>
            </a:extLst>
          </p:spPr>
        </p:pic>
        <p:pic>
          <p:nvPicPr>
            <p:cNvPr id="109" name="Picture 28" descr="Image result for gear icon">
              <a:extLst>
                <a:ext uri="{FF2B5EF4-FFF2-40B4-BE49-F238E27FC236}">
                  <a16:creationId xmlns:a16="http://schemas.microsoft.com/office/drawing/2014/main" xmlns="" id="{552D862B-1A25-A949-AE3C-355C8DE976F6}"/>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720320" y="3092468"/>
              <a:ext cx="458596" cy="45859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0" name="Group 109">
            <a:extLst>
              <a:ext uri="{FF2B5EF4-FFF2-40B4-BE49-F238E27FC236}">
                <a16:creationId xmlns:a16="http://schemas.microsoft.com/office/drawing/2014/main" xmlns="" id="{DE138B3C-06D1-574E-A656-FCF47EB5BEB0}"/>
              </a:ext>
            </a:extLst>
          </p:cNvPr>
          <p:cNvGrpSpPr/>
          <p:nvPr/>
        </p:nvGrpSpPr>
        <p:grpSpPr>
          <a:xfrm>
            <a:off x="8782542" y="1203633"/>
            <a:ext cx="1868351" cy="5172101"/>
            <a:chOff x="9484907" y="1267589"/>
            <a:chExt cx="1868351" cy="5172101"/>
          </a:xfrm>
        </p:grpSpPr>
        <p:grpSp>
          <p:nvGrpSpPr>
            <p:cNvPr id="111" name="Group 110">
              <a:extLst>
                <a:ext uri="{FF2B5EF4-FFF2-40B4-BE49-F238E27FC236}">
                  <a16:creationId xmlns:a16="http://schemas.microsoft.com/office/drawing/2014/main" xmlns="" id="{100B6E29-5DBA-104A-90D0-39238912D2B0}"/>
                </a:ext>
              </a:extLst>
            </p:cNvPr>
            <p:cNvGrpSpPr/>
            <p:nvPr/>
          </p:nvGrpSpPr>
          <p:grpSpPr>
            <a:xfrm>
              <a:off x="9493093" y="1366621"/>
              <a:ext cx="637991" cy="891667"/>
              <a:chOff x="9996669" y="789405"/>
              <a:chExt cx="730250" cy="1020609"/>
            </a:xfrm>
          </p:grpSpPr>
          <p:sp>
            <p:nvSpPr>
              <p:cNvPr id="143" name="Rectangle 142">
                <a:extLst>
                  <a:ext uri="{FF2B5EF4-FFF2-40B4-BE49-F238E27FC236}">
                    <a16:creationId xmlns:a16="http://schemas.microsoft.com/office/drawing/2014/main" xmlns="" id="{5BEBA56D-FB68-AF44-9341-67DD8A11748C}"/>
                  </a:ext>
                </a:extLst>
              </p:cNvPr>
              <p:cNvSpPr/>
              <p:nvPr/>
            </p:nvSpPr>
            <p:spPr>
              <a:xfrm>
                <a:off x="10003751" y="789405"/>
                <a:ext cx="718457" cy="976182"/>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IN" sz="1000" dirty="0">
                    <a:solidFill>
                      <a:schemeClr val="tx1"/>
                    </a:solidFill>
                    <a:latin typeface="Arial" panose="020B0604020202020204" pitchFamily="34" charset="0"/>
                    <a:ea typeface="Segoe UI" panose="020B0502040204020203" pitchFamily="34" charset="0"/>
                    <a:cs typeface="Arial" panose="020B0604020202020204" pitchFamily="34" charset="0"/>
                  </a:rPr>
                  <a:t>Ad-hoc</a:t>
                </a:r>
              </a:p>
            </p:txBody>
          </p:sp>
          <p:pic>
            <p:nvPicPr>
              <p:cNvPr id="144" name="Picture 20" descr="Image result for adhoc analysis png">
                <a:extLst>
                  <a:ext uri="{FF2B5EF4-FFF2-40B4-BE49-F238E27FC236}">
                    <a16:creationId xmlns:a16="http://schemas.microsoft.com/office/drawing/2014/main" xmlns="" id="{71FE7F7F-E59F-994F-8657-0FE3DE748EB7}"/>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9996669" y="1079764"/>
                <a:ext cx="730250" cy="73025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2" name="Group 111">
              <a:extLst>
                <a:ext uri="{FF2B5EF4-FFF2-40B4-BE49-F238E27FC236}">
                  <a16:creationId xmlns:a16="http://schemas.microsoft.com/office/drawing/2014/main" xmlns="" id="{F284566E-AA91-0840-A69B-29D6F7DC1A77}"/>
                </a:ext>
              </a:extLst>
            </p:cNvPr>
            <p:cNvGrpSpPr/>
            <p:nvPr/>
          </p:nvGrpSpPr>
          <p:grpSpPr>
            <a:xfrm>
              <a:off x="9509583" y="3424920"/>
              <a:ext cx="627688" cy="852853"/>
              <a:chOff x="10003750" y="3425562"/>
              <a:chExt cx="718457" cy="976182"/>
            </a:xfrm>
          </p:grpSpPr>
          <p:sp>
            <p:nvSpPr>
              <p:cNvPr id="141" name="Rectangle 140">
                <a:extLst>
                  <a:ext uri="{FF2B5EF4-FFF2-40B4-BE49-F238E27FC236}">
                    <a16:creationId xmlns:a16="http://schemas.microsoft.com/office/drawing/2014/main" xmlns="" id="{E8A5B441-8016-F147-AABA-005E69392DC1}"/>
                  </a:ext>
                </a:extLst>
              </p:cNvPr>
              <p:cNvSpPr/>
              <p:nvPr/>
            </p:nvSpPr>
            <p:spPr>
              <a:xfrm>
                <a:off x="10003750" y="3425562"/>
                <a:ext cx="718457" cy="976182"/>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IN" sz="1000" dirty="0">
                    <a:solidFill>
                      <a:schemeClr val="tx1"/>
                    </a:solidFill>
                    <a:latin typeface="Arial" panose="020B0604020202020204" pitchFamily="34" charset="0"/>
                    <a:ea typeface="Segoe UI" panose="020B0502040204020203" pitchFamily="34" charset="0"/>
                    <a:cs typeface="Arial" panose="020B0604020202020204" pitchFamily="34" charset="0"/>
                  </a:rPr>
                  <a:t>Self service Report</a:t>
                </a:r>
              </a:p>
            </p:txBody>
          </p:sp>
          <p:pic>
            <p:nvPicPr>
              <p:cNvPr id="142" name="Picture 14" descr="Image result for powerbi icon png">
                <a:extLst>
                  <a:ext uri="{FF2B5EF4-FFF2-40B4-BE49-F238E27FC236}">
                    <a16:creationId xmlns:a16="http://schemas.microsoft.com/office/drawing/2014/main" xmlns="" id="{716253B1-49F5-8C48-837F-6447BD1EFEFC}"/>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10154131" y="3981046"/>
                <a:ext cx="417694" cy="41769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3" name="Group 112">
              <a:extLst>
                <a:ext uri="{FF2B5EF4-FFF2-40B4-BE49-F238E27FC236}">
                  <a16:creationId xmlns:a16="http://schemas.microsoft.com/office/drawing/2014/main" xmlns="" id="{E4EBEA16-57B8-004D-AD82-1F1DBF17A802}"/>
                </a:ext>
              </a:extLst>
            </p:cNvPr>
            <p:cNvGrpSpPr/>
            <p:nvPr/>
          </p:nvGrpSpPr>
          <p:grpSpPr>
            <a:xfrm>
              <a:off x="9502707" y="2404072"/>
              <a:ext cx="634567" cy="930750"/>
              <a:chOff x="10025110" y="2096046"/>
              <a:chExt cx="726330" cy="1065343"/>
            </a:xfrm>
          </p:grpSpPr>
          <p:sp>
            <p:nvSpPr>
              <p:cNvPr id="138" name="Rectangle 137">
                <a:extLst>
                  <a:ext uri="{FF2B5EF4-FFF2-40B4-BE49-F238E27FC236}">
                    <a16:creationId xmlns:a16="http://schemas.microsoft.com/office/drawing/2014/main" xmlns="" id="{8589C7EF-99CF-D64C-A65C-A922CE53A729}"/>
                  </a:ext>
                </a:extLst>
              </p:cNvPr>
              <p:cNvSpPr/>
              <p:nvPr/>
            </p:nvSpPr>
            <p:spPr>
              <a:xfrm>
                <a:off x="10025110" y="2096046"/>
                <a:ext cx="714536" cy="976182"/>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IN" sz="900" dirty="0">
                    <a:solidFill>
                      <a:schemeClr val="tx1"/>
                    </a:solidFill>
                    <a:latin typeface="Arial" panose="020B0604020202020204" pitchFamily="34" charset="0"/>
                    <a:ea typeface="Segoe UI" panose="020B0502040204020203" pitchFamily="34" charset="0"/>
                    <a:cs typeface="Arial" panose="020B0604020202020204" pitchFamily="34" charset="0"/>
                  </a:rPr>
                  <a:t>Canned Reports Server</a:t>
                </a:r>
              </a:p>
            </p:txBody>
          </p:sp>
          <p:pic>
            <p:nvPicPr>
              <p:cNvPr id="139" name="Picture 14" descr="Image result for powerbi icon png">
                <a:extLst>
                  <a:ext uri="{FF2B5EF4-FFF2-40B4-BE49-F238E27FC236}">
                    <a16:creationId xmlns:a16="http://schemas.microsoft.com/office/drawing/2014/main" xmlns="" id="{C43B9DC1-A1B6-5940-803B-C1AB71ED44B1}"/>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10174630" y="2564518"/>
                <a:ext cx="417694" cy="417694"/>
              </a:xfrm>
              <a:prstGeom prst="rect">
                <a:avLst/>
              </a:prstGeom>
              <a:noFill/>
              <a:extLst>
                <a:ext uri="{909E8E84-426E-40DD-AFC4-6F175D3DCCD1}">
                  <a14:hiddenFill xmlns:a14="http://schemas.microsoft.com/office/drawing/2010/main">
                    <a:solidFill>
                      <a:srgbClr val="FFFFFF"/>
                    </a:solidFill>
                  </a14:hiddenFill>
                </a:ext>
              </a:extLst>
            </p:spPr>
          </p:pic>
          <p:sp>
            <p:nvSpPr>
              <p:cNvPr id="140" name="TextBox 139">
                <a:extLst>
                  <a:ext uri="{FF2B5EF4-FFF2-40B4-BE49-F238E27FC236}">
                    <a16:creationId xmlns:a16="http://schemas.microsoft.com/office/drawing/2014/main" xmlns="" id="{6F725725-5BD7-E14C-BB7F-FEDB12EBF27A}"/>
                  </a:ext>
                </a:extLst>
              </p:cNvPr>
              <p:cNvSpPr txBox="1"/>
              <p:nvPr/>
            </p:nvSpPr>
            <p:spPr>
              <a:xfrm>
                <a:off x="10050178" y="2879563"/>
                <a:ext cx="701262" cy="281826"/>
              </a:xfrm>
              <a:prstGeom prst="rect">
                <a:avLst/>
              </a:prstGeom>
              <a:noFill/>
            </p:spPr>
            <p:txBody>
              <a:bodyPr wrap="square" rtlCol="0">
                <a:spAutoFit/>
              </a:bodyPr>
              <a:lstStyle/>
              <a:p>
                <a:r>
                  <a:rPr lang="en-IN" sz="1000" dirty="0">
                    <a:latin typeface="Arial" panose="020B0604020202020204" pitchFamily="34" charset="0"/>
                    <a:ea typeface="Segoe UI" panose="020B0502040204020203" pitchFamily="34" charset="0"/>
                    <a:cs typeface="Arial" panose="020B0604020202020204" pitchFamily="34" charset="0"/>
                  </a:rPr>
                  <a:t>RS</a:t>
                </a:r>
              </a:p>
            </p:txBody>
          </p:sp>
        </p:grpSp>
        <p:grpSp>
          <p:nvGrpSpPr>
            <p:cNvPr id="114" name="Group 113">
              <a:extLst>
                <a:ext uri="{FF2B5EF4-FFF2-40B4-BE49-F238E27FC236}">
                  <a16:creationId xmlns:a16="http://schemas.microsoft.com/office/drawing/2014/main" xmlns="" id="{AAE64B69-6A00-0141-B1BE-D09B6086F1E4}"/>
                </a:ext>
              </a:extLst>
            </p:cNvPr>
            <p:cNvGrpSpPr/>
            <p:nvPr/>
          </p:nvGrpSpPr>
          <p:grpSpPr>
            <a:xfrm>
              <a:off x="9484907" y="5475883"/>
              <a:ext cx="869507" cy="884524"/>
              <a:chOff x="9958311" y="4732203"/>
              <a:chExt cx="995245" cy="1012433"/>
            </a:xfrm>
          </p:grpSpPr>
          <p:sp>
            <p:nvSpPr>
              <p:cNvPr id="135" name="Rectangle 134">
                <a:extLst>
                  <a:ext uri="{FF2B5EF4-FFF2-40B4-BE49-F238E27FC236}">
                    <a16:creationId xmlns:a16="http://schemas.microsoft.com/office/drawing/2014/main" xmlns="" id="{36C3FB71-AD1F-9449-99FB-A6B3B4F64CEA}"/>
                  </a:ext>
                </a:extLst>
              </p:cNvPr>
              <p:cNvSpPr/>
              <p:nvPr/>
            </p:nvSpPr>
            <p:spPr>
              <a:xfrm>
                <a:off x="10003750" y="4732203"/>
                <a:ext cx="736370" cy="976182"/>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IN" sz="900" dirty="0">
                    <a:solidFill>
                      <a:schemeClr val="tx1"/>
                    </a:solidFill>
                    <a:latin typeface="Arial" panose="020B0604020202020204" pitchFamily="34" charset="0"/>
                    <a:ea typeface="Segoe UI" panose="020B0502040204020203" pitchFamily="34" charset="0"/>
                    <a:cs typeface="Arial" panose="020B0604020202020204" pitchFamily="34" charset="0"/>
                  </a:rPr>
                  <a:t>ML/AI Services</a:t>
                </a:r>
              </a:p>
            </p:txBody>
          </p:sp>
          <p:pic>
            <p:nvPicPr>
              <p:cNvPr id="136" name="Picture 16" descr="Image result for azure ml png">
                <a:extLst>
                  <a:ext uri="{FF2B5EF4-FFF2-40B4-BE49-F238E27FC236}">
                    <a16:creationId xmlns:a16="http://schemas.microsoft.com/office/drawing/2014/main" xmlns="" id="{26814D69-02C4-EC4D-9367-5A2D39399150}"/>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9958311" y="5113609"/>
                <a:ext cx="414380" cy="414380"/>
              </a:xfrm>
              <a:prstGeom prst="rect">
                <a:avLst/>
              </a:prstGeom>
              <a:noFill/>
              <a:extLst>
                <a:ext uri="{909E8E84-426E-40DD-AFC4-6F175D3DCCD1}">
                  <a14:hiddenFill xmlns:a14="http://schemas.microsoft.com/office/drawing/2010/main">
                    <a:solidFill>
                      <a:srgbClr val="FFFFFF"/>
                    </a:solidFill>
                  </a14:hiddenFill>
                </a:ext>
              </a:extLst>
            </p:spPr>
          </p:pic>
          <p:pic>
            <p:nvPicPr>
              <p:cNvPr id="137" name="Picture 18" descr="Image result for azure ml services png">
                <a:extLst>
                  <a:ext uri="{FF2B5EF4-FFF2-40B4-BE49-F238E27FC236}">
                    <a16:creationId xmlns:a16="http://schemas.microsoft.com/office/drawing/2014/main" xmlns="" id="{5B696450-ED4A-9742-B7F0-57912520327F}"/>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10128232" y="5311341"/>
                <a:ext cx="825324" cy="433295"/>
              </a:xfrm>
              <a:prstGeom prst="rect">
                <a:avLst/>
              </a:prstGeom>
              <a:noFill/>
              <a:extLst>
                <a:ext uri="{909E8E84-426E-40DD-AFC4-6F175D3DCCD1}">
                  <a14:hiddenFill xmlns:a14="http://schemas.microsoft.com/office/drawing/2010/main">
                    <a:solidFill>
                      <a:srgbClr val="FFFFFF"/>
                    </a:solidFill>
                  </a14:hiddenFill>
                </a:ext>
              </a:extLst>
            </p:spPr>
          </p:pic>
        </p:grpSp>
        <p:sp>
          <p:nvSpPr>
            <p:cNvPr id="115" name="Rectangle 114">
              <a:extLst>
                <a:ext uri="{FF2B5EF4-FFF2-40B4-BE49-F238E27FC236}">
                  <a16:creationId xmlns:a16="http://schemas.microsoft.com/office/drawing/2014/main" xmlns="" id="{548B9B7C-E054-0849-8237-BF8AA825F99E}"/>
                </a:ext>
              </a:extLst>
            </p:cNvPr>
            <p:cNvSpPr/>
            <p:nvPr/>
          </p:nvSpPr>
          <p:spPr>
            <a:xfrm>
              <a:off x="10567383" y="2347401"/>
              <a:ext cx="627688" cy="852853"/>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IN" sz="1000" dirty="0">
                  <a:solidFill>
                    <a:schemeClr val="tx1"/>
                  </a:solidFill>
                  <a:latin typeface="Arial" panose="020B0604020202020204" pitchFamily="34" charset="0"/>
                  <a:ea typeface="Segoe UI" panose="020B0502040204020203" pitchFamily="34" charset="0"/>
                  <a:cs typeface="Arial" panose="020B0604020202020204" pitchFamily="34" charset="0"/>
                </a:rPr>
                <a:t>Alerts</a:t>
              </a:r>
            </a:p>
          </p:txBody>
        </p:sp>
        <p:sp>
          <p:nvSpPr>
            <p:cNvPr id="116" name="Rectangle 115">
              <a:extLst>
                <a:ext uri="{FF2B5EF4-FFF2-40B4-BE49-F238E27FC236}">
                  <a16:creationId xmlns:a16="http://schemas.microsoft.com/office/drawing/2014/main" xmlns="" id="{15AC1106-87F6-DD46-850A-2EDAEA17C66C}"/>
                </a:ext>
              </a:extLst>
            </p:cNvPr>
            <p:cNvSpPr/>
            <p:nvPr/>
          </p:nvSpPr>
          <p:spPr>
            <a:xfrm>
              <a:off x="10573908" y="3427213"/>
              <a:ext cx="627688" cy="852853"/>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IN" sz="1000" dirty="0" err="1">
                  <a:solidFill>
                    <a:schemeClr val="tx1"/>
                  </a:solidFill>
                  <a:latin typeface="Arial" panose="020B0604020202020204" pitchFamily="34" charset="0"/>
                  <a:ea typeface="Segoe UI" panose="020B0502040204020203" pitchFamily="34" charset="0"/>
                  <a:cs typeface="Arial" panose="020B0604020202020204" pitchFamily="34" charset="0"/>
                </a:rPr>
                <a:t>eMails</a:t>
              </a:r>
              <a:endParaRPr lang="en-IN" sz="1000" dirty="0">
                <a:solidFill>
                  <a:schemeClr val="tx1"/>
                </a:solidFill>
                <a:latin typeface="Arial" panose="020B0604020202020204" pitchFamily="34" charset="0"/>
                <a:ea typeface="Segoe UI" panose="020B0502040204020203" pitchFamily="34" charset="0"/>
                <a:cs typeface="Arial" panose="020B0604020202020204" pitchFamily="34" charset="0"/>
              </a:endParaRPr>
            </a:p>
          </p:txBody>
        </p:sp>
        <p:sp>
          <p:nvSpPr>
            <p:cNvPr id="117" name="Rectangle 116">
              <a:extLst>
                <a:ext uri="{FF2B5EF4-FFF2-40B4-BE49-F238E27FC236}">
                  <a16:creationId xmlns:a16="http://schemas.microsoft.com/office/drawing/2014/main" xmlns="" id="{B83C5E10-DE1B-DE46-8DA6-BB0594FFD63C}"/>
                </a:ext>
              </a:extLst>
            </p:cNvPr>
            <p:cNvSpPr/>
            <p:nvPr/>
          </p:nvSpPr>
          <p:spPr>
            <a:xfrm>
              <a:off x="10584635" y="4507025"/>
              <a:ext cx="627688" cy="852853"/>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IN" sz="1000" dirty="0">
                  <a:solidFill>
                    <a:schemeClr val="tx1"/>
                  </a:solidFill>
                  <a:latin typeface="Arial" panose="020B0604020202020204" pitchFamily="34" charset="0"/>
                  <a:ea typeface="Segoe UI" panose="020B0502040204020203" pitchFamily="34" charset="0"/>
                  <a:cs typeface="Arial" panose="020B0604020202020204" pitchFamily="34" charset="0"/>
                </a:rPr>
                <a:t>Apps</a:t>
              </a:r>
            </a:p>
          </p:txBody>
        </p:sp>
        <p:sp>
          <p:nvSpPr>
            <p:cNvPr id="118" name="Rectangle 117">
              <a:extLst>
                <a:ext uri="{FF2B5EF4-FFF2-40B4-BE49-F238E27FC236}">
                  <a16:creationId xmlns:a16="http://schemas.microsoft.com/office/drawing/2014/main" xmlns="" id="{DA5ED73A-C245-464C-8E92-443764D2B545}"/>
                </a:ext>
              </a:extLst>
            </p:cNvPr>
            <p:cNvSpPr/>
            <p:nvPr/>
          </p:nvSpPr>
          <p:spPr>
            <a:xfrm>
              <a:off x="10585198" y="5586837"/>
              <a:ext cx="627688" cy="852853"/>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IN" sz="1000" dirty="0">
                  <a:solidFill>
                    <a:schemeClr val="tx1"/>
                  </a:solidFill>
                  <a:latin typeface="Arial" panose="020B0604020202020204" pitchFamily="34" charset="0"/>
                  <a:ea typeface="Segoe UI" panose="020B0502040204020203" pitchFamily="34" charset="0"/>
                  <a:cs typeface="Arial" panose="020B0604020202020204" pitchFamily="34" charset="0"/>
                </a:rPr>
                <a:t>Portals</a:t>
              </a:r>
            </a:p>
          </p:txBody>
        </p:sp>
        <p:pic>
          <p:nvPicPr>
            <p:cNvPr id="119" name="Picture 24" descr="Image result for alerts png">
              <a:extLst>
                <a:ext uri="{FF2B5EF4-FFF2-40B4-BE49-F238E27FC236}">
                  <a16:creationId xmlns:a16="http://schemas.microsoft.com/office/drawing/2014/main" xmlns="" id="{E580BF14-52D7-1E4A-A9C6-3AF49630C6CE}"/>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10654242" y="2612460"/>
              <a:ext cx="467019" cy="467019"/>
            </a:xfrm>
            <a:prstGeom prst="rect">
              <a:avLst/>
            </a:prstGeom>
            <a:noFill/>
            <a:extLst>
              <a:ext uri="{909E8E84-426E-40DD-AFC4-6F175D3DCCD1}">
                <a14:hiddenFill xmlns:a14="http://schemas.microsoft.com/office/drawing/2010/main">
                  <a:solidFill>
                    <a:srgbClr val="FFFFFF"/>
                  </a:solidFill>
                </a14:hiddenFill>
              </a:ext>
            </a:extLst>
          </p:spPr>
        </p:pic>
        <p:pic>
          <p:nvPicPr>
            <p:cNvPr id="120" name="Picture 26" descr="Image result for emails png">
              <a:extLst>
                <a:ext uri="{FF2B5EF4-FFF2-40B4-BE49-F238E27FC236}">
                  <a16:creationId xmlns:a16="http://schemas.microsoft.com/office/drawing/2014/main" xmlns="" id="{BB718E02-D360-2D48-977E-AE050E783C11}"/>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10629671" y="3803773"/>
              <a:ext cx="537614" cy="482910"/>
            </a:xfrm>
            <a:prstGeom prst="rect">
              <a:avLst/>
            </a:prstGeom>
            <a:noFill/>
            <a:extLst>
              <a:ext uri="{909E8E84-426E-40DD-AFC4-6F175D3DCCD1}">
                <a14:hiddenFill xmlns:a14="http://schemas.microsoft.com/office/drawing/2010/main">
                  <a:solidFill>
                    <a:srgbClr val="FFFFFF"/>
                  </a:solidFill>
                </a14:hiddenFill>
              </a:ext>
            </a:extLst>
          </p:spPr>
        </p:pic>
        <p:pic>
          <p:nvPicPr>
            <p:cNvPr id="121" name="Picture 28" descr="Image result for browser png">
              <a:extLst>
                <a:ext uri="{FF2B5EF4-FFF2-40B4-BE49-F238E27FC236}">
                  <a16:creationId xmlns:a16="http://schemas.microsoft.com/office/drawing/2014/main" xmlns="" id="{9E1CC1FB-E604-294A-B78D-9EE76C2270CA}"/>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10646179" y="5871078"/>
              <a:ext cx="503076" cy="503076"/>
            </a:xfrm>
            <a:prstGeom prst="rect">
              <a:avLst/>
            </a:prstGeom>
            <a:noFill/>
            <a:extLst>
              <a:ext uri="{909E8E84-426E-40DD-AFC4-6F175D3DCCD1}">
                <a14:hiddenFill xmlns:a14="http://schemas.microsoft.com/office/drawing/2010/main">
                  <a:solidFill>
                    <a:srgbClr val="FFFFFF"/>
                  </a:solidFill>
                </a14:hiddenFill>
              </a:ext>
            </a:extLst>
          </p:spPr>
        </p:pic>
        <p:grpSp>
          <p:nvGrpSpPr>
            <p:cNvPr id="122" name="Group 121">
              <a:extLst>
                <a:ext uri="{FF2B5EF4-FFF2-40B4-BE49-F238E27FC236}">
                  <a16:creationId xmlns:a16="http://schemas.microsoft.com/office/drawing/2014/main" xmlns="" id="{6E4133E5-1424-B342-818B-7210D19D200D}"/>
                </a:ext>
              </a:extLst>
            </p:cNvPr>
            <p:cNvGrpSpPr/>
            <p:nvPr/>
          </p:nvGrpSpPr>
          <p:grpSpPr>
            <a:xfrm>
              <a:off x="10409195" y="1267589"/>
              <a:ext cx="944063" cy="852853"/>
              <a:chOff x="11045245" y="497990"/>
              <a:chExt cx="1080582" cy="976182"/>
            </a:xfrm>
          </p:grpSpPr>
          <p:sp>
            <p:nvSpPr>
              <p:cNvPr id="133" name="Rectangle 132">
                <a:extLst>
                  <a:ext uri="{FF2B5EF4-FFF2-40B4-BE49-F238E27FC236}">
                    <a16:creationId xmlns:a16="http://schemas.microsoft.com/office/drawing/2014/main" xmlns="" id="{59E92B94-A754-5D40-A94D-8867791FD5C5}"/>
                  </a:ext>
                </a:extLst>
              </p:cNvPr>
              <p:cNvSpPr/>
              <p:nvPr/>
            </p:nvSpPr>
            <p:spPr>
              <a:xfrm>
                <a:off x="11226309" y="497990"/>
                <a:ext cx="718457" cy="976182"/>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IN" sz="1000" dirty="0">
                    <a:solidFill>
                      <a:schemeClr val="tx1"/>
                    </a:solidFill>
                    <a:latin typeface="Arial" panose="020B0604020202020204" pitchFamily="34" charset="0"/>
                    <a:ea typeface="Segoe UI" panose="020B0502040204020203" pitchFamily="34" charset="0"/>
                    <a:cs typeface="Arial" panose="020B0604020202020204" pitchFamily="34" charset="0"/>
                  </a:rPr>
                  <a:t>API</a:t>
                </a:r>
              </a:p>
            </p:txBody>
          </p:sp>
          <p:pic>
            <p:nvPicPr>
              <p:cNvPr id="134" name="Picture 4" descr="Image result for api">
                <a:extLst>
                  <a:ext uri="{FF2B5EF4-FFF2-40B4-BE49-F238E27FC236}">
                    <a16:creationId xmlns:a16="http://schemas.microsoft.com/office/drawing/2014/main" xmlns="" id="{A3AE621F-BF17-6E48-9162-C96E4DA46093}"/>
                  </a:ext>
                </a:extLst>
              </p:cNvPr>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11045245" y="770122"/>
                <a:ext cx="1080582" cy="675364"/>
              </a:xfrm>
              <a:prstGeom prst="rect">
                <a:avLst/>
              </a:prstGeom>
              <a:noFill/>
              <a:extLst>
                <a:ext uri="{909E8E84-426E-40DD-AFC4-6F175D3DCCD1}">
                  <a14:hiddenFill xmlns:a14="http://schemas.microsoft.com/office/drawing/2010/main">
                    <a:solidFill>
                      <a:srgbClr val="FFFFFF"/>
                    </a:solidFill>
                  </a14:hiddenFill>
                </a:ext>
              </a:extLst>
            </p:spPr>
          </p:pic>
        </p:grpSp>
        <p:pic>
          <p:nvPicPr>
            <p:cNvPr id="123" name="Picture 8" descr="Related image">
              <a:extLst>
                <a:ext uri="{FF2B5EF4-FFF2-40B4-BE49-F238E27FC236}">
                  <a16:creationId xmlns:a16="http://schemas.microsoft.com/office/drawing/2014/main" xmlns="" id="{31664DF1-4266-BB49-9D31-D6CD2224DA5B}"/>
                </a:ext>
              </a:extLst>
            </p:cNvPr>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10584635" y="4730004"/>
              <a:ext cx="610436" cy="610436"/>
            </a:xfrm>
            <a:prstGeom prst="rect">
              <a:avLst/>
            </a:prstGeom>
            <a:noFill/>
            <a:extLst>
              <a:ext uri="{909E8E84-426E-40DD-AFC4-6F175D3DCCD1}">
                <a14:hiddenFill xmlns:a14="http://schemas.microsoft.com/office/drawing/2010/main">
                  <a:solidFill>
                    <a:srgbClr val="FFFFFF"/>
                  </a:solidFill>
                </a14:hiddenFill>
              </a:ext>
            </a:extLst>
          </p:spPr>
        </p:pic>
        <p:sp>
          <p:nvSpPr>
            <p:cNvPr id="124" name="Rectangle 123">
              <a:extLst>
                <a:ext uri="{FF2B5EF4-FFF2-40B4-BE49-F238E27FC236}">
                  <a16:creationId xmlns:a16="http://schemas.microsoft.com/office/drawing/2014/main" xmlns="" id="{43BE82A7-BB55-2040-BEDB-63A6AD7F7049}"/>
                </a:ext>
              </a:extLst>
            </p:cNvPr>
            <p:cNvSpPr/>
            <p:nvPr/>
          </p:nvSpPr>
          <p:spPr>
            <a:xfrm>
              <a:off x="9499281" y="4450401"/>
              <a:ext cx="627688" cy="852853"/>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IN" sz="1000" dirty="0">
                  <a:solidFill>
                    <a:schemeClr val="tx1"/>
                  </a:solidFill>
                  <a:latin typeface="Arial" panose="020B0604020202020204" pitchFamily="34" charset="0"/>
                  <a:ea typeface="Segoe UI" panose="020B0502040204020203" pitchFamily="34" charset="0"/>
                  <a:cs typeface="Arial" panose="020B0604020202020204" pitchFamily="34" charset="0"/>
                </a:rPr>
                <a:t>Query</a:t>
              </a:r>
            </a:p>
          </p:txBody>
        </p:sp>
        <p:pic>
          <p:nvPicPr>
            <p:cNvPr id="125" name="Picture 2" descr="Related image">
              <a:extLst>
                <a:ext uri="{FF2B5EF4-FFF2-40B4-BE49-F238E27FC236}">
                  <a16:creationId xmlns:a16="http://schemas.microsoft.com/office/drawing/2014/main" xmlns="" id="{A5BA3091-D3D4-EC47-8F4D-16A84585FCED}"/>
                </a:ext>
              </a:extLst>
            </p:cNvPr>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9607792" y="4767357"/>
              <a:ext cx="431269" cy="431269"/>
            </a:xfrm>
            <a:prstGeom prst="rect">
              <a:avLst/>
            </a:prstGeom>
            <a:noFill/>
            <a:extLst>
              <a:ext uri="{909E8E84-426E-40DD-AFC4-6F175D3DCCD1}">
                <a14:hiddenFill xmlns:a14="http://schemas.microsoft.com/office/drawing/2010/main">
                  <a:solidFill>
                    <a:srgbClr val="FFFFFF"/>
                  </a:solidFill>
                </a14:hiddenFill>
              </a:ext>
            </a:extLst>
          </p:spPr>
        </p:pic>
        <p:cxnSp>
          <p:nvCxnSpPr>
            <p:cNvPr id="126" name="Elbow Connector 125">
              <a:extLst>
                <a:ext uri="{FF2B5EF4-FFF2-40B4-BE49-F238E27FC236}">
                  <a16:creationId xmlns:a16="http://schemas.microsoft.com/office/drawing/2014/main" xmlns="" id="{D082574B-2D21-6246-B615-DE403D33D42A}"/>
                </a:ext>
              </a:extLst>
            </p:cNvPr>
            <p:cNvCxnSpPr>
              <a:stCxn id="141" idx="3"/>
              <a:endCxn id="116" idx="1"/>
            </p:cNvCxnSpPr>
            <p:nvPr/>
          </p:nvCxnSpPr>
          <p:spPr>
            <a:xfrm>
              <a:off x="10137271" y="3851346"/>
              <a:ext cx="436637" cy="229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7" name="Elbow Connector 126">
              <a:extLst>
                <a:ext uri="{FF2B5EF4-FFF2-40B4-BE49-F238E27FC236}">
                  <a16:creationId xmlns:a16="http://schemas.microsoft.com/office/drawing/2014/main" xmlns="" id="{CE8A3FAC-E580-5B46-B288-93D561CCCCA2}"/>
                </a:ext>
              </a:extLst>
            </p:cNvPr>
            <p:cNvCxnSpPr>
              <a:stCxn id="141" idx="3"/>
              <a:endCxn id="115" idx="1"/>
            </p:cNvCxnSpPr>
            <p:nvPr/>
          </p:nvCxnSpPr>
          <p:spPr>
            <a:xfrm flipV="1">
              <a:off x="10137271" y="2773827"/>
              <a:ext cx="430111" cy="1077519"/>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8" name="Elbow Connector 127">
              <a:extLst>
                <a:ext uri="{FF2B5EF4-FFF2-40B4-BE49-F238E27FC236}">
                  <a16:creationId xmlns:a16="http://schemas.microsoft.com/office/drawing/2014/main" xmlns="" id="{4D37ECD8-312B-764C-977E-D34DEE3C96AB}"/>
                </a:ext>
              </a:extLst>
            </p:cNvPr>
            <p:cNvCxnSpPr>
              <a:stCxn id="141" idx="3"/>
              <a:endCxn id="133" idx="1"/>
            </p:cNvCxnSpPr>
            <p:nvPr/>
          </p:nvCxnSpPr>
          <p:spPr>
            <a:xfrm flipV="1">
              <a:off x="10137271" y="1694015"/>
              <a:ext cx="430112" cy="215733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9" name="Elbow Connector 128">
              <a:extLst>
                <a:ext uri="{FF2B5EF4-FFF2-40B4-BE49-F238E27FC236}">
                  <a16:creationId xmlns:a16="http://schemas.microsoft.com/office/drawing/2014/main" xmlns="" id="{E8578AE4-A5D7-EC40-9273-D399BE6AD28D}"/>
                </a:ext>
              </a:extLst>
            </p:cNvPr>
            <p:cNvCxnSpPr>
              <a:stCxn id="141" idx="3"/>
              <a:endCxn id="123" idx="1"/>
            </p:cNvCxnSpPr>
            <p:nvPr/>
          </p:nvCxnSpPr>
          <p:spPr>
            <a:xfrm>
              <a:off x="10137271" y="3851346"/>
              <a:ext cx="447364" cy="1183876"/>
            </a:xfrm>
            <a:prstGeom prst="bentConnector3">
              <a:avLst>
                <a:gd name="adj1" fmla="val 47294"/>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0" name="Elbow Connector 129">
              <a:extLst>
                <a:ext uri="{FF2B5EF4-FFF2-40B4-BE49-F238E27FC236}">
                  <a16:creationId xmlns:a16="http://schemas.microsoft.com/office/drawing/2014/main" xmlns="" id="{C0A03C98-4B56-1A49-84DD-298CBB94DFC7}"/>
                </a:ext>
              </a:extLst>
            </p:cNvPr>
            <p:cNvCxnSpPr>
              <a:stCxn id="141" idx="3"/>
              <a:endCxn id="118" idx="1"/>
            </p:cNvCxnSpPr>
            <p:nvPr/>
          </p:nvCxnSpPr>
          <p:spPr>
            <a:xfrm>
              <a:off x="10137271" y="3851346"/>
              <a:ext cx="447927" cy="2161917"/>
            </a:xfrm>
            <a:prstGeom prst="bentConnector3">
              <a:avLst>
                <a:gd name="adj1" fmla="val 47298"/>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1" name="Straight Arrow Connector 130">
              <a:extLst>
                <a:ext uri="{FF2B5EF4-FFF2-40B4-BE49-F238E27FC236}">
                  <a16:creationId xmlns:a16="http://schemas.microsoft.com/office/drawing/2014/main" xmlns="" id="{D8317E3A-2928-BE47-844D-7677D9081D8D}"/>
                </a:ext>
              </a:extLst>
            </p:cNvPr>
            <p:cNvCxnSpPr>
              <a:stCxn id="138" idx="3"/>
            </p:cNvCxnSpPr>
            <p:nvPr/>
          </p:nvCxnSpPr>
          <p:spPr>
            <a:xfrm flipV="1">
              <a:off x="10126968" y="2828840"/>
              <a:ext cx="233985" cy="16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2" name="Straight Arrow Connector 131">
              <a:extLst>
                <a:ext uri="{FF2B5EF4-FFF2-40B4-BE49-F238E27FC236}">
                  <a16:creationId xmlns:a16="http://schemas.microsoft.com/office/drawing/2014/main" xmlns="" id="{D86BFB7F-1A3C-FC49-ABB9-E5ECD716CBBD}"/>
                </a:ext>
              </a:extLst>
            </p:cNvPr>
            <p:cNvCxnSpPr/>
            <p:nvPr/>
          </p:nvCxnSpPr>
          <p:spPr>
            <a:xfrm>
              <a:off x="10140881" y="1739666"/>
              <a:ext cx="20865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45" name="Group 144">
            <a:extLst>
              <a:ext uri="{FF2B5EF4-FFF2-40B4-BE49-F238E27FC236}">
                <a16:creationId xmlns:a16="http://schemas.microsoft.com/office/drawing/2014/main" xmlns="" id="{03FF1DF7-47F8-D842-8E9B-FDBA1BAB119A}"/>
              </a:ext>
            </a:extLst>
          </p:cNvPr>
          <p:cNvGrpSpPr/>
          <p:nvPr/>
        </p:nvGrpSpPr>
        <p:grpSpPr>
          <a:xfrm>
            <a:off x="365756" y="838106"/>
            <a:ext cx="2174039" cy="4296564"/>
            <a:chOff x="1068121" y="902062"/>
            <a:chExt cx="2174039" cy="4296564"/>
          </a:xfrm>
        </p:grpSpPr>
        <p:cxnSp>
          <p:nvCxnSpPr>
            <p:cNvPr id="146" name="Straight Arrow Connector 145">
              <a:extLst>
                <a:ext uri="{FF2B5EF4-FFF2-40B4-BE49-F238E27FC236}">
                  <a16:creationId xmlns:a16="http://schemas.microsoft.com/office/drawing/2014/main" xmlns="" id="{57B93F97-10E1-B748-8449-286152B0831B}"/>
                </a:ext>
              </a:extLst>
            </p:cNvPr>
            <p:cNvCxnSpPr/>
            <p:nvPr/>
          </p:nvCxnSpPr>
          <p:spPr>
            <a:xfrm>
              <a:off x="2014640" y="4039811"/>
              <a:ext cx="49569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7" name="Rectangle 146">
              <a:extLst>
                <a:ext uri="{FF2B5EF4-FFF2-40B4-BE49-F238E27FC236}">
                  <a16:creationId xmlns:a16="http://schemas.microsoft.com/office/drawing/2014/main" xmlns="" id="{17CDC477-DF40-814C-8FBF-8CE12C9D0D00}"/>
                </a:ext>
              </a:extLst>
            </p:cNvPr>
            <p:cNvSpPr/>
            <p:nvPr/>
          </p:nvSpPr>
          <p:spPr>
            <a:xfrm>
              <a:off x="1225094" y="1202243"/>
              <a:ext cx="708309" cy="852853"/>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IN" sz="900" dirty="0" err="1">
                  <a:solidFill>
                    <a:schemeClr val="tx1"/>
                  </a:solidFill>
                  <a:latin typeface="Arial" panose="020B0604020202020204" pitchFamily="34" charset="0"/>
                  <a:ea typeface="Segoe UI" panose="020B0502040204020203" pitchFamily="34" charset="0"/>
                  <a:cs typeface="Arial" panose="020B0604020202020204" pitchFamily="34" charset="0"/>
                </a:rPr>
                <a:t>Sharepoint</a:t>
              </a:r>
              <a:endParaRPr lang="en-IN" sz="900" dirty="0">
                <a:solidFill>
                  <a:schemeClr val="tx1"/>
                </a:solidFill>
                <a:latin typeface="Arial" panose="020B0604020202020204" pitchFamily="34" charset="0"/>
                <a:ea typeface="Segoe UI" panose="020B0502040204020203" pitchFamily="34" charset="0"/>
                <a:cs typeface="Arial" panose="020B0604020202020204" pitchFamily="34" charset="0"/>
              </a:endParaRPr>
            </a:p>
          </p:txBody>
        </p:sp>
        <p:grpSp>
          <p:nvGrpSpPr>
            <p:cNvPr id="148" name="Group 147">
              <a:extLst>
                <a:ext uri="{FF2B5EF4-FFF2-40B4-BE49-F238E27FC236}">
                  <a16:creationId xmlns:a16="http://schemas.microsoft.com/office/drawing/2014/main" xmlns="" id="{B53E1552-7D88-7642-B989-3697A6C37123}"/>
                </a:ext>
              </a:extLst>
            </p:cNvPr>
            <p:cNvGrpSpPr/>
            <p:nvPr/>
          </p:nvGrpSpPr>
          <p:grpSpPr>
            <a:xfrm>
              <a:off x="1248775" y="2162238"/>
              <a:ext cx="627689" cy="852853"/>
              <a:chOff x="476505" y="2124181"/>
              <a:chExt cx="718457" cy="976182"/>
            </a:xfrm>
          </p:grpSpPr>
          <p:sp>
            <p:nvSpPr>
              <p:cNvPr id="156" name="Rectangle 155">
                <a:extLst>
                  <a:ext uri="{FF2B5EF4-FFF2-40B4-BE49-F238E27FC236}">
                    <a16:creationId xmlns:a16="http://schemas.microsoft.com/office/drawing/2014/main" xmlns="" id="{517FAA33-450D-1644-90B5-104F8C7E13FF}"/>
                  </a:ext>
                </a:extLst>
              </p:cNvPr>
              <p:cNvSpPr/>
              <p:nvPr/>
            </p:nvSpPr>
            <p:spPr>
              <a:xfrm>
                <a:off x="476505" y="2124181"/>
                <a:ext cx="718457" cy="976182"/>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IN" sz="900" dirty="0">
                    <a:solidFill>
                      <a:schemeClr val="tx1"/>
                    </a:solidFill>
                    <a:latin typeface="Arial" panose="020B0604020202020204" pitchFamily="34" charset="0"/>
                    <a:ea typeface="Segoe UI" panose="020B0502040204020203" pitchFamily="34" charset="0"/>
                    <a:cs typeface="Arial" panose="020B0604020202020204" pitchFamily="34" charset="0"/>
                  </a:rPr>
                  <a:t>Excel</a:t>
                </a:r>
              </a:p>
            </p:txBody>
          </p:sp>
          <p:pic>
            <p:nvPicPr>
              <p:cNvPr id="157" name="Picture 4" descr="Image result for excel icon">
                <a:extLst>
                  <a:ext uri="{FF2B5EF4-FFF2-40B4-BE49-F238E27FC236}">
                    <a16:creationId xmlns:a16="http://schemas.microsoft.com/office/drawing/2014/main" xmlns="" id="{406C5C32-6681-434A-9E1E-711AD5686C55}"/>
                  </a:ext>
                </a:extLst>
              </p:cNvPr>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524258" y="2436115"/>
                <a:ext cx="627640" cy="627641"/>
              </a:xfrm>
              <a:prstGeom prst="rect">
                <a:avLst/>
              </a:prstGeom>
              <a:noFill/>
              <a:extLst>
                <a:ext uri="{909E8E84-426E-40DD-AFC4-6F175D3DCCD1}">
                  <a14:hiddenFill xmlns:a14="http://schemas.microsoft.com/office/drawing/2010/main">
                    <a:solidFill>
                      <a:srgbClr val="FFFFFF"/>
                    </a:solidFill>
                  </a14:hiddenFill>
                </a:ext>
              </a:extLst>
            </p:spPr>
          </p:pic>
        </p:grpSp>
        <p:sp>
          <p:nvSpPr>
            <p:cNvPr id="149" name="Rectangle 148">
              <a:extLst>
                <a:ext uri="{FF2B5EF4-FFF2-40B4-BE49-F238E27FC236}">
                  <a16:creationId xmlns:a16="http://schemas.microsoft.com/office/drawing/2014/main" xmlns="" id="{79C64AFA-3625-EA40-8594-EED8A6C37E4F}"/>
                </a:ext>
              </a:extLst>
            </p:cNvPr>
            <p:cNvSpPr/>
            <p:nvPr/>
          </p:nvSpPr>
          <p:spPr>
            <a:xfrm>
              <a:off x="1248775" y="3121865"/>
              <a:ext cx="627689" cy="852853"/>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IN" sz="900" dirty="0">
                  <a:solidFill>
                    <a:schemeClr val="tx1"/>
                  </a:solidFill>
                  <a:latin typeface="Arial" panose="020B0604020202020204" pitchFamily="34" charset="0"/>
                  <a:ea typeface="Segoe UI" panose="020B0502040204020203" pitchFamily="34" charset="0"/>
                  <a:cs typeface="Arial" panose="020B0604020202020204" pitchFamily="34" charset="0"/>
                </a:rPr>
                <a:t>SQL</a:t>
              </a:r>
            </a:p>
          </p:txBody>
        </p:sp>
        <p:pic>
          <p:nvPicPr>
            <p:cNvPr id="150" name="Picture 14" descr="Related image">
              <a:extLst>
                <a:ext uri="{FF2B5EF4-FFF2-40B4-BE49-F238E27FC236}">
                  <a16:creationId xmlns:a16="http://schemas.microsoft.com/office/drawing/2014/main" xmlns="" id="{F747F654-F513-8C4F-A93B-E2496A946E3A}"/>
                </a:ext>
              </a:extLst>
            </p:cNvPr>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1281733" y="3381599"/>
              <a:ext cx="565871" cy="565871"/>
            </a:xfrm>
            <a:prstGeom prst="rect">
              <a:avLst/>
            </a:prstGeom>
            <a:noFill/>
            <a:extLst>
              <a:ext uri="{909E8E84-426E-40DD-AFC4-6F175D3DCCD1}">
                <a14:hiddenFill xmlns:a14="http://schemas.microsoft.com/office/drawing/2010/main">
                  <a:solidFill>
                    <a:srgbClr val="FFFFFF"/>
                  </a:solidFill>
                </a14:hiddenFill>
              </a:ext>
            </a:extLst>
          </p:spPr>
        </p:pic>
        <p:pic>
          <p:nvPicPr>
            <p:cNvPr id="151" name="Picture 18" descr="Image result for sharepoint icon png">
              <a:extLst>
                <a:ext uri="{FF2B5EF4-FFF2-40B4-BE49-F238E27FC236}">
                  <a16:creationId xmlns:a16="http://schemas.microsoft.com/office/drawing/2014/main" xmlns="" id="{98E62FD5-01C3-C04B-A2DF-873C1CD5CC57}"/>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1248775" y="1294733"/>
              <a:ext cx="813523" cy="813523"/>
            </a:xfrm>
            <a:prstGeom prst="rect">
              <a:avLst/>
            </a:prstGeom>
            <a:noFill/>
            <a:extLst>
              <a:ext uri="{909E8E84-426E-40DD-AFC4-6F175D3DCCD1}">
                <a14:hiddenFill xmlns:a14="http://schemas.microsoft.com/office/drawing/2010/main">
                  <a:solidFill>
                    <a:srgbClr val="FFFFFF"/>
                  </a:solidFill>
                </a14:hiddenFill>
              </a:ext>
            </a:extLst>
          </p:spPr>
        </p:pic>
        <p:sp>
          <p:nvSpPr>
            <p:cNvPr id="152" name="Rectangle 151">
              <a:extLst>
                <a:ext uri="{FF2B5EF4-FFF2-40B4-BE49-F238E27FC236}">
                  <a16:creationId xmlns:a16="http://schemas.microsoft.com/office/drawing/2014/main" xmlns="" id="{0FF7C199-09E4-5142-9A86-FFC93E9CF1CE}"/>
                </a:ext>
              </a:extLst>
            </p:cNvPr>
            <p:cNvSpPr/>
            <p:nvPr/>
          </p:nvSpPr>
          <p:spPr>
            <a:xfrm>
              <a:off x="1236644" y="4144942"/>
              <a:ext cx="627689" cy="852853"/>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IN" sz="900" dirty="0">
                  <a:solidFill>
                    <a:schemeClr val="tx1"/>
                  </a:solidFill>
                  <a:latin typeface="Arial" panose="020B0604020202020204" pitchFamily="34" charset="0"/>
                  <a:ea typeface="Segoe UI" panose="020B0502040204020203" pitchFamily="34" charset="0"/>
                  <a:cs typeface="Arial" panose="020B0604020202020204" pitchFamily="34" charset="0"/>
                </a:rPr>
                <a:t>Others</a:t>
              </a:r>
            </a:p>
          </p:txBody>
        </p:sp>
        <p:sp>
          <p:nvSpPr>
            <p:cNvPr id="153" name="Rectangle 152">
              <a:extLst>
                <a:ext uri="{FF2B5EF4-FFF2-40B4-BE49-F238E27FC236}">
                  <a16:creationId xmlns:a16="http://schemas.microsoft.com/office/drawing/2014/main" xmlns="" id="{0F003155-8BC9-1948-BB8B-D303855C0ACB}"/>
                </a:ext>
              </a:extLst>
            </p:cNvPr>
            <p:cNvSpPr/>
            <p:nvPr/>
          </p:nvSpPr>
          <p:spPr>
            <a:xfrm>
              <a:off x="2498899" y="3803773"/>
              <a:ext cx="743261" cy="549181"/>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IN" sz="900" dirty="0">
                  <a:solidFill>
                    <a:schemeClr val="tx1"/>
                  </a:solidFill>
                  <a:latin typeface="Arial" panose="020B0604020202020204" pitchFamily="34" charset="0"/>
                  <a:ea typeface="Segoe UI" panose="020B0502040204020203" pitchFamily="34" charset="0"/>
                  <a:cs typeface="Arial" panose="020B0604020202020204" pitchFamily="34" charset="0"/>
                </a:rPr>
                <a:t>Custom Ingestion Layer </a:t>
              </a:r>
            </a:p>
          </p:txBody>
        </p:sp>
        <p:sp>
          <p:nvSpPr>
            <p:cNvPr id="154" name="Rectangle 153">
              <a:extLst>
                <a:ext uri="{FF2B5EF4-FFF2-40B4-BE49-F238E27FC236}">
                  <a16:creationId xmlns:a16="http://schemas.microsoft.com/office/drawing/2014/main" xmlns="" id="{655A3148-FCF6-BA42-B41C-DF00D2F963A9}"/>
                </a:ext>
              </a:extLst>
            </p:cNvPr>
            <p:cNvSpPr/>
            <p:nvPr/>
          </p:nvSpPr>
          <p:spPr>
            <a:xfrm>
              <a:off x="1068121" y="902062"/>
              <a:ext cx="958375" cy="4296564"/>
            </a:xfrm>
            <a:prstGeom prst="rect">
              <a:avLst/>
            </a:prstGeom>
            <a:noFill/>
            <a:ln>
              <a:prstDash val="lgDashDotDot"/>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IN" sz="1600" dirty="0">
                  <a:solidFill>
                    <a:schemeClr val="tx1"/>
                  </a:solidFill>
                  <a:latin typeface="Arial" panose="020B0604020202020204" pitchFamily="34" charset="0"/>
                  <a:ea typeface="Segoe UI" panose="020B0502040204020203" pitchFamily="34" charset="0"/>
                  <a:cs typeface="Arial" panose="020B0604020202020204" pitchFamily="34" charset="0"/>
                </a:rPr>
                <a:t>Raw</a:t>
              </a:r>
            </a:p>
          </p:txBody>
        </p:sp>
        <p:pic>
          <p:nvPicPr>
            <p:cNvPr id="155" name="Picture 20" descr="Image result for file icon png">
              <a:extLst>
                <a:ext uri="{FF2B5EF4-FFF2-40B4-BE49-F238E27FC236}">
                  <a16:creationId xmlns:a16="http://schemas.microsoft.com/office/drawing/2014/main" xmlns="" id="{50619DA3-E370-0A49-9471-2278C4003CCE}"/>
                </a:ext>
              </a:extLst>
            </p:cNvPr>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1296125" y="4418304"/>
              <a:ext cx="496524" cy="496524"/>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808019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FA9BBDB5-9589-467C-8FA7-ED30EF7FD1EE}"/>
              </a:ext>
            </a:extLst>
          </p:cNvPr>
          <p:cNvSpPr>
            <a:spLocks noGrp="1"/>
          </p:cNvSpPr>
          <p:nvPr>
            <p:ph sz="quarter" idx="10"/>
          </p:nvPr>
        </p:nvSpPr>
        <p:spPr/>
        <p:txBody>
          <a:bodyPr/>
          <a:lstStyle/>
          <a:p>
            <a:pPr defTabSz="1210112"/>
            <a:r>
              <a:rPr lang="en-IN" dirty="0" err="1">
                <a:solidFill>
                  <a:srgbClr val="FFFFFF"/>
                </a:solidFill>
                <a:latin typeface="Segoe UI"/>
                <a:cs typeface="Segoe UI"/>
              </a:rPr>
              <a:t>LatentView</a:t>
            </a:r>
            <a:r>
              <a:rPr lang="en-IN" dirty="0">
                <a:solidFill>
                  <a:srgbClr val="FFFFFF"/>
                </a:solidFill>
                <a:latin typeface="Segoe UI"/>
                <a:cs typeface="Segoe UI"/>
              </a:rPr>
              <a:t> Data Engineering Capabilities</a:t>
            </a:r>
            <a:endParaRPr lang="en-IN" dirty="0">
              <a:solidFill>
                <a:srgbClr val="FFFFFF"/>
              </a:solidFill>
              <a:latin typeface="Segoe UI"/>
              <a:cs typeface="Segoe UI"/>
            </a:endParaRPr>
          </a:p>
        </p:txBody>
      </p:sp>
    </p:spTree>
    <p:extLst>
      <p:ext uri="{BB962C8B-B14F-4D97-AF65-F5344CB8AC3E}">
        <p14:creationId xmlns:p14="http://schemas.microsoft.com/office/powerpoint/2010/main" val="14033525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Agenda</a:t>
            </a:r>
            <a:endParaRPr lang="en-US" dirty="0"/>
          </a:p>
        </p:txBody>
      </p:sp>
      <p:sp>
        <p:nvSpPr>
          <p:cNvPr id="18" name="Abgerundetes Rechteck 37">
            <a:hlinkClick r:id="" action="ppaction://noaction"/>
            <a:extLst>
              <a:ext uri="{FF2B5EF4-FFF2-40B4-BE49-F238E27FC236}">
                <a16:creationId xmlns:a16="http://schemas.microsoft.com/office/drawing/2014/main" xmlns="" id="{67ABFAEF-0841-5C44-B742-3FC88F233566}"/>
              </a:ext>
            </a:extLst>
          </p:cNvPr>
          <p:cNvSpPr/>
          <p:nvPr/>
        </p:nvSpPr>
        <p:spPr bwMode="gray">
          <a:xfrm>
            <a:off x="599655" y="1005245"/>
            <a:ext cx="733415" cy="731520"/>
          </a:xfrm>
          <a:prstGeom prst="roundRect">
            <a:avLst>
              <a:gd name="adj" fmla="val 9083"/>
            </a:avLst>
          </a:prstGeom>
          <a:gradFill flip="none" rotWithShape="1">
            <a:gsLst>
              <a:gs pos="0">
                <a:srgbClr val="D7D7D7"/>
              </a:gs>
              <a:gs pos="100000">
                <a:srgbClr val="FFFFFF"/>
              </a:gs>
            </a:gsLst>
            <a:lin ang="16200000" scaled="1"/>
            <a:tileRect/>
          </a:gradFill>
          <a:ln w="12700">
            <a:solidFill>
              <a:srgbClr val="C0C0C0"/>
            </a:solidFill>
            <a:miter lim="800000"/>
            <a:headEnd/>
            <a:tailEnd/>
          </a:ln>
          <a:effectLst>
            <a:outerShdw blurRad="127000" dist="63500" dir="2700000" algn="tl" rotWithShape="0">
              <a:prstClr val="black">
                <a:alpha val="40000"/>
              </a:prstClr>
            </a:outerShdw>
          </a:effectLst>
        </p:spPr>
        <p:txBody>
          <a:bodyPr lIns="0" tIns="0" rIns="0" bIns="0" anchor="ctr"/>
          <a:lstStyle/>
          <a:p>
            <a:pPr algn="ctr"/>
            <a:r>
              <a:rPr lang="en-US" sz="5400" b="1" dirty="0">
                <a:solidFill>
                  <a:srgbClr val="808080"/>
                </a:solidFill>
                <a:effectLst>
                  <a:innerShdw blurRad="76200" dist="50800" dir="13500000">
                    <a:prstClr val="black">
                      <a:alpha val="40000"/>
                    </a:prstClr>
                  </a:innerShdw>
                </a:effectLst>
              </a:rPr>
              <a:t>1</a:t>
            </a:r>
          </a:p>
        </p:txBody>
      </p:sp>
      <p:sp>
        <p:nvSpPr>
          <p:cNvPr id="19" name="Rectangle 9">
            <a:extLst>
              <a:ext uri="{FF2B5EF4-FFF2-40B4-BE49-F238E27FC236}">
                <a16:creationId xmlns:a16="http://schemas.microsoft.com/office/drawing/2014/main" xmlns="" id="{04B21D2E-941B-EE48-A017-FE71352C5B06}"/>
              </a:ext>
            </a:extLst>
          </p:cNvPr>
          <p:cNvSpPr>
            <a:spLocks noChangeArrowheads="1"/>
          </p:cNvSpPr>
          <p:nvPr/>
        </p:nvSpPr>
        <p:spPr bwMode="gray">
          <a:xfrm>
            <a:off x="1390020" y="1020202"/>
            <a:ext cx="9562632" cy="731520"/>
          </a:xfrm>
          <a:prstGeom prst="rect">
            <a:avLst/>
          </a:prstGeom>
          <a:solidFill>
            <a:srgbClr val="FFFFFF"/>
          </a:solidFill>
          <a:ln w="12700">
            <a:solidFill>
              <a:srgbClr val="C0C0C0"/>
            </a:solidFill>
            <a:miter lim="800000"/>
            <a:headEnd/>
            <a:tailEnd/>
          </a:ln>
          <a:effectLst>
            <a:outerShdw blurRad="127000" dist="63500" dir="2700000" algn="tl" rotWithShape="0">
              <a:prstClr val="black">
                <a:alpha val="40000"/>
              </a:prstClr>
            </a:outerShdw>
          </a:effectLst>
          <a:extLst/>
        </p:spPr>
        <p:txBody>
          <a:bodyPr lIns="288000" tIns="36000" rIns="216000" bIns="36000" anchor="ctr"/>
          <a:lstStyle/>
          <a:p>
            <a:r>
              <a:rPr lang="en-US" sz="2000" kern="0" dirty="0">
                <a:solidFill>
                  <a:schemeClr val="bg2">
                    <a:lumMod val="25000"/>
                  </a:schemeClr>
                </a:solidFill>
                <a:latin typeface="Segoe UI" panose="020B0502040204020203" pitchFamily="34" charset="0"/>
                <a:cs typeface="Segoe UI" panose="020B0502040204020203" pitchFamily="34" charset="0"/>
              </a:rPr>
              <a:t>About LatentView</a:t>
            </a:r>
          </a:p>
        </p:txBody>
      </p:sp>
      <p:sp>
        <p:nvSpPr>
          <p:cNvPr id="20" name="Rectangle 9">
            <a:extLst>
              <a:ext uri="{FF2B5EF4-FFF2-40B4-BE49-F238E27FC236}">
                <a16:creationId xmlns:a16="http://schemas.microsoft.com/office/drawing/2014/main" xmlns="" id="{1D4285D1-CE0E-B148-8099-B1F6EC8C0AF4}"/>
              </a:ext>
            </a:extLst>
          </p:cNvPr>
          <p:cNvSpPr>
            <a:spLocks noChangeArrowheads="1"/>
          </p:cNvSpPr>
          <p:nvPr/>
        </p:nvSpPr>
        <p:spPr bwMode="gray">
          <a:xfrm>
            <a:off x="1417459" y="1910129"/>
            <a:ext cx="9562632" cy="731520"/>
          </a:xfrm>
          <a:prstGeom prst="rect">
            <a:avLst/>
          </a:prstGeom>
          <a:solidFill>
            <a:srgbClr val="FFFFFF"/>
          </a:solidFill>
          <a:ln w="12700">
            <a:solidFill>
              <a:srgbClr val="C0C0C0"/>
            </a:solidFill>
            <a:miter lim="800000"/>
            <a:headEnd/>
            <a:tailEnd/>
          </a:ln>
          <a:effectLst>
            <a:outerShdw blurRad="127000" dist="63500" dir="2700000" algn="tl" rotWithShape="0">
              <a:prstClr val="black">
                <a:alpha val="40000"/>
              </a:prstClr>
            </a:outerShdw>
          </a:effectLst>
          <a:extLst/>
        </p:spPr>
        <p:txBody>
          <a:bodyPr lIns="288000" tIns="36000" rIns="216000" bIns="36000" anchor="ctr"/>
          <a:lstStyle/>
          <a:p>
            <a:r>
              <a:rPr lang="en-US" sz="2000" kern="0" dirty="0">
                <a:solidFill>
                  <a:schemeClr val="bg2">
                    <a:lumMod val="25000"/>
                  </a:schemeClr>
                </a:solidFill>
                <a:latin typeface="Segoe UI" panose="020B0502040204020203" pitchFamily="34" charset="0"/>
                <a:cs typeface="Segoe UI" panose="020B0502040204020203" pitchFamily="34" charset="0"/>
              </a:rPr>
              <a:t>Walmart Current Architecture &amp; Evaluation</a:t>
            </a:r>
          </a:p>
        </p:txBody>
      </p:sp>
      <p:sp>
        <p:nvSpPr>
          <p:cNvPr id="21" name="Rectangle 24">
            <a:extLst>
              <a:ext uri="{FF2B5EF4-FFF2-40B4-BE49-F238E27FC236}">
                <a16:creationId xmlns:a16="http://schemas.microsoft.com/office/drawing/2014/main" xmlns="" id="{B4307164-6592-D640-AF3B-9208A7713FEA}"/>
              </a:ext>
            </a:extLst>
          </p:cNvPr>
          <p:cNvSpPr txBox="1"/>
          <p:nvPr/>
        </p:nvSpPr>
        <p:spPr>
          <a:xfrm>
            <a:off x="673974" y="1751722"/>
            <a:ext cx="9321987" cy="307777"/>
          </a:xfrm>
          <a:prstGeom prst="rect">
            <a:avLst/>
          </a:prstGeom>
        </p:spPr>
        <p:txBody>
          <a:bodyPr vert="horz" wrap="square" lIns="0" tIns="0" rIns="0" bIns="0" rtlCol="0" anchor="ctr" anchorCtr="0">
            <a:spAutoFit/>
          </a:bodyPr>
          <a:lstStyle>
            <a:lvl1pPr marL="190500" lvl="0" indent="-190500" eaLnBrk="0" fontAlgn="base" hangingPunct="0">
              <a:spcBef>
                <a:spcPct val="60000"/>
              </a:spcBef>
              <a:spcAft>
                <a:spcPct val="0"/>
              </a:spcAft>
              <a:buClr>
                <a:schemeClr val="accent1"/>
              </a:buClr>
              <a:buFont typeface="Wingdings" pitchFamily="2" charset="2"/>
              <a:buChar char="§"/>
              <a:defRPr sz="2400" b="1"/>
            </a:lvl1pPr>
            <a:lvl2pPr marL="381000" lvl="1" indent="-188913" eaLnBrk="0" fontAlgn="base" hangingPunct="0">
              <a:spcBef>
                <a:spcPct val="30000"/>
              </a:spcBef>
              <a:spcAft>
                <a:spcPct val="0"/>
              </a:spcAft>
              <a:buClr>
                <a:schemeClr val="accent1"/>
              </a:buClr>
              <a:buChar char="-"/>
              <a:defRPr sz="2000"/>
            </a:lvl2pPr>
            <a:lvl3pPr marL="561975" lvl="2" indent="-179388" eaLnBrk="0" fontAlgn="base" hangingPunct="0">
              <a:spcBef>
                <a:spcPct val="30000"/>
              </a:spcBef>
              <a:spcAft>
                <a:spcPct val="0"/>
              </a:spcAft>
              <a:buClr>
                <a:schemeClr val="accent1"/>
              </a:buClr>
              <a:buFont typeface="Wingdings" pitchFamily="2" charset="2"/>
              <a:buChar char="§"/>
              <a:defRPr sz="1600"/>
            </a:lvl3pPr>
            <a:lvl4pPr marL="768350" lvl="3" indent="-204788" eaLnBrk="0" fontAlgn="base" hangingPunct="0">
              <a:spcBef>
                <a:spcPct val="30000"/>
              </a:spcBef>
              <a:spcAft>
                <a:spcPct val="0"/>
              </a:spcAft>
              <a:buClr>
                <a:schemeClr val="accent1"/>
              </a:buClr>
              <a:buFont typeface="Arial" pitchFamily="34" charset="0"/>
              <a:buChar char="-"/>
              <a:defRPr sz="1400"/>
            </a:lvl4pPr>
            <a:lvl5pPr marL="1050925" lvl="4" indent="-168275" eaLnBrk="0" fontAlgn="base" hangingPunct="0">
              <a:spcBef>
                <a:spcPct val="40000"/>
              </a:spcBef>
              <a:spcAft>
                <a:spcPct val="0"/>
              </a:spcAft>
              <a:buClr>
                <a:schemeClr val="accent1"/>
              </a:buClr>
              <a:buFont typeface="Wingdings" pitchFamily="2" charset="2"/>
              <a:buChar char="»"/>
              <a:defRPr sz="2000">
                <a:latin typeface="Arial" charset="0"/>
              </a:defRPr>
            </a:lvl5pPr>
            <a:lvl6pPr marL="1508125" indent="-168275" eaLnBrk="0" fontAlgn="base" hangingPunct="0">
              <a:spcBef>
                <a:spcPct val="40000"/>
              </a:spcBef>
              <a:spcAft>
                <a:spcPct val="0"/>
              </a:spcAft>
              <a:buClr>
                <a:schemeClr val="accent1"/>
              </a:buClr>
              <a:buFont typeface="Wingdings" pitchFamily="2" charset="2"/>
              <a:buChar char="»"/>
              <a:defRPr sz="2000">
                <a:latin typeface="Arial" charset="0"/>
              </a:defRPr>
            </a:lvl6pPr>
            <a:lvl7pPr marL="1965325" indent="-168275" eaLnBrk="0" fontAlgn="base" hangingPunct="0">
              <a:spcBef>
                <a:spcPct val="40000"/>
              </a:spcBef>
              <a:spcAft>
                <a:spcPct val="0"/>
              </a:spcAft>
              <a:buClr>
                <a:schemeClr val="accent1"/>
              </a:buClr>
              <a:buFont typeface="Wingdings" pitchFamily="2" charset="2"/>
              <a:buChar char="»"/>
              <a:defRPr sz="2000">
                <a:latin typeface="Arial" charset="0"/>
              </a:defRPr>
            </a:lvl7pPr>
            <a:lvl8pPr marL="2422525" indent="-168275" eaLnBrk="0" fontAlgn="base" hangingPunct="0">
              <a:spcBef>
                <a:spcPct val="40000"/>
              </a:spcBef>
              <a:spcAft>
                <a:spcPct val="0"/>
              </a:spcAft>
              <a:buClr>
                <a:schemeClr val="accent1"/>
              </a:buClr>
              <a:buFont typeface="Wingdings" pitchFamily="2" charset="2"/>
              <a:buChar char="»"/>
              <a:defRPr sz="2000">
                <a:latin typeface="Arial" charset="0"/>
              </a:defRPr>
            </a:lvl8pPr>
            <a:lvl9pPr marL="2879725" indent="-168275" eaLnBrk="0" fontAlgn="base" hangingPunct="0">
              <a:spcBef>
                <a:spcPct val="40000"/>
              </a:spcBef>
              <a:spcAft>
                <a:spcPct val="0"/>
              </a:spcAft>
              <a:buClr>
                <a:schemeClr val="accent1"/>
              </a:buClr>
              <a:buFont typeface="Wingdings" pitchFamily="2" charset="2"/>
              <a:buChar char="»"/>
              <a:defRPr sz="2000">
                <a:latin typeface="Arial" charset="0"/>
              </a:defRPr>
            </a:lvl9pPr>
          </a:lstStyle>
          <a:p>
            <a:pPr marL="0" indent="0">
              <a:buNone/>
            </a:pPr>
            <a:endParaRPr lang="en-US" sz="2000" b="0" kern="0" dirty="0">
              <a:solidFill>
                <a:schemeClr val="bg2">
                  <a:lumMod val="25000"/>
                </a:schemeClr>
              </a:solidFill>
              <a:latin typeface="Segoe UI" panose="020B0502040204020203" pitchFamily="34" charset="0"/>
              <a:ea typeface="Segoe UI" panose="020B0502040204020203" pitchFamily="34" charset="0"/>
              <a:cs typeface="Segoe UI" panose="020B0502040204020203" pitchFamily="34" charset="0"/>
            </a:endParaRPr>
          </a:p>
        </p:txBody>
      </p:sp>
      <p:sp>
        <p:nvSpPr>
          <p:cNvPr id="22" name="Abgerundetes Rechteck 37">
            <a:hlinkClick r:id="rId2" action="ppaction://hlinksldjump"/>
            <a:extLst>
              <a:ext uri="{FF2B5EF4-FFF2-40B4-BE49-F238E27FC236}">
                <a16:creationId xmlns:a16="http://schemas.microsoft.com/office/drawing/2014/main" xmlns="" id="{D94FD3A0-701D-EE47-9655-0B0F0069AA18}"/>
              </a:ext>
            </a:extLst>
          </p:cNvPr>
          <p:cNvSpPr/>
          <p:nvPr/>
        </p:nvSpPr>
        <p:spPr bwMode="gray">
          <a:xfrm>
            <a:off x="599655" y="1901538"/>
            <a:ext cx="733415" cy="731520"/>
          </a:xfrm>
          <a:prstGeom prst="roundRect">
            <a:avLst>
              <a:gd name="adj" fmla="val 9083"/>
            </a:avLst>
          </a:prstGeom>
          <a:gradFill flip="none" rotWithShape="1">
            <a:gsLst>
              <a:gs pos="0">
                <a:srgbClr val="D7D7D7"/>
              </a:gs>
              <a:gs pos="100000">
                <a:srgbClr val="FFFFFF"/>
              </a:gs>
            </a:gsLst>
            <a:lin ang="16200000" scaled="1"/>
            <a:tileRect/>
          </a:gradFill>
          <a:ln w="12700">
            <a:solidFill>
              <a:srgbClr val="C0C0C0"/>
            </a:solidFill>
            <a:miter lim="800000"/>
            <a:headEnd/>
            <a:tailEnd/>
          </a:ln>
          <a:effectLst>
            <a:outerShdw blurRad="127000" dist="63500" dir="2700000" algn="tl" rotWithShape="0">
              <a:prstClr val="black">
                <a:alpha val="40000"/>
              </a:prstClr>
            </a:outerShdw>
          </a:effectLst>
        </p:spPr>
        <p:txBody>
          <a:bodyPr lIns="0" tIns="0" rIns="0" bIns="0" anchor="ctr"/>
          <a:lstStyle/>
          <a:p>
            <a:pPr algn="ctr"/>
            <a:r>
              <a:rPr lang="en-US" sz="5400" b="1" dirty="0">
                <a:solidFill>
                  <a:srgbClr val="808080"/>
                </a:solidFill>
                <a:effectLst>
                  <a:innerShdw blurRad="76200" dist="50800" dir="13500000">
                    <a:prstClr val="black">
                      <a:alpha val="40000"/>
                    </a:prstClr>
                  </a:innerShdw>
                </a:effectLst>
              </a:rPr>
              <a:t>2</a:t>
            </a:r>
          </a:p>
        </p:txBody>
      </p:sp>
      <p:sp>
        <p:nvSpPr>
          <p:cNvPr id="23" name="Rectangle 9">
            <a:extLst>
              <a:ext uri="{FF2B5EF4-FFF2-40B4-BE49-F238E27FC236}">
                <a16:creationId xmlns:a16="http://schemas.microsoft.com/office/drawing/2014/main" xmlns="" id="{1DA7F1DB-A236-624D-BA3B-74A72207EDE9}"/>
              </a:ext>
            </a:extLst>
          </p:cNvPr>
          <p:cNvSpPr>
            <a:spLocks noChangeArrowheads="1"/>
          </p:cNvSpPr>
          <p:nvPr/>
        </p:nvSpPr>
        <p:spPr bwMode="gray">
          <a:xfrm>
            <a:off x="1390020" y="2800056"/>
            <a:ext cx="9562632" cy="731520"/>
          </a:xfrm>
          <a:prstGeom prst="rect">
            <a:avLst/>
          </a:prstGeom>
          <a:solidFill>
            <a:srgbClr val="FFFFFF"/>
          </a:solidFill>
          <a:ln w="12700">
            <a:solidFill>
              <a:srgbClr val="C0C0C0"/>
            </a:solidFill>
            <a:miter lim="800000"/>
            <a:headEnd/>
            <a:tailEnd/>
          </a:ln>
          <a:effectLst>
            <a:outerShdw blurRad="127000" dist="63500" dir="2700000" algn="tl" rotWithShape="0">
              <a:prstClr val="black">
                <a:alpha val="40000"/>
              </a:prstClr>
            </a:outerShdw>
          </a:effectLst>
          <a:extLst/>
        </p:spPr>
        <p:txBody>
          <a:bodyPr lIns="288000" tIns="36000" rIns="216000" bIns="36000" anchor="ctr"/>
          <a:lstStyle/>
          <a:p>
            <a:pPr>
              <a:spcAft>
                <a:spcPct val="20000"/>
              </a:spcAft>
            </a:pPr>
            <a:endParaRPr lang="en-US" sz="2000" dirty="0">
              <a:solidFill>
                <a:srgbClr val="404040"/>
              </a:solidFill>
            </a:endParaRPr>
          </a:p>
        </p:txBody>
      </p:sp>
      <p:sp>
        <p:nvSpPr>
          <p:cNvPr id="24" name="Rectangle 24">
            <a:extLst>
              <a:ext uri="{FF2B5EF4-FFF2-40B4-BE49-F238E27FC236}">
                <a16:creationId xmlns:a16="http://schemas.microsoft.com/office/drawing/2014/main" xmlns="" id="{AA459F6F-C2DC-FB43-9A33-8F68316A51B1}"/>
              </a:ext>
            </a:extLst>
          </p:cNvPr>
          <p:cNvSpPr txBox="1"/>
          <p:nvPr/>
        </p:nvSpPr>
        <p:spPr>
          <a:xfrm>
            <a:off x="1684608" y="3009702"/>
            <a:ext cx="9321987" cy="307777"/>
          </a:xfrm>
          <a:prstGeom prst="rect">
            <a:avLst/>
          </a:prstGeom>
        </p:spPr>
        <p:txBody>
          <a:bodyPr vert="horz" wrap="square" lIns="0" tIns="0" rIns="0" bIns="0" rtlCol="0" anchor="ctr" anchorCtr="0">
            <a:spAutoFit/>
          </a:bodyPr>
          <a:lstStyle>
            <a:lvl1pPr marL="190500" lvl="0" indent="-190500" eaLnBrk="0" fontAlgn="base" hangingPunct="0">
              <a:spcBef>
                <a:spcPct val="60000"/>
              </a:spcBef>
              <a:spcAft>
                <a:spcPct val="0"/>
              </a:spcAft>
              <a:buClr>
                <a:schemeClr val="accent1"/>
              </a:buClr>
              <a:buFont typeface="Wingdings" pitchFamily="2" charset="2"/>
              <a:buChar char="§"/>
              <a:defRPr sz="2400" b="1"/>
            </a:lvl1pPr>
            <a:lvl2pPr marL="381000" lvl="1" indent="-188913" eaLnBrk="0" fontAlgn="base" hangingPunct="0">
              <a:spcBef>
                <a:spcPct val="30000"/>
              </a:spcBef>
              <a:spcAft>
                <a:spcPct val="0"/>
              </a:spcAft>
              <a:buClr>
                <a:schemeClr val="accent1"/>
              </a:buClr>
              <a:buChar char="-"/>
              <a:defRPr sz="2000"/>
            </a:lvl2pPr>
            <a:lvl3pPr marL="561975" lvl="2" indent="-179388" eaLnBrk="0" fontAlgn="base" hangingPunct="0">
              <a:spcBef>
                <a:spcPct val="30000"/>
              </a:spcBef>
              <a:spcAft>
                <a:spcPct val="0"/>
              </a:spcAft>
              <a:buClr>
                <a:schemeClr val="accent1"/>
              </a:buClr>
              <a:buFont typeface="Wingdings" pitchFamily="2" charset="2"/>
              <a:buChar char="§"/>
              <a:defRPr sz="1600"/>
            </a:lvl3pPr>
            <a:lvl4pPr marL="768350" lvl="3" indent="-204788" eaLnBrk="0" fontAlgn="base" hangingPunct="0">
              <a:spcBef>
                <a:spcPct val="30000"/>
              </a:spcBef>
              <a:spcAft>
                <a:spcPct val="0"/>
              </a:spcAft>
              <a:buClr>
                <a:schemeClr val="accent1"/>
              </a:buClr>
              <a:buFont typeface="Arial" pitchFamily="34" charset="0"/>
              <a:buChar char="-"/>
              <a:defRPr sz="1400"/>
            </a:lvl4pPr>
            <a:lvl5pPr marL="1050925" lvl="4" indent="-168275" eaLnBrk="0" fontAlgn="base" hangingPunct="0">
              <a:spcBef>
                <a:spcPct val="40000"/>
              </a:spcBef>
              <a:spcAft>
                <a:spcPct val="0"/>
              </a:spcAft>
              <a:buClr>
                <a:schemeClr val="accent1"/>
              </a:buClr>
              <a:buFont typeface="Wingdings" pitchFamily="2" charset="2"/>
              <a:buChar char="»"/>
              <a:defRPr sz="2000">
                <a:latin typeface="Arial" charset="0"/>
              </a:defRPr>
            </a:lvl5pPr>
            <a:lvl6pPr marL="1508125" indent="-168275" eaLnBrk="0" fontAlgn="base" hangingPunct="0">
              <a:spcBef>
                <a:spcPct val="40000"/>
              </a:spcBef>
              <a:spcAft>
                <a:spcPct val="0"/>
              </a:spcAft>
              <a:buClr>
                <a:schemeClr val="accent1"/>
              </a:buClr>
              <a:buFont typeface="Wingdings" pitchFamily="2" charset="2"/>
              <a:buChar char="»"/>
              <a:defRPr sz="2000">
                <a:latin typeface="Arial" charset="0"/>
              </a:defRPr>
            </a:lvl6pPr>
            <a:lvl7pPr marL="1965325" indent="-168275" eaLnBrk="0" fontAlgn="base" hangingPunct="0">
              <a:spcBef>
                <a:spcPct val="40000"/>
              </a:spcBef>
              <a:spcAft>
                <a:spcPct val="0"/>
              </a:spcAft>
              <a:buClr>
                <a:schemeClr val="accent1"/>
              </a:buClr>
              <a:buFont typeface="Wingdings" pitchFamily="2" charset="2"/>
              <a:buChar char="»"/>
              <a:defRPr sz="2000">
                <a:latin typeface="Arial" charset="0"/>
              </a:defRPr>
            </a:lvl7pPr>
            <a:lvl8pPr marL="2422525" indent="-168275" eaLnBrk="0" fontAlgn="base" hangingPunct="0">
              <a:spcBef>
                <a:spcPct val="40000"/>
              </a:spcBef>
              <a:spcAft>
                <a:spcPct val="0"/>
              </a:spcAft>
              <a:buClr>
                <a:schemeClr val="accent1"/>
              </a:buClr>
              <a:buFont typeface="Wingdings" pitchFamily="2" charset="2"/>
              <a:buChar char="»"/>
              <a:defRPr sz="2000">
                <a:latin typeface="Arial" charset="0"/>
              </a:defRPr>
            </a:lvl8pPr>
            <a:lvl9pPr marL="2879725" indent="-168275" eaLnBrk="0" fontAlgn="base" hangingPunct="0">
              <a:spcBef>
                <a:spcPct val="40000"/>
              </a:spcBef>
              <a:spcAft>
                <a:spcPct val="0"/>
              </a:spcAft>
              <a:buClr>
                <a:schemeClr val="accent1"/>
              </a:buClr>
              <a:buFont typeface="Wingdings" pitchFamily="2" charset="2"/>
              <a:buChar char="»"/>
              <a:defRPr sz="2000">
                <a:latin typeface="Arial" charset="0"/>
              </a:defRPr>
            </a:lvl9pPr>
          </a:lstStyle>
          <a:p>
            <a:pPr marL="0" indent="0">
              <a:buNone/>
            </a:pPr>
            <a:r>
              <a:rPr lang="en-IN" sz="2000" b="0" kern="0" dirty="0">
                <a:solidFill>
                  <a:schemeClr val="bg2">
                    <a:lumMod val="25000"/>
                  </a:schemeClr>
                </a:solidFill>
                <a:latin typeface="Segoe UI" panose="020B0502040204020203" pitchFamily="34" charset="0"/>
                <a:ea typeface="Segoe UI" panose="020B0502040204020203" pitchFamily="34" charset="0"/>
                <a:cs typeface="Segoe UI" panose="020B0502040204020203" pitchFamily="34" charset="0"/>
              </a:rPr>
              <a:t>Key Asks For Project Delivery</a:t>
            </a:r>
          </a:p>
        </p:txBody>
      </p:sp>
      <p:sp>
        <p:nvSpPr>
          <p:cNvPr id="25" name="Abgerundetes Rechteck 37">
            <a:hlinkClick r:id="" action="ppaction://noaction"/>
            <a:extLst>
              <a:ext uri="{FF2B5EF4-FFF2-40B4-BE49-F238E27FC236}">
                <a16:creationId xmlns:a16="http://schemas.microsoft.com/office/drawing/2014/main" xmlns="" id="{04812869-EFE8-464E-847A-B6AA0227A30D}"/>
              </a:ext>
            </a:extLst>
          </p:cNvPr>
          <p:cNvSpPr/>
          <p:nvPr/>
        </p:nvSpPr>
        <p:spPr bwMode="gray">
          <a:xfrm>
            <a:off x="599655" y="2797831"/>
            <a:ext cx="733415" cy="731520"/>
          </a:xfrm>
          <a:prstGeom prst="roundRect">
            <a:avLst>
              <a:gd name="adj" fmla="val 9083"/>
            </a:avLst>
          </a:prstGeom>
          <a:gradFill flip="none" rotWithShape="1">
            <a:gsLst>
              <a:gs pos="0">
                <a:srgbClr val="D7D7D7"/>
              </a:gs>
              <a:gs pos="100000">
                <a:srgbClr val="FFFFFF"/>
              </a:gs>
            </a:gsLst>
            <a:lin ang="16200000" scaled="1"/>
            <a:tileRect/>
          </a:gradFill>
          <a:ln w="12700">
            <a:solidFill>
              <a:srgbClr val="C0C0C0"/>
            </a:solidFill>
            <a:miter lim="800000"/>
            <a:headEnd/>
            <a:tailEnd/>
          </a:ln>
          <a:effectLst>
            <a:outerShdw blurRad="127000" dist="63500" dir="2700000" algn="tl" rotWithShape="0">
              <a:prstClr val="black">
                <a:alpha val="40000"/>
              </a:prstClr>
            </a:outerShdw>
          </a:effectLst>
        </p:spPr>
        <p:txBody>
          <a:bodyPr lIns="0" tIns="0" rIns="0" bIns="0" anchor="ctr"/>
          <a:lstStyle/>
          <a:p>
            <a:pPr algn="ctr"/>
            <a:r>
              <a:rPr lang="en-US" sz="5400" b="1" dirty="0">
                <a:solidFill>
                  <a:srgbClr val="808080"/>
                </a:solidFill>
                <a:effectLst>
                  <a:innerShdw blurRad="76200" dist="50800" dir="13500000">
                    <a:prstClr val="black">
                      <a:alpha val="40000"/>
                    </a:prstClr>
                  </a:innerShdw>
                </a:effectLst>
              </a:rPr>
              <a:t>3</a:t>
            </a:r>
          </a:p>
        </p:txBody>
      </p:sp>
      <p:sp>
        <p:nvSpPr>
          <p:cNvPr id="26" name="Rectangle 9">
            <a:extLst>
              <a:ext uri="{FF2B5EF4-FFF2-40B4-BE49-F238E27FC236}">
                <a16:creationId xmlns:a16="http://schemas.microsoft.com/office/drawing/2014/main" xmlns="" id="{28255C72-A3F2-204E-AF57-87466BF1BD46}"/>
              </a:ext>
            </a:extLst>
          </p:cNvPr>
          <p:cNvSpPr>
            <a:spLocks noChangeArrowheads="1"/>
          </p:cNvSpPr>
          <p:nvPr/>
        </p:nvSpPr>
        <p:spPr bwMode="gray">
          <a:xfrm>
            <a:off x="1443963" y="3689983"/>
            <a:ext cx="9562632" cy="731520"/>
          </a:xfrm>
          <a:prstGeom prst="rect">
            <a:avLst/>
          </a:prstGeom>
          <a:solidFill>
            <a:srgbClr val="FFFFFF"/>
          </a:solidFill>
          <a:ln w="12700">
            <a:solidFill>
              <a:srgbClr val="C0C0C0"/>
            </a:solidFill>
            <a:miter lim="800000"/>
            <a:headEnd/>
            <a:tailEnd/>
          </a:ln>
          <a:effectLst>
            <a:outerShdw blurRad="127000" dist="63500" dir="2700000" algn="tl" rotWithShape="0">
              <a:prstClr val="black">
                <a:alpha val="40000"/>
              </a:prstClr>
            </a:outerShdw>
          </a:effectLst>
          <a:extLst/>
        </p:spPr>
        <p:txBody>
          <a:bodyPr lIns="288000" tIns="36000" rIns="216000" bIns="36000" anchor="ctr"/>
          <a:lstStyle/>
          <a:p>
            <a:r>
              <a:rPr lang="en-IN" sz="2000" kern="0" dirty="0">
                <a:solidFill>
                  <a:schemeClr val="bg2">
                    <a:lumMod val="25000"/>
                  </a:schemeClr>
                </a:solidFill>
                <a:latin typeface="Segoe UI" panose="020B0502040204020203" pitchFamily="34" charset="0"/>
                <a:ea typeface="Segoe UI" panose="020B0502040204020203" pitchFamily="34" charset="0"/>
                <a:cs typeface="Segoe UI" panose="020B0502040204020203" pitchFamily="34" charset="0"/>
              </a:rPr>
              <a:t>Workplan, Engagement Model and Commercials</a:t>
            </a:r>
            <a:endParaRPr lang="en-IN" sz="2000" kern="0" dirty="0">
              <a:solidFill>
                <a:schemeClr val="bg2">
                  <a:lumMod val="25000"/>
                </a:schemeClr>
              </a:solidFill>
              <a:latin typeface="Segoe UI" panose="020B0502040204020203" pitchFamily="34" charset="0"/>
              <a:cs typeface="Segoe UI" panose="020B0502040204020203" pitchFamily="34" charset="0"/>
            </a:endParaRPr>
          </a:p>
        </p:txBody>
      </p:sp>
      <p:sp>
        <p:nvSpPr>
          <p:cNvPr id="27" name="Abgerundetes Rechteck 37">
            <a:hlinkClick r:id="rId2" action="ppaction://hlinksldjump"/>
            <a:extLst>
              <a:ext uri="{FF2B5EF4-FFF2-40B4-BE49-F238E27FC236}">
                <a16:creationId xmlns:a16="http://schemas.microsoft.com/office/drawing/2014/main" xmlns="" id="{0CE266AD-F560-0B43-9555-9961876F93DE}"/>
              </a:ext>
            </a:extLst>
          </p:cNvPr>
          <p:cNvSpPr/>
          <p:nvPr/>
        </p:nvSpPr>
        <p:spPr bwMode="gray">
          <a:xfrm>
            <a:off x="599655" y="3694124"/>
            <a:ext cx="733415" cy="731520"/>
          </a:xfrm>
          <a:prstGeom prst="roundRect">
            <a:avLst>
              <a:gd name="adj" fmla="val 9083"/>
            </a:avLst>
          </a:prstGeom>
          <a:gradFill flip="none" rotWithShape="1">
            <a:gsLst>
              <a:gs pos="0">
                <a:srgbClr val="D7D7D7"/>
              </a:gs>
              <a:gs pos="100000">
                <a:srgbClr val="FFFFFF"/>
              </a:gs>
            </a:gsLst>
            <a:lin ang="16200000" scaled="1"/>
            <a:tileRect/>
          </a:gradFill>
          <a:ln w="12700">
            <a:solidFill>
              <a:srgbClr val="C0C0C0"/>
            </a:solidFill>
            <a:miter lim="800000"/>
            <a:headEnd/>
            <a:tailEnd/>
          </a:ln>
          <a:effectLst>
            <a:outerShdw blurRad="127000" dist="63500" dir="2700000" algn="tl" rotWithShape="0">
              <a:prstClr val="black">
                <a:alpha val="40000"/>
              </a:prstClr>
            </a:outerShdw>
          </a:effectLst>
        </p:spPr>
        <p:txBody>
          <a:bodyPr lIns="0" tIns="0" rIns="0" bIns="0" anchor="ctr"/>
          <a:lstStyle/>
          <a:p>
            <a:pPr algn="ctr"/>
            <a:r>
              <a:rPr lang="en-US" sz="5400" b="1" dirty="0">
                <a:solidFill>
                  <a:srgbClr val="808080"/>
                </a:solidFill>
                <a:effectLst>
                  <a:innerShdw blurRad="76200" dist="50800" dir="13500000">
                    <a:prstClr val="black">
                      <a:alpha val="40000"/>
                    </a:prstClr>
                  </a:innerShdw>
                </a:effectLst>
              </a:rPr>
              <a:t>4</a:t>
            </a:r>
          </a:p>
        </p:txBody>
      </p:sp>
      <p:sp>
        <p:nvSpPr>
          <p:cNvPr id="28" name="Rectangle 9">
            <a:extLst>
              <a:ext uri="{FF2B5EF4-FFF2-40B4-BE49-F238E27FC236}">
                <a16:creationId xmlns:a16="http://schemas.microsoft.com/office/drawing/2014/main" xmlns="" id="{DCB50DB9-C58B-C144-9D08-84D3B1E530DA}"/>
              </a:ext>
            </a:extLst>
          </p:cNvPr>
          <p:cNvSpPr>
            <a:spLocks noChangeArrowheads="1"/>
          </p:cNvSpPr>
          <p:nvPr/>
        </p:nvSpPr>
        <p:spPr bwMode="gray">
          <a:xfrm>
            <a:off x="1443963" y="4579910"/>
            <a:ext cx="9562632" cy="731520"/>
          </a:xfrm>
          <a:prstGeom prst="rect">
            <a:avLst/>
          </a:prstGeom>
          <a:solidFill>
            <a:srgbClr val="FFFFFF"/>
          </a:solidFill>
          <a:ln w="12700">
            <a:solidFill>
              <a:srgbClr val="C0C0C0"/>
            </a:solidFill>
            <a:miter lim="800000"/>
            <a:headEnd/>
            <a:tailEnd/>
          </a:ln>
          <a:effectLst>
            <a:outerShdw blurRad="127000" dist="63500" dir="2700000" algn="tl" rotWithShape="0">
              <a:prstClr val="black">
                <a:alpha val="40000"/>
              </a:prstClr>
            </a:outerShdw>
          </a:effectLst>
          <a:extLst/>
        </p:spPr>
        <p:txBody>
          <a:bodyPr lIns="288000" tIns="36000" rIns="216000" bIns="36000" anchor="ctr"/>
          <a:lstStyle/>
          <a:p>
            <a:r>
              <a:rPr lang="en-US" sz="2000" kern="0" dirty="0">
                <a:solidFill>
                  <a:schemeClr val="bg2">
                    <a:lumMod val="25000"/>
                  </a:schemeClr>
                </a:solidFill>
                <a:latin typeface="Segoe UI" panose="020B0502040204020203" pitchFamily="34" charset="0"/>
                <a:ea typeface="Segoe UI" panose="020B0502040204020203" pitchFamily="34" charset="0"/>
                <a:cs typeface="Segoe UI" panose="020B0502040204020203" pitchFamily="34" charset="0"/>
              </a:rPr>
              <a:t>LatentView’s POV on Evolving Architecture For Diverse Analytical Workloads</a:t>
            </a:r>
          </a:p>
        </p:txBody>
      </p:sp>
      <p:sp>
        <p:nvSpPr>
          <p:cNvPr id="29" name="Abgerundetes Rechteck 37">
            <a:hlinkClick r:id="rId2" action="ppaction://hlinksldjump"/>
            <a:extLst>
              <a:ext uri="{FF2B5EF4-FFF2-40B4-BE49-F238E27FC236}">
                <a16:creationId xmlns:a16="http://schemas.microsoft.com/office/drawing/2014/main" xmlns="" id="{B7440DA0-E6D8-994B-AE3E-ADEB3A93DE10}"/>
              </a:ext>
            </a:extLst>
          </p:cNvPr>
          <p:cNvSpPr/>
          <p:nvPr/>
        </p:nvSpPr>
        <p:spPr bwMode="gray">
          <a:xfrm>
            <a:off x="599655" y="4590417"/>
            <a:ext cx="733415" cy="731520"/>
          </a:xfrm>
          <a:prstGeom prst="roundRect">
            <a:avLst>
              <a:gd name="adj" fmla="val 9083"/>
            </a:avLst>
          </a:prstGeom>
          <a:gradFill flip="none" rotWithShape="1">
            <a:gsLst>
              <a:gs pos="0">
                <a:srgbClr val="D7D7D7"/>
              </a:gs>
              <a:gs pos="100000">
                <a:srgbClr val="FFFFFF"/>
              </a:gs>
            </a:gsLst>
            <a:lin ang="16200000" scaled="1"/>
            <a:tileRect/>
          </a:gradFill>
          <a:ln w="12700">
            <a:solidFill>
              <a:srgbClr val="C0C0C0"/>
            </a:solidFill>
            <a:miter lim="800000"/>
            <a:headEnd/>
            <a:tailEnd/>
          </a:ln>
          <a:effectLst>
            <a:outerShdw blurRad="127000" dist="63500" dir="2700000" algn="tl" rotWithShape="0">
              <a:prstClr val="black">
                <a:alpha val="40000"/>
              </a:prstClr>
            </a:outerShdw>
          </a:effectLst>
        </p:spPr>
        <p:txBody>
          <a:bodyPr lIns="0" tIns="0" rIns="0" bIns="0" anchor="ctr"/>
          <a:lstStyle/>
          <a:p>
            <a:pPr algn="ctr"/>
            <a:r>
              <a:rPr lang="en-US" sz="5400" b="1" dirty="0">
                <a:solidFill>
                  <a:srgbClr val="808080"/>
                </a:solidFill>
                <a:effectLst>
                  <a:innerShdw blurRad="76200" dist="50800" dir="13500000">
                    <a:prstClr val="black">
                      <a:alpha val="40000"/>
                    </a:prstClr>
                  </a:innerShdw>
                </a:effectLst>
              </a:rPr>
              <a:t>5</a:t>
            </a:r>
          </a:p>
        </p:txBody>
      </p:sp>
      <p:sp>
        <p:nvSpPr>
          <p:cNvPr id="30" name="Rectangle 9">
            <a:extLst>
              <a:ext uri="{FF2B5EF4-FFF2-40B4-BE49-F238E27FC236}">
                <a16:creationId xmlns:a16="http://schemas.microsoft.com/office/drawing/2014/main" xmlns="" id="{9C44379D-2E27-DB4D-8266-C106E1CB179C}"/>
              </a:ext>
            </a:extLst>
          </p:cNvPr>
          <p:cNvSpPr>
            <a:spLocks noChangeArrowheads="1"/>
          </p:cNvSpPr>
          <p:nvPr/>
        </p:nvSpPr>
        <p:spPr bwMode="gray">
          <a:xfrm>
            <a:off x="1443963" y="5469835"/>
            <a:ext cx="9562632" cy="731520"/>
          </a:xfrm>
          <a:prstGeom prst="rect">
            <a:avLst/>
          </a:prstGeom>
          <a:solidFill>
            <a:srgbClr val="FFFFFF"/>
          </a:solidFill>
          <a:ln w="12700">
            <a:solidFill>
              <a:srgbClr val="C0C0C0"/>
            </a:solidFill>
            <a:miter lim="800000"/>
            <a:headEnd/>
            <a:tailEnd/>
          </a:ln>
          <a:effectLst>
            <a:outerShdw blurRad="127000" dist="63500" dir="2700000" algn="tl" rotWithShape="0">
              <a:prstClr val="black">
                <a:alpha val="40000"/>
              </a:prstClr>
            </a:outerShdw>
          </a:effectLst>
          <a:extLst/>
        </p:spPr>
        <p:txBody>
          <a:bodyPr lIns="288000" tIns="36000" rIns="216000" bIns="36000" anchor="ctr"/>
          <a:lstStyle/>
          <a:p>
            <a:r>
              <a:rPr lang="en-US" sz="2000" kern="0" dirty="0">
                <a:solidFill>
                  <a:schemeClr val="bg2">
                    <a:lumMod val="25000"/>
                  </a:schemeClr>
                </a:solidFill>
                <a:latin typeface="Segoe UI" panose="020B0502040204020203" pitchFamily="34" charset="0"/>
                <a:ea typeface="Segoe UI" panose="020B0502040204020203" pitchFamily="34" charset="0"/>
                <a:cs typeface="Segoe UI" panose="020B0502040204020203" pitchFamily="34" charset="0"/>
              </a:rPr>
              <a:t>LatentView’s Data Engineering Capabilities</a:t>
            </a:r>
          </a:p>
        </p:txBody>
      </p:sp>
      <p:sp>
        <p:nvSpPr>
          <p:cNvPr id="31" name="Abgerundetes Rechteck 37">
            <a:hlinkClick r:id="rId2" action="ppaction://hlinksldjump"/>
            <a:extLst>
              <a:ext uri="{FF2B5EF4-FFF2-40B4-BE49-F238E27FC236}">
                <a16:creationId xmlns:a16="http://schemas.microsoft.com/office/drawing/2014/main" xmlns="" id="{9E32779A-6477-FF40-864C-A183B8ECED06}"/>
              </a:ext>
            </a:extLst>
          </p:cNvPr>
          <p:cNvSpPr/>
          <p:nvPr/>
        </p:nvSpPr>
        <p:spPr bwMode="gray">
          <a:xfrm>
            <a:off x="599655" y="5486709"/>
            <a:ext cx="733415" cy="731520"/>
          </a:xfrm>
          <a:prstGeom prst="roundRect">
            <a:avLst>
              <a:gd name="adj" fmla="val 9083"/>
            </a:avLst>
          </a:prstGeom>
          <a:gradFill flip="none" rotWithShape="1">
            <a:gsLst>
              <a:gs pos="0">
                <a:srgbClr val="D7D7D7"/>
              </a:gs>
              <a:gs pos="100000">
                <a:srgbClr val="FFFFFF"/>
              </a:gs>
            </a:gsLst>
            <a:lin ang="16200000" scaled="1"/>
            <a:tileRect/>
          </a:gradFill>
          <a:ln w="12700">
            <a:solidFill>
              <a:srgbClr val="C0C0C0"/>
            </a:solidFill>
            <a:miter lim="800000"/>
            <a:headEnd/>
            <a:tailEnd/>
          </a:ln>
          <a:effectLst>
            <a:outerShdw blurRad="127000" dist="63500" dir="2700000" algn="tl" rotWithShape="0">
              <a:prstClr val="black">
                <a:alpha val="40000"/>
              </a:prstClr>
            </a:outerShdw>
          </a:effectLst>
        </p:spPr>
        <p:txBody>
          <a:bodyPr lIns="0" tIns="0" rIns="0" bIns="0" anchor="ctr"/>
          <a:lstStyle/>
          <a:p>
            <a:pPr algn="ctr"/>
            <a:r>
              <a:rPr lang="en-US" sz="5400" b="1" dirty="0">
                <a:solidFill>
                  <a:srgbClr val="808080"/>
                </a:solidFill>
                <a:effectLst>
                  <a:innerShdw blurRad="76200" dist="50800" dir="13500000">
                    <a:prstClr val="black">
                      <a:alpha val="40000"/>
                    </a:prstClr>
                  </a:innerShdw>
                </a:effectLst>
              </a:rPr>
              <a:t>6</a:t>
            </a:r>
          </a:p>
        </p:txBody>
      </p:sp>
    </p:spTree>
    <p:extLst>
      <p:ext uri="{BB962C8B-B14F-4D97-AF65-F5344CB8AC3E}">
        <p14:creationId xmlns:p14="http://schemas.microsoft.com/office/powerpoint/2010/main" val="6713464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52877E1-FC85-4FF8-B237-C2E060768FD5}"/>
              </a:ext>
            </a:extLst>
          </p:cNvPr>
          <p:cNvSpPr>
            <a:spLocks noGrp="1"/>
          </p:cNvSpPr>
          <p:nvPr>
            <p:ph type="title"/>
          </p:nvPr>
        </p:nvSpPr>
        <p:spPr/>
        <p:txBody>
          <a:bodyPr/>
          <a:lstStyle/>
          <a:p>
            <a:r>
              <a:rPr lang="en-US" dirty="0"/>
              <a:t>Data Engineering Capabilities Practiced at </a:t>
            </a:r>
            <a:r>
              <a:rPr lang="en-US" dirty="0" err="1"/>
              <a:t>LatentView</a:t>
            </a:r>
            <a:endParaRPr lang="en-US" dirty="0"/>
          </a:p>
        </p:txBody>
      </p:sp>
      <p:grpSp>
        <p:nvGrpSpPr>
          <p:cNvPr id="50" name="Group 49">
            <a:extLst>
              <a:ext uri="{FF2B5EF4-FFF2-40B4-BE49-F238E27FC236}">
                <a16:creationId xmlns:a16="http://schemas.microsoft.com/office/drawing/2014/main" xmlns="" id="{00BB97A4-DD24-3442-94D9-0BFE4DF548D3}"/>
              </a:ext>
            </a:extLst>
          </p:cNvPr>
          <p:cNvGrpSpPr/>
          <p:nvPr/>
        </p:nvGrpSpPr>
        <p:grpSpPr>
          <a:xfrm>
            <a:off x="3803234" y="1084674"/>
            <a:ext cx="4051976" cy="4054953"/>
            <a:chOff x="4284730" y="1008474"/>
            <a:chExt cx="4051976" cy="4054953"/>
          </a:xfrm>
        </p:grpSpPr>
        <p:sp>
          <p:nvSpPr>
            <p:cNvPr id="51" name="Freeform 50">
              <a:extLst>
                <a:ext uri="{FF2B5EF4-FFF2-40B4-BE49-F238E27FC236}">
                  <a16:creationId xmlns:a16="http://schemas.microsoft.com/office/drawing/2014/main" xmlns="" id="{5BAE8539-50F1-9D48-96F3-E39ABFEE0DDD}"/>
                </a:ext>
              </a:extLst>
            </p:cNvPr>
            <p:cNvSpPr/>
            <p:nvPr/>
          </p:nvSpPr>
          <p:spPr>
            <a:xfrm rot="18188781">
              <a:off x="4557917" y="1118012"/>
              <a:ext cx="2257425" cy="2038350"/>
            </a:xfrm>
            <a:custGeom>
              <a:avLst/>
              <a:gdLst>
                <a:gd name="connsiteX0" fmla="*/ 0 w 2257425"/>
                <a:gd name="connsiteY0" fmla="*/ 0 h 1543050"/>
                <a:gd name="connsiteX1" fmla="*/ 1514475 w 2257425"/>
                <a:gd name="connsiteY1" fmla="*/ 1543050 h 1543050"/>
                <a:gd name="connsiteX2" fmla="*/ 2257425 w 2257425"/>
                <a:gd name="connsiteY2" fmla="*/ 828675 h 1543050"/>
                <a:gd name="connsiteX3" fmla="*/ 0 w 2257425"/>
                <a:gd name="connsiteY3" fmla="*/ 0 h 1543050"/>
                <a:gd name="connsiteX0" fmla="*/ 0 w 2257425"/>
                <a:gd name="connsiteY0" fmla="*/ 495300 h 2038350"/>
                <a:gd name="connsiteX1" fmla="*/ 1514475 w 2257425"/>
                <a:gd name="connsiteY1" fmla="*/ 2038350 h 2038350"/>
                <a:gd name="connsiteX2" fmla="*/ 2257425 w 2257425"/>
                <a:gd name="connsiteY2" fmla="*/ 1323975 h 2038350"/>
                <a:gd name="connsiteX3" fmla="*/ 0 w 2257425"/>
                <a:gd name="connsiteY3" fmla="*/ 495300 h 2038350"/>
                <a:gd name="connsiteX0" fmla="*/ 0 w 2257425"/>
                <a:gd name="connsiteY0" fmla="*/ 495300 h 2038350"/>
                <a:gd name="connsiteX1" fmla="*/ 1514475 w 2257425"/>
                <a:gd name="connsiteY1" fmla="*/ 2038350 h 2038350"/>
                <a:gd name="connsiteX2" fmla="*/ 2257425 w 2257425"/>
                <a:gd name="connsiteY2" fmla="*/ 1323975 h 2038350"/>
                <a:gd name="connsiteX3" fmla="*/ 0 w 2257425"/>
                <a:gd name="connsiteY3" fmla="*/ 495300 h 2038350"/>
              </a:gdLst>
              <a:ahLst/>
              <a:cxnLst>
                <a:cxn ang="0">
                  <a:pos x="connsiteX0" y="connsiteY0"/>
                </a:cxn>
                <a:cxn ang="0">
                  <a:pos x="connsiteX1" y="connsiteY1"/>
                </a:cxn>
                <a:cxn ang="0">
                  <a:pos x="connsiteX2" y="connsiteY2"/>
                </a:cxn>
                <a:cxn ang="0">
                  <a:pos x="connsiteX3" y="connsiteY3"/>
                </a:cxn>
              </a:cxnLst>
              <a:rect l="l" t="t" r="r" b="b"/>
              <a:pathLst>
                <a:path w="2257425" h="2038350">
                  <a:moveTo>
                    <a:pt x="0" y="495300"/>
                  </a:moveTo>
                  <a:lnTo>
                    <a:pt x="1514475" y="2038350"/>
                  </a:lnTo>
                  <a:lnTo>
                    <a:pt x="2257425" y="1323975"/>
                  </a:lnTo>
                  <a:cubicBezTo>
                    <a:pt x="2019300" y="714375"/>
                    <a:pt x="1000125" y="0"/>
                    <a:pt x="0" y="495300"/>
                  </a:cubicBezTo>
                  <a:close/>
                </a:path>
              </a:pathLst>
            </a:custGeom>
            <a:solidFill>
              <a:srgbClr val="0098C7">
                <a:lumMod val="75000"/>
              </a:srgbClr>
            </a:solidFill>
            <a:ln w="28575">
              <a:solidFill>
                <a:sysClr val="window" lastClr="FFFFFF"/>
              </a:solidFill>
              <a:round/>
              <a:headEnd/>
              <a:tailEnd/>
            </a:ln>
          </p:spPr>
          <p:txBody>
            <a:bodyPr vert="horz" wrap="square" lIns="91440" tIns="45720" rIns="91440" bIns="45720" numCol="1" anchor="t" anchorCtr="0" compatLnSpc="1">
              <a:prstTxWarp prst="textNoShape">
                <a:avLst/>
              </a:prstTxWarp>
            </a:bodyPr>
            <a:lstStyle/>
            <a:p>
              <a:endParaRPr lang="en-GB" sz="1100" kern="0" dirty="0">
                <a:solidFill>
                  <a:sysClr val="windowText" lastClr="000000"/>
                </a:solidFill>
                <a:latin typeface="Arial" panose="020B0604020202020204" pitchFamily="34" charset="0"/>
                <a:cs typeface="Arial" panose="020B0604020202020204" pitchFamily="34" charset="0"/>
              </a:endParaRPr>
            </a:p>
          </p:txBody>
        </p:sp>
        <p:sp>
          <p:nvSpPr>
            <p:cNvPr id="52" name="Freeform 51">
              <a:extLst>
                <a:ext uri="{FF2B5EF4-FFF2-40B4-BE49-F238E27FC236}">
                  <a16:creationId xmlns:a16="http://schemas.microsoft.com/office/drawing/2014/main" xmlns="" id="{2A321846-428F-AD45-A37B-C6783C10E6BE}"/>
                </a:ext>
              </a:extLst>
            </p:cNvPr>
            <p:cNvSpPr/>
            <p:nvPr/>
          </p:nvSpPr>
          <p:spPr>
            <a:xfrm rot="1988781">
              <a:off x="6079281" y="1392553"/>
              <a:ext cx="2257425" cy="2038350"/>
            </a:xfrm>
            <a:custGeom>
              <a:avLst/>
              <a:gdLst>
                <a:gd name="connsiteX0" fmla="*/ 0 w 2257425"/>
                <a:gd name="connsiteY0" fmla="*/ 0 h 1543050"/>
                <a:gd name="connsiteX1" fmla="*/ 1514475 w 2257425"/>
                <a:gd name="connsiteY1" fmla="*/ 1543050 h 1543050"/>
                <a:gd name="connsiteX2" fmla="*/ 2257425 w 2257425"/>
                <a:gd name="connsiteY2" fmla="*/ 828675 h 1543050"/>
                <a:gd name="connsiteX3" fmla="*/ 0 w 2257425"/>
                <a:gd name="connsiteY3" fmla="*/ 0 h 1543050"/>
                <a:gd name="connsiteX0" fmla="*/ 0 w 2257425"/>
                <a:gd name="connsiteY0" fmla="*/ 495300 h 2038350"/>
                <a:gd name="connsiteX1" fmla="*/ 1514475 w 2257425"/>
                <a:gd name="connsiteY1" fmla="*/ 2038350 h 2038350"/>
                <a:gd name="connsiteX2" fmla="*/ 2257425 w 2257425"/>
                <a:gd name="connsiteY2" fmla="*/ 1323975 h 2038350"/>
                <a:gd name="connsiteX3" fmla="*/ 0 w 2257425"/>
                <a:gd name="connsiteY3" fmla="*/ 495300 h 2038350"/>
                <a:gd name="connsiteX0" fmla="*/ 0 w 2257425"/>
                <a:gd name="connsiteY0" fmla="*/ 495300 h 2038350"/>
                <a:gd name="connsiteX1" fmla="*/ 1514475 w 2257425"/>
                <a:gd name="connsiteY1" fmla="*/ 2038350 h 2038350"/>
                <a:gd name="connsiteX2" fmla="*/ 2257425 w 2257425"/>
                <a:gd name="connsiteY2" fmla="*/ 1323975 h 2038350"/>
                <a:gd name="connsiteX3" fmla="*/ 0 w 2257425"/>
                <a:gd name="connsiteY3" fmla="*/ 495300 h 2038350"/>
              </a:gdLst>
              <a:ahLst/>
              <a:cxnLst>
                <a:cxn ang="0">
                  <a:pos x="connsiteX0" y="connsiteY0"/>
                </a:cxn>
                <a:cxn ang="0">
                  <a:pos x="connsiteX1" y="connsiteY1"/>
                </a:cxn>
                <a:cxn ang="0">
                  <a:pos x="connsiteX2" y="connsiteY2"/>
                </a:cxn>
                <a:cxn ang="0">
                  <a:pos x="connsiteX3" y="connsiteY3"/>
                </a:cxn>
              </a:cxnLst>
              <a:rect l="l" t="t" r="r" b="b"/>
              <a:pathLst>
                <a:path w="2257425" h="2038350">
                  <a:moveTo>
                    <a:pt x="0" y="495300"/>
                  </a:moveTo>
                  <a:lnTo>
                    <a:pt x="1514475" y="2038350"/>
                  </a:lnTo>
                  <a:lnTo>
                    <a:pt x="2257425" y="1323975"/>
                  </a:lnTo>
                  <a:cubicBezTo>
                    <a:pt x="2019300" y="714375"/>
                    <a:pt x="1000125" y="0"/>
                    <a:pt x="0" y="495300"/>
                  </a:cubicBezTo>
                  <a:close/>
                </a:path>
              </a:pathLst>
            </a:custGeom>
            <a:solidFill>
              <a:srgbClr val="E47E1A"/>
            </a:solidFill>
            <a:ln w="28575">
              <a:solidFill>
                <a:sysClr val="window" lastClr="FFFFFF"/>
              </a:solidFill>
              <a:round/>
              <a:headEnd/>
              <a:tailEnd/>
            </a:ln>
          </p:spPr>
          <p:txBody>
            <a:bodyPr vert="horz" wrap="square" lIns="91440" tIns="45720" rIns="91440" bIns="45720" numCol="1" anchor="t" anchorCtr="0" compatLnSpc="1">
              <a:prstTxWarp prst="textNoShape">
                <a:avLst/>
              </a:prstTxWarp>
            </a:bodyPr>
            <a:lstStyle/>
            <a:p>
              <a:endParaRPr lang="en-GB" sz="1100" kern="0" dirty="0">
                <a:solidFill>
                  <a:sysClr val="windowText" lastClr="000000"/>
                </a:solidFill>
                <a:latin typeface="Arial" panose="020B0604020202020204" pitchFamily="34" charset="0"/>
                <a:cs typeface="Arial" panose="020B0604020202020204" pitchFamily="34" charset="0"/>
              </a:endParaRPr>
            </a:p>
          </p:txBody>
        </p:sp>
        <p:sp>
          <p:nvSpPr>
            <p:cNvPr id="53" name="Freeform 52">
              <a:extLst>
                <a:ext uri="{FF2B5EF4-FFF2-40B4-BE49-F238E27FC236}">
                  <a16:creationId xmlns:a16="http://schemas.microsoft.com/office/drawing/2014/main" xmlns="" id="{289D9E47-F5CC-CA47-ADA7-2335F4350AC4}"/>
                </a:ext>
              </a:extLst>
            </p:cNvPr>
            <p:cNvSpPr/>
            <p:nvPr/>
          </p:nvSpPr>
          <p:spPr>
            <a:xfrm rot="7388781">
              <a:off x="5807090" y="2915540"/>
              <a:ext cx="2257425" cy="2038350"/>
            </a:xfrm>
            <a:custGeom>
              <a:avLst/>
              <a:gdLst>
                <a:gd name="connsiteX0" fmla="*/ 0 w 2257425"/>
                <a:gd name="connsiteY0" fmla="*/ 0 h 1543050"/>
                <a:gd name="connsiteX1" fmla="*/ 1514475 w 2257425"/>
                <a:gd name="connsiteY1" fmla="*/ 1543050 h 1543050"/>
                <a:gd name="connsiteX2" fmla="*/ 2257425 w 2257425"/>
                <a:gd name="connsiteY2" fmla="*/ 828675 h 1543050"/>
                <a:gd name="connsiteX3" fmla="*/ 0 w 2257425"/>
                <a:gd name="connsiteY3" fmla="*/ 0 h 1543050"/>
                <a:gd name="connsiteX0" fmla="*/ 0 w 2257425"/>
                <a:gd name="connsiteY0" fmla="*/ 495300 h 2038350"/>
                <a:gd name="connsiteX1" fmla="*/ 1514475 w 2257425"/>
                <a:gd name="connsiteY1" fmla="*/ 2038350 h 2038350"/>
                <a:gd name="connsiteX2" fmla="*/ 2257425 w 2257425"/>
                <a:gd name="connsiteY2" fmla="*/ 1323975 h 2038350"/>
                <a:gd name="connsiteX3" fmla="*/ 0 w 2257425"/>
                <a:gd name="connsiteY3" fmla="*/ 495300 h 2038350"/>
                <a:gd name="connsiteX0" fmla="*/ 0 w 2257425"/>
                <a:gd name="connsiteY0" fmla="*/ 495300 h 2038350"/>
                <a:gd name="connsiteX1" fmla="*/ 1514475 w 2257425"/>
                <a:gd name="connsiteY1" fmla="*/ 2038350 h 2038350"/>
                <a:gd name="connsiteX2" fmla="*/ 2257425 w 2257425"/>
                <a:gd name="connsiteY2" fmla="*/ 1323975 h 2038350"/>
                <a:gd name="connsiteX3" fmla="*/ 0 w 2257425"/>
                <a:gd name="connsiteY3" fmla="*/ 495300 h 2038350"/>
              </a:gdLst>
              <a:ahLst/>
              <a:cxnLst>
                <a:cxn ang="0">
                  <a:pos x="connsiteX0" y="connsiteY0"/>
                </a:cxn>
                <a:cxn ang="0">
                  <a:pos x="connsiteX1" y="connsiteY1"/>
                </a:cxn>
                <a:cxn ang="0">
                  <a:pos x="connsiteX2" y="connsiteY2"/>
                </a:cxn>
                <a:cxn ang="0">
                  <a:pos x="connsiteX3" y="connsiteY3"/>
                </a:cxn>
              </a:cxnLst>
              <a:rect l="l" t="t" r="r" b="b"/>
              <a:pathLst>
                <a:path w="2257425" h="2038350">
                  <a:moveTo>
                    <a:pt x="0" y="495300"/>
                  </a:moveTo>
                  <a:lnTo>
                    <a:pt x="1514475" y="2038350"/>
                  </a:lnTo>
                  <a:lnTo>
                    <a:pt x="2257425" y="1323975"/>
                  </a:lnTo>
                  <a:cubicBezTo>
                    <a:pt x="2019300" y="714375"/>
                    <a:pt x="1000125" y="0"/>
                    <a:pt x="0" y="495300"/>
                  </a:cubicBezTo>
                  <a:close/>
                </a:path>
              </a:pathLst>
            </a:custGeom>
            <a:solidFill>
              <a:srgbClr val="B7BE16">
                <a:lumMod val="75000"/>
              </a:srgbClr>
            </a:solidFill>
            <a:ln w="28575">
              <a:solidFill>
                <a:sysClr val="window" lastClr="FFFFFF"/>
              </a:solidFill>
              <a:round/>
              <a:headEnd/>
              <a:tailEnd/>
            </a:ln>
          </p:spPr>
          <p:txBody>
            <a:bodyPr vert="horz" wrap="square" lIns="91440" tIns="45720" rIns="91440" bIns="45720" numCol="1" anchor="t" anchorCtr="0" compatLnSpc="1">
              <a:prstTxWarp prst="textNoShape">
                <a:avLst/>
              </a:prstTxWarp>
            </a:bodyPr>
            <a:lstStyle/>
            <a:p>
              <a:endParaRPr lang="en-GB" sz="1100" kern="0" dirty="0">
                <a:solidFill>
                  <a:sysClr val="windowText" lastClr="000000"/>
                </a:solidFill>
                <a:latin typeface="Arial" panose="020B0604020202020204" pitchFamily="34" charset="0"/>
                <a:cs typeface="Arial" panose="020B0604020202020204" pitchFamily="34" charset="0"/>
              </a:endParaRPr>
            </a:p>
          </p:txBody>
        </p:sp>
        <p:sp>
          <p:nvSpPr>
            <p:cNvPr id="54" name="Freeform 53">
              <a:extLst>
                <a:ext uri="{FF2B5EF4-FFF2-40B4-BE49-F238E27FC236}">
                  <a16:creationId xmlns:a16="http://schemas.microsoft.com/office/drawing/2014/main" xmlns="" id="{E24EDFEE-D7A0-7D45-A7DB-B2A9AADB26AE}"/>
                </a:ext>
              </a:extLst>
            </p:cNvPr>
            <p:cNvSpPr/>
            <p:nvPr/>
          </p:nvSpPr>
          <p:spPr>
            <a:xfrm rot="12788781">
              <a:off x="4284730" y="2644136"/>
              <a:ext cx="2257425" cy="2038350"/>
            </a:xfrm>
            <a:custGeom>
              <a:avLst/>
              <a:gdLst>
                <a:gd name="connsiteX0" fmla="*/ 0 w 2257425"/>
                <a:gd name="connsiteY0" fmla="*/ 0 h 1543050"/>
                <a:gd name="connsiteX1" fmla="*/ 1514475 w 2257425"/>
                <a:gd name="connsiteY1" fmla="*/ 1543050 h 1543050"/>
                <a:gd name="connsiteX2" fmla="*/ 2257425 w 2257425"/>
                <a:gd name="connsiteY2" fmla="*/ 828675 h 1543050"/>
                <a:gd name="connsiteX3" fmla="*/ 0 w 2257425"/>
                <a:gd name="connsiteY3" fmla="*/ 0 h 1543050"/>
                <a:gd name="connsiteX0" fmla="*/ 0 w 2257425"/>
                <a:gd name="connsiteY0" fmla="*/ 495300 h 2038350"/>
                <a:gd name="connsiteX1" fmla="*/ 1514475 w 2257425"/>
                <a:gd name="connsiteY1" fmla="*/ 2038350 h 2038350"/>
                <a:gd name="connsiteX2" fmla="*/ 2257425 w 2257425"/>
                <a:gd name="connsiteY2" fmla="*/ 1323975 h 2038350"/>
                <a:gd name="connsiteX3" fmla="*/ 0 w 2257425"/>
                <a:gd name="connsiteY3" fmla="*/ 495300 h 2038350"/>
                <a:gd name="connsiteX0" fmla="*/ 0 w 2257425"/>
                <a:gd name="connsiteY0" fmla="*/ 495300 h 2038350"/>
                <a:gd name="connsiteX1" fmla="*/ 1514475 w 2257425"/>
                <a:gd name="connsiteY1" fmla="*/ 2038350 h 2038350"/>
                <a:gd name="connsiteX2" fmla="*/ 2257425 w 2257425"/>
                <a:gd name="connsiteY2" fmla="*/ 1323975 h 2038350"/>
                <a:gd name="connsiteX3" fmla="*/ 0 w 2257425"/>
                <a:gd name="connsiteY3" fmla="*/ 495300 h 2038350"/>
              </a:gdLst>
              <a:ahLst/>
              <a:cxnLst>
                <a:cxn ang="0">
                  <a:pos x="connsiteX0" y="connsiteY0"/>
                </a:cxn>
                <a:cxn ang="0">
                  <a:pos x="connsiteX1" y="connsiteY1"/>
                </a:cxn>
                <a:cxn ang="0">
                  <a:pos x="connsiteX2" y="connsiteY2"/>
                </a:cxn>
                <a:cxn ang="0">
                  <a:pos x="connsiteX3" y="connsiteY3"/>
                </a:cxn>
              </a:cxnLst>
              <a:rect l="l" t="t" r="r" b="b"/>
              <a:pathLst>
                <a:path w="2257425" h="2038350">
                  <a:moveTo>
                    <a:pt x="0" y="495300"/>
                  </a:moveTo>
                  <a:lnTo>
                    <a:pt x="1514475" y="2038350"/>
                  </a:lnTo>
                  <a:lnTo>
                    <a:pt x="2257425" y="1323975"/>
                  </a:lnTo>
                  <a:cubicBezTo>
                    <a:pt x="2019300" y="714375"/>
                    <a:pt x="1000125" y="0"/>
                    <a:pt x="0" y="495300"/>
                  </a:cubicBezTo>
                  <a:close/>
                </a:path>
              </a:pathLst>
            </a:custGeom>
            <a:solidFill>
              <a:srgbClr val="AC2B37"/>
            </a:solidFill>
            <a:ln w="28575">
              <a:solidFill>
                <a:sysClr val="window" lastClr="FFFFFF"/>
              </a:solidFill>
              <a:round/>
              <a:headEnd/>
              <a:tailEnd/>
            </a:ln>
          </p:spPr>
          <p:txBody>
            <a:bodyPr vert="horz" wrap="square" lIns="91440" tIns="45720" rIns="91440" bIns="45720" numCol="1" anchor="t" anchorCtr="0" compatLnSpc="1">
              <a:prstTxWarp prst="textNoShape">
                <a:avLst/>
              </a:prstTxWarp>
            </a:bodyPr>
            <a:lstStyle/>
            <a:p>
              <a:endParaRPr lang="en-GB" sz="1100" kern="0" dirty="0">
                <a:solidFill>
                  <a:sysClr val="windowText" lastClr="000000"/>
                </a:solidFill>
                <a:latin typeface="Arial" panose="020B0604020202020204" pitchFamily="34" charset="0"/>
                <a:cs typeface="Arial" panose="020B0604020202020204" pitchFamily="34" charset="0"/>
              </a:endParaRPr>
            </a:p>
          </p:txBody>
        </p:sp>
        <p:sp>
          <p:nvSpPr>
            <p:cNvPr id="55" name="Freeform 826">
              <a:extLst>
                <a:ext uri="{FF2B5EF4-FFF2-40B4-BE49-F238E27FC236}">
                  <a16:creationId xmlns:a16="http://schemas.microsoft.com/office/drawing/2014/main" xmlns="" id="{F945CBF9-0DD4-154E-B4CF-C0FCA6B844B3}"/>
                </a:ext>
              </a:extLst>
            </p:cNvPr>
            <p:cNvSpPr>
              <a:spLocks noEditPoints="1"/>
            </p:cNvSpPr>
            <p:nvPr/>
          </p:nvSpPr>
          <p:spPr bwMode="auto">
            <a:xfrm>
              <a:off x="6858000" y="2060564"/>
              <a:ext cx="648926" cy="682636"/>
            </a:xfrm>
            <a:custGeom>
              <a:avLst/>
              <a:gdLst/>
              <a:ahLst/>
              <a:cxnLst>
                <a:cxn ang="0">
                  <a:pos x="55" y="98"/>
                </a:cxn>
                <a:cxn ang="0">
                  <a:pos x="29" y="115"/>
                </a:cxn>
                <a:cxn ang="0">
                  <a:pos x="35" y="89"/>
                </a:cxn>
                <a:cxn ang="0">
                  <a:pos x="21" y="84"/>
                </a:cxn>
                <a:cxn ang="0">
                  <a:pos x="0" y="45"/>
                </a:cxn>
                <a:cxn ang="0">
                  <a:pos x="45" y="0"/>
                </a:cxn>
                <a:cxn ang="0">
                  <a:pos x="89" y="36"/>
                </a:cxn>
                <a:cxn ang="0">
                  <a:pos x="97" y="140"/>
                </a:cxn>
                <a:cxn ang="0">
                  <a:pos x="90" y="170"/>
                </a:cxn>
                <a:cxn ang="0">
                  <a:pos x="143" y="132"/>
                </a:cxn>
                <a:cxn ang="0">
                  <a:pos x="162" y="87"/>
                </a:cxn>
                <a:cxn ang="0">
                  <a:pos x="109" y="34"/>
                </a:cxn>
                <a:cxn ang="0">
                  <a:pos x="55" y="87"/>
                </a:cxn>
                <a:cxn ang="0">
                  <a:pos x="80" y="133"/>
                </a:cxn>
              </a:cxnLst>
              <a:rect l="0" t="0" r="r" b="b"/>
              <a:pathLst>
                <a:path w="162" h="170">
                  <a:moveTo>
                    <a:pt x="55" y="98"/>
                  </a:moveTo>
                  <a:cubicBezTo>
                    <a:pt x="43" y="107"/>
                    <a:pt x="29" y="115"/>
                    <a:pt x="29" y="115"/>
                  </a:cubicBezTo>
                  <a:cubicBezTo>
                    <a:pt x="35" y="89"/>
                    <a:pt x="35" y="89"/>
                    <a:pt x="35" y="89"/>
                  </a:cubicBezTo>
                  <a:moveTo>
                    <a:pt x="21" y="84"/>
                  </a:moveTo>
                  <a:cubicBezTo>
                    <a:pt x="9" y="76"/>
                    <a:pt x="0" y="61"/>
                    <a:pt x="0" y="45"/>
                  </a:cubicBezTo>
                  <a:cubicBezTo>
                    <a:pt x="0" y="20"/>
                    <a:pt x="20" y="0"/>
                    <a:pt x="45" y="0"/>
                  </a:cubicBezTo>
                  <a:cubicBezTo>
                    <a:pt x="67" y="0"/>
                    <a:pt x="85" y="16"/>
                    <a:pt x="89" y="36"/>
                  </a:cubicBezTo>
                  <a:moveTo>
                    <a:pt x="97" y="140"/>
                  </a:moveTo>
                  <a:cubicBezTo>
                    <a:pt x="90" y="170"/>
                    <a:pt x="90" y="170"/>
                    <a:pt x="90" y="170"/>
                  </a:cubicBezTo>
                  <a:cubicBezTo>
                    <a:pt x="90" y="170"/>
                    <a:pt x="131" y="144"/>
                    <a:pt x="143" y="132"/>
                  </a:cubicBezTo>
                  <a:cubicBezTo>
                    <a:pt x="152" y="123"/>
                    <a:pt x="162" y="111"/>
                    <a:pt x="162" y="87"/>
                  </a:cubicBezTo>
                  <a:cubicBezTo>
                    <a:pt x="162" y="58"/>
                    <a:pt x="138" y="34"/>
                    <a:pt x="109" y="34"/>
                  </a:cubicBezTo>
                  <a:cubicBezTo>
                    <a:pt x="79" y="34"/>
                    <a:pt x="55" y="58"/>
                    <a:pt x="55" y="87"/>
                  </a:cubicBezTo>
                  <a:cubicBezTo>
                    <a:pt x="55" y="106"/>
                    <a:pt x="65" y="123"/>
                    <a:pt x="80" y="133"/>
                  </a:cubicBezTo>
                </a:path>
              </a:pathLst>
            </a:custGeom>
            <a:noFill/>
            <a:ln w="12700" cap="rnd">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grpSp>
          <p:nvGrpSpPr>
            <p:cNvPr id="56" name="Groupe 663">
              <a:extLst>
                <a:ext uri="{FF2B5EF4-FFF2-40B4-BE49-F238E27FC236}">
                  <a16:creationId xmlns:a16="http://schemas.microsoft.com/office/drawing/2014/main" xmlns="" id="{FB3BF9F2-2BB6-C84D-8DE6-D8DD05B565ED}"/>
                </a:ext>
              </a:extLst>
            </p:cNvPr>
            <p:cNvGrpSpPr/>
            <p:nvPr/>
          </p:nvGrpSpPr>
          <p:grpSpPr>
            <a:xfrm>
              <a:off x="5305444" y="1730290"/>
              <a:ext cx="777856" cy="606510"/>
              <a:chOff x="4452938" y="2754312"/>
              <a:chExt cx="454026" cy="354013"/>
            </a:xfrm>
          </p:grpSpPr>
          <p:sp>
            <p:nvSpPr>
              <p:cNvPr id="72" name="Oval 591">
                <a:extLst>
                  <a:ext uri="{FF2B5EF4-FFF2-40B4-BE49-F238E27FC236}">
                    <a16:creationId xmlns:a16="http://schemas.microsoft.com/office/drawing/2014/main" xmlns="" id="{41525CA5-C80A-134B-8BCD-D00E1D6D6045}"/>
                  </a:ext>
                </a:extLst>
              </p:cNvPr>
              <p:cNvSpPr>
                <a:spLocks noChangeArrowheads="1"/>
              </p:cNvSpPr>
              <p:nvPr/>
            </p:nvSpPr>
            <p:spPr bwMode="auto">
              <a:xfrm>
                <a:off x="4735513" y="2754312"/>
                <a:ext cx="133350" cy="136525"/>
              </a:xfrm>
              <a:prstGeom prst="ellipse">
                <a:avLst/>
              </a:prstGeom>
              <a:noFill/>
              <a:ln w="12700" cap="rnd">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6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73" name="Oval 592">
                <a:extLst>
                  <a:ext uri="{FF2B5EF4-FFF2-40B4-BE49-F238E27FC236}">
                    <a16:creationId xmlns:a16="http://schemas.microsoft.com/office/drawing/2014/main" xmlns="" id="{882967B9-6AF6-D245-A0EC-9B81950EE9C3}"/>
                  </a:ext>
                </a:extLst>
              </p:cNvPr>
              <p:cNvSpPr>
                <a:spLocks noChangeArrowheads="1"/>
              </p:cNvSpPr>
              <p:nvPr/>
            </p:nvSpPr>
            <p:spPr bwMode="auto">
              <a:xfrm>
                <a:off x="4783138" y="2773362"/>
                <a:ext cx="39688" cy="47625"/>
              </a:xfrm>
              <a:prstGeom prst="ellipse">
                <a:avLst/>
              </a:prstGeom>
              <a:noFill/>
              <a:ln w="12700" cap="rnd">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6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74" name="Freeform 593">
                <a:extLst>
                  <a:ext uri="{FF2B5EF4-FFF2-40B4-BE49-F238E27FC236}">
                    <a16:creationId xmlns:a16="http://schemas.microsoft.com/office/drawing/2014/main" xmlns="" id="{B1037E27-DB2C-A84B-9F15-CE3E91DE5D56}"/>
                  </a:ext>
                </a:extLst>
              </p:cNvPr>
              <p:cNvSpPr>
                <a:spLocks/>
              </p:cNvSpPr>
              <p:nvPr/>
            </p:nvSpPr>
            <p:spPr bwMode="auto">
              <a:xfrm>
                <a:off x="4759326" y="2820987"/>
                <a:ext cx="87313" cy="31750"/>
              </a:xfrm>
              <a:custGeom>
                <a:avLst/>
                <a:gdLst/>
                <a:ahLst/>
                <a:cxnLst>
                  <a:cxn ang="0">
                    <a:pos x="0" y="17"/>
                  </a:cxn>
                  <a:cxn ang="0">
                    <a:pos x="22" y="0"/>
                  </a:cxn>
                  <a:cxn ang="0">
                    <a:pos x="45" y="16"/>
                  </a:cxn>
                </a:cxnLst>
                <a:rect l="0" t="0" r="r" b="b"/>
                <a:pathLst>
                  <a:path w="45" h="17">
                    <a:moveTo>
                      <a:pt x="0" y="17"/>
                    </a:moveTo>
                    <a:cubicBezTo>
                      <a:pt x="3" y="7"/>
                      <a:pt x="9" y="0"/>
                      <a:pt x="22" y="0"/>
                    </a:cubicBezTo>
                    <a:cubicBezTo>
                      <a:pt x="35" y="0"/>
                      <a:pt x="42" y="7"/>
                      <a:pt x="45" y="16"/>
                    </a:cubicBezTo>
                  </a:path>
                </a:pathLst>
              </a:custGeom>
              <a:noFill/>
              <a:ln w="12700" cap="rnd">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6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75" name="Oval 594">
                <a:extLst>
                  <a:ext uri="{FF2B5EF4-FFF2-40B4-BE49-F238E27FC236}">
                    <a16:creationId xmlns:a16="http://schemas.microsoft.com/office/drawing/2014/main" xmlns="" id="{E7D718AA-8F04-E54A-B8F7-0B9CFA30F371}"/>
                  </a:ext>
                </a:extLst>
              </p:cNvPr>
              <p:cNvSpPr>
                <a:spLocks noChangeArrowheads="1"/>
              </p:cNvSpPr>
              <p:nvPr/>
            </p:nvSpPr>
            <p:spPr bwMode="auto">
              <a:xfrm>
                <a:off x="4737101" y="2940050"/>
                <a:ext cx="169863" cy="168275"/>
              </a:xfrm>
              <a:prstGeom prst="ellipse">
                <a:avLst/>
              </a:prstGeom>
              <a:noFill/>
              <a:ln w="12700" cap="rnd">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6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76" name="Oval 595">
                <a:extLst>
                  <a:ext uri="{FF2B5EF4-FFF2-40B4-BE49-F238E27FC236}">
                    <a16:creationId xmlns:a16="http://schemas.microsoft.com/office/drawing/2014/main" xmlns="" id="{143536F7-09CB-3845-AE0A-B816A965DCAD}"/>
                  </a:ext>
                </a:extLst>
              </p:cNvPr>
              <p:cNvSpPr>
                <a:spLocks noChangeArrowheads="1"/>
              </p:cNvSpPr>
              <p:nvPr/>
            </p:nvSpPr>
            <p:spPr bwMode="auto">
              <a:xfrm>
                <a:off x="4795838" y="2965450"/>
                <a:ext cx="50800" cy="57150"/>
              </a:xfrm>
              <a:prstGeom prst="ellipse">
                <a:avLst/>
              </a:prstGeom>
              <a:noFill/>
              <a:ln w="12700" cap="rnd">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6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77" name="Freeform 596">
                <a:extLst>
                  <a:ext uri="{FF2B5EF4-FFF2-40B4-BE49-F238E27FC236}">
                    <a16:creationId xmlns:a16="http://schemas.microsoft.com/office/drawing/2014/main" xmlns="" id="{5DF087A3-82EC-4D48-81D3-EC2A48E6EF7B}"/>
                  </a:ext>
                </a:extLst>
              </p:cNvPr>
              <p:cNvSpPr>
                <a:spLocks/>
              </p:cNvSpPr>
              <p:nvPr/>
            </p:nvSpPr>
            <p:spPr bwMode="auto">
              <a:xfrm>
                <a:off x="4767263" y="3022600"/>
                <a:ext cx="107950" cy="41275"/>
              </a:xfrm>
              <a:custGeom>
                <a:avLst/>
                <a:gdLst/>
                <a:ahLst/>
                <a:cxnLst>
                  <a:cxn ang="0">
                    <a:pos x="0" y="22"/>
                  </a:cxn>
                  <a:cxn ang="0">
                    <a:pos x="28" y="0"/>
                  </a:cxn>
                  <a:cxn ang="0">
                    <a:pos x="56" y="21"/>
                  </a:cxn>
                </a:cxnLst>
                <a:rect l="0" t="0" r="r" b="b"/>
                <a:pathLst>
                  <a:path w="56" h="22">
                    <a:moveTo>
                      <a:pt x="0" y="22"/>
                    </a:moveTo>
                    <a:cubicBezTo>
                      <a:pt x="3" y="10"/>
                      <a:pt x="12" y="0"/>
                      <a:pt x="28" y="0"/>
                    </a:cubicBezTo>
                    <a:cubicBezTo>
                      <a:pt x="43" y="0"/>
                      <a:pt x="52" y="9"/>
                      <a:pt x="56" y="21"/>
                    </a:cubicBezTo>
                  </a:path>
                </a:pathLst>
              </a:custGeom>
              <a:noFill/>
              <a:ln w="12700" cap="rnd">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6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78" name="Oval 597">
                <a:extLst>
                  <a:ext uri="{FF2B5EF4-FFF2-40B4-BE49-F238E27FC236}">
                    <a16:creationId xmlns:a16="http://schemas.microsoft.com/office/drawing/2014/main" xmlns="" id="{E5E9DBB1-C896-6B43-831E-310B189E90FF}"/>
                  </a:ext>
                </a:extLst>
              </p:cNvPr>
              <p:cNvSpPr>
                <a:spLocks noChangeArrowheads="1"/>
              </p:cNvSpPr>
              <p:nvPr/>
            </p:nvSpPr>
            <p:spPr bwMode="auto">
              <a:xfrm>
                <a:off x="4452938" y="2828925"/>
                <a:ext cx="190500" cy="188913"/>
              </a:xfrm>
              <a:prstGeom prst="ellipse">
                <a:avLst/>
              </a:prstGeom>
              <a:noFill/>
              <a:ln w="12700" cap="rnd">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6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79" name="Oval 598">
                <a:extLst>
                  <a:ext uri="{FF2B5EF4-FFF2-40B4-BE49-F238E27FC236}">
                    <a16:creationId xmlns:a16="http://schemas.microsoft.com/office/drawing/2014/main" xmlns="" id="{660705D8-08ED-0A46-91D0-23CB490487A7}"/>
                  </a:ext>
                </a:extLst>
              </p:cNvPr>
              <p:cNvSpPr>
                <a:spLocks noChangeArrowheads="1"/>
              </p:cNvSpPr>
              <p:nvPr/>
            </p:nvSpPr>
            <p:spPr bwMode="auto">
              <a:xfrm>
                <a:off x="4519613" y="2855912"/>
                <a:ext cx="58738" cy="66675"/>
              </a:xfrm>
              <a:prstGeom prst="ellipse">
                <a:avLst/>
              </a:prstGeom>
              <a:noFill/>
              <a:ln w="12700" cap="rnd">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6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80" name="Freeform 599">
                <a:extLst>
                  <a:ext uri="{FF2B5EF4-FFF2-40B4-BE49-F238E27FC236}">
                    <a16:creationId xmlns:a16="http://schemas.microsoft.com/office/drawing/2014/main" xmlns="" id="{EC0F99CD-5DCA-6941-A25A-7347F61B3E48}"/>
                  </a:ext>
                </a:extLst>
              </p:cNvPr>
              <p:cNvSpPr>
                <a:spLocks/>
              </p:cNvSpPr>
              <p:nvPr/>
            </p:nvSpPr>
            <p:spPr bwMode="auto">
              <a:xfrm>
                <a:off x="4484688" y="2922587"/>
                <a:ext cx="127000" cy="50800"/>
              </a:xfrm>
              <a:custGeom>
                <a:avLst/>
                <a:gdLst/>
                <a:ahLst/>
                <a:cxnLst>
                  <a:cxn ang="0">
                    <a:pos x="0" y="26"/>
                  </a:cxn>
                  <a:cxn ang="0">
                    <a:pos x="33" y="0"/>
                  </a:cxn>
                  <a:cxn ang="0">
                    <a:pos x="66" y="24"/>
                  </a:cxn>
                </a:cxnLst>
                <a:rect l="0" t="0" r="r" b="b"/>
                <a:pathLst>
                  <a:path w="66" h="26">
                    <a:moveTo>
                      <a:pt x="0" y="26"/>
                    </a:moveTo>
                    <a:cubicBezTo>
                      <a:pt x="4" y="11"/>
                      <a:pt x="14" y="0"/>
                      <a:pt x="33" y="0"/>
                    </a:cubicBezTo>
                    <a:cubicBezTo>
                      <a:pt x="52" y="0"/>
                      <a:pt x="62" y="10"/>
                      <a:pt x="66" y="24"/>
                    </a:cubicBezTo>
                  </a:path>
                </a:pathLst>
              </a:custGeom>
              <a:noFill/>
              <a:ln w="12700" cap="rnd">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6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81" name="Line 600">
                <a:extLst>
                  <a:ext uri="{FF2B5EF4-FFF2-40B4-BE49-F238E27FC236}">
                    <a16:creationId xmlns:a16="http://schemas.microsoft.com/office/drawing/2014/main" xmlns="" id="{25C9E789-C79D-4A41-BF22-9059B48713C7}"/>
                  </a:ext>
                </a:extLst>
              </p:cNvPr>
              <p:cNvSpPr>
                <a:spLocks noChangeShapeType="1"/>
              </p:cNvSpPr>
              <p:nvPr/>
            </p:nvSpPr>
            <p:spPr bwMode="auto">
              <a:xfrm flipH="1" flipV="1">
                <a:off x="4638676" y="2962275"/>
                <a:ext cx="95250" cy="39688"/>
              </a:xfrm>
              <a:prstGeom prst="line">
                <a:avLst/>
              </a:prstGeom>
              <a:noFill/>
              <a:ln w="12700" cap="rnd">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6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82" name="Line 601">
                <a:extLst>
                  <a:ext uri="{FF2B5EF4-FFF2-40B4-BE49-F238E27FC236}">
                    <a16:creationId xmlns:a16="http://schemas.microsoft.com/office/drawing/2014/main" xmlns="" id="{57218B82-A643-2F45-B383-B495DDEB8AE1}"/>
                  </a:ext>
                </a:extLst>
              </p:cNvPr>
              <p:cNvSpPr>
                <a:spLocks noChangeShapeType="1"/>
              </p:cNvSpPr>
              <p:nvPr/>
            </p:nvSpPr>
            <p:spPr bwMode="auto">
              <a:xfrm flipH="1">
                <a:off x="4640263" y="2841625"/>
                <a:ext cx="96838" cy="42863"/>
              </a:xfrm>
              <a:prstGeom prst="line">
                <a:avLst/>
              </a:prstGeom>
              <a:noFill/>
              <a:ln w="12700" cap="rnd">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6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grpSp>
        <p:sp>
          <p:nvSpPr>
            <p:cNvPr id="57" name="Rectangle 56">
              <a:extLst>
                <a:ext uri="{FF2B5EF4-FFF2-40B4-BE49-F238E27FC236}">
                  <a16:creationId xmlns:a16="http://schemas.microsoft.com/office/drawing/2014/main" xmlns="" id="{B4CE75E2-E64D-7F4F-B72E-AD8ED1BFCEAD}"/>
                </a:ext>
              </a:extLst>
            </p:cNvPr>
            <p:cNvSpPr/>
            <p:nvPr/>
          </p:nvSpPr>
          <p:spPr>
            <a:xfrm>
              <a:off x="5621738" y="2777210"/>
              <a:ext cx="1406532" cy="533400"/>
            </a:xfrm>
            <a:prstGeom prst="rect">
              <a:avLst/>
            </a:prstGeom>
            <a:noFill/>
            <a:ln w="9525" cap="flat" cmpd="sng" algn="ctr">
              <a:noFill/>
              <a:prstDash val="solid"/>
            </a:ln>
            <a:effectLst/>
          </p:spPr>
          <p:txBody>
            <a:bodyPr rtlCol="0" anchor="ctr"/>
            <a:lstStyle/>
            <a:p>
              <a:pPr lvl="0" algn="ctr"/>
              <a:r>
                <a:rPr lang="en-US" sz="1400" b="1" kern="0" dirty="0">
                  <a:solidFill>
                    <a:schemeClr val="tx1">
                      <a:lumMod val="85000"/>
                      <a:lumOff val="15000"/>
                    </a:schemeClr>
                  </a:solidFill>
                  <a:latin typeface="Arial" panose="020B0604020202020204" pitchFamily="34" charset="0"/>
                  <a:cs typeface="Arial" panose="020B0604020202020204" pitchFamily="34" charset="0"/>
                </a:rPr>
                <a:t>Data Engineering</a:t>
              </a:r>
            </a:p>
            <a:p>
              <a:pPr lvl="0" algn="ctr"/>
              <a:r>
                <a:rPr lang="en-US" sz="1400" b="1" kern="0" dirty="0">
                  <a:solidFill>
                    <a:schemeClr val="tx1">
                      <a:lumMod val="85000"/>
                      <a:lumOff val="15000"/>
                    </a:schemeClr>
                  </a:solidFill>
                  <a:latin typeface="Arial" panose="020B0604020202020204" pitchFamily="34" charset="0"/>
                  <a:cs typeface="Arial" panose="020B0604020202020204" pitchFamily="34" charset="0"/>
                </a:rPr>
                <a:t>Capabilities</a:t>
              </a:r>
            </a:p>
          </p:txBody>
        </p:sp>
        <p:grpSp>
          <p:nvGrpSpPr>
            <p:cNvPr id="58" name="Group 57">
              <a:extLst>
                <a:ext uri="{FF2B5EF4-FFF2-40B4-BE49-F238E27FC236}">
                  <a16:creationId xmlns:a16="http://schemas.microsoft.com/office/drawing/2014/main" xmlns="" id="{A8A58CC0-C67C-3242-BCE3-A4CF178665B9}"/>
                </a:ext>
              </a:extLst>
            </p:cNvPr>
            <p:cNvGrpSpPr/>
            <p:nvPr/>
          </p:nvGrpSpPr>
          <p:grpSpPr>
            <a:xfrm>
              <a:off x="6553200" y="3733800"/>
              <a:ext cx="802142" cy="506980"/>
              <a:chOff x="5400217" y="3303020"/>
              <a:chExt cx="802142" cy="506980"/>
            </a:xfrm>
          </p:grpSpPr>
          <p:sp>
            <p:nvSpPr>
              <p:cNvPr id="64" name="Freeform 575">
                <a:extLst>
                  <a:ext uri="{FF2B5EF4-FFF2-40B4-BE49-F238E27FC236}">
                    <a16:creationId xmlns:a16="http://schemas.microsoft.com/office/drawing/2014/main" xmlns="" id="{E0C13D39-7A01-304F-B32A-DF64033687F9}"/>
                  </a:ext>
                </a:extLst>
              </p:cNvPr>
              <p:cNvSpPr>
                <a:spLocks/>
              </p:cNvSpPr>
              <p:nvPr/>
            </p:nvSpPr>
            <p:spPr bwMode="auto">
              <a:xfrm>
                <a:off x="5400217" y="3306491"/>
                <a:ext cx="802142" cy="503509"/>
              </a:xfrm>
              <a:custGeom>
                <a:avLst/>
                <a:gdLst/>
                <a:ahLst/>
                <a:cxnLst>
                  <a:cxn ang="0">
                    <a:pos x="189" y="106"/>
                  </a:cxn>
                  <a:cxn ang="0">
                    <a:pos x="176" y="119"/>
                  </a:cxn>
                  <a:cxn ang="0">
                    <a:pos x="12" y="119"/>
                  </a:cxn>
                  <a:cxn ang="0">
                    <a:pos x="0" y="106"/>
                  </a:cxn>
                  <a:cxn ang="0">
                    <a:pos x="172" y="106"/>
                  </a:cxn>
                  <a:cxn ang="0">
                    <a:pos x="172" y="0"/>
                  </a:cxn>
                  <a:cxn ang="0">
                    <a:pos x="17" y="0"/>
                  </a:cxn>
                  <a:cxn ang="0">
                    <a:pos x="17" y="91"/>
                  </a:cxn>
                </a:cxnLst>
                <a:rect l="0" t="0" r="r" b="b"/>
                <a:pathLst>
                  <a:path w="189" h="119">
                    <a:moveTo>
                      <a:pt x="189" y="106"/>
                    </a:moveTo>
                    <a:cubicBezTo>
                      <a:pt x="189" y="113"/>
                      <a:pt x="184" y="119"/>
                      <a:pt x="176" y="119"/>
                    </a:cubicBezTo>
                    <a:cubicBezTo>
                      <a:pt x="12" y="119"/>
                      <a:pt x="12" y="119"/>
                      <a:pt x="12" y="119"/>
                    </a:cubicBezTo>
                    <a:cubicBezTo>
                      <a:pt x="5" y="119"/>
                      <a:pt x="0" y="113"/>
                      <a:pt x="0" y="106"/>
                    </a:cubicBezTo>
                    <a:cubicBezTo>
                      <a:pt x="172" y="106"/>
                      <a:pt x="172" y="106"/>
                      <a:pt x="172" y="106"/>
                    </a:cubicBezTo>
                    <a:cubicBezTo>
                      <a:pt x="172" y="0"/>
                      <a:pt x="172" y="0"/>
                      <a:pt x="172" y="0"/>
                    </a:cubicBezTo>
                    <a:cubicBezTo>
                      <a:pt x="17" y="0"/>
                      <a:pt x="17" y="0"/>
                      <a:pt x="17" y="0"/>
                    </a:cubicBezTo>
                    <a:cubicBezTo>
                      <a:pt x="17" y="91"/>
                      <a:pt x="17" y="91"/>
                      <a:pt x="17" y="91"/>
                    </a:cubicBezTo>
                  </a:path>
                </a:pathLst>
              </a:custGeom>
              <a:noFill/>
              <a:ln w="127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GB" sz="1600" dirty="0">
                  <a:latin typeface="Arial" panose="020B0604020202020204" pitchFamily="34" charset="0"/>
                  <a:cs typeface="Arial" panose="020B0604020202020204" pitchFamily="34" charset="0"/>
                </a:endParaRPr>
              </a:p>
            </p:txBody>
          </p:sp>
          <p:sp>
            <p:nvSpPr>
              <p:cNvPr id="65" name="Freeform 576">
                <a:extLst>
                  <a:ext uri="{FF2B5EF4-FFF2-40B4-BE49-F238E27FC236}">
                    <a16:creationId xmlns:a16="http://schemas.microsoft.com/office/drawing/2014/main" xmlns="" id="{2C1EBD86-9D2B-9944-A7E0-667765177CFA}"/>
                  </a:ext>
                </a:extLst>
              </p:cNvPr>
              <p:cNvSpPr>
                <a:spLocks/>
              </p:cNvSpPr>
              <p:nvPr/>
            </p:nvSpPr>
            <p:spPr bwMode="auto">
              <a:xfrm>
                <a:off x="5702321" y="3382868"/>
                <a:ext cx="187513" cy="305577"/>
              </a:xfrm>
              <a:custGeom>
                <a:avLst/>
                <a:gdLst/>
                <a:ahLst/>
                <a:cxnLst>
                  <a:cxn ang="0">
                    <a:pos x="33" y="41"/>
                  </a:cxn>
                  <a:cxn ang="0">
                    <a:pos x="44" y="22"/>
                  </a:cxn>
                  <a:cxn ang="0">
                    <a:pos x="22" y="0"/>
                  </a:cxn>
                  <a:cxn ang="0">
                    <a:pos x="0" y="22"/>
                  </a:cxn>
                  <a:cxn ang="0">
                    <a:pos x="12" y="41"/>
                  </a:cxn>
                  <a:cxn ang="0">
                    <a:pos x="12" y="52"/>
                  </a:cxn>
                  <a:cxn ang="0">
                    <a:pos x="33" y="52"/>
                  </a:cxn>
                  <a:cxn ang="0">
                    <a:pos x="33" y="64"/>
                  </a:cxn>
                  <a:cxn ang="0">
                    <a:pos x="28" y="69"/>
                  </a:cxn>
                  <a:cxn ang="0">
                    <a:pos x="28" y="69"/>
                  </a:cxn>
                  <a:cxn ang="0">
                    <a:pos x="22" y="72"/>
                  </a:cxn>
                  <a:cxn ang="0">
                    <a:pos x="16" y="69"/>
                  </a:cxn>
                  <a:cxn ang="0">
                    <a:pos x="16" y="69"/>
                  </a:cxn>
                  <a:cxn ang="0">
                    <a:pos x="12" y="64"/>
                  </a:cxn>
                  <a:cxn ang="0">
                    <a:pos x="12" y="60"/>
                  </a:cxn>
                </a:cxnLst>
                <a:rect l="0" t="0" r="r" b="b"/>
                <a:pathLst>
                  <a:path w="44" h="72">
                    <a:moveTo>
                      <a:pt x="33" y="41"/>
                    </a:moveTo>
                    <a:cubicBezTo>
                      <a:pt x="40" y="38"/>
                      <a:pt x="44" y="30"/>
                      <a:pt x="44" y="22"/>
                    </a:cubicBezTo>
                    <a:cubicBezTo>
                      <a:pt x="44" y="10"/>
                      <a:pt x="35" y="0"/>
                      <a:pt x="22" y="0"/>
                    </a:cubicBezTo>
                    <a:cubicBezTo>
                      <a:pt x="10" y="0"/>
                      <a:pt x="0" y="10"/>
                      <a:pt x="0" y="22"/>
                    </a:cubicBezTo>
                    <a:cubicBezTo>
                      <a:pt x="0" y="30"/>
                      <a:pt x="5" y="38"/>
                      <a:pt x="12" y="41"/>
                    </a:cubicBezTo>
                    <a:cubicBezTo>
                      <a:pt x="12" y="52"/>
                      <a:pt x="12" y="52"/>
                      <a:pt x="12" y="52"/>
                    </a:cubicBezTo>
                    <a:cubicBezTo>
                      <a:pt x="33" y="52"/>
                      <a:pt x="33" y="52"/>
                      <a:pt x="33" y="52"/>
                    </a:cubicBezTo>
                    <a:cubicBezTo>
                      <a:pt x="33" y="64"/>
                      <a:pt x="33" y="64"/>
                      <a:pt x="33" y="64"/>
                    </a:cubicBezTo>
                    <a:cubicBezTo>
                      <a:pt x="33" y="66"/>
                      <a:pt x="31" y="68"/>
                      <a:pt x="28" y="69"/>
                    </a:cubicBezTo>
                    <a:cubicBezTo>
                      <a:pt x="28" y="69"/>
                      <a:pt x="28" y="69"/>
                      <a:pt x="28" y="69"/>
                    </a:cubicBezTo>
                    <a:cubicBezTo>
                      <a:pt x="28" y="71"/>
                      <a:pt x="26" y="72"/>
                      <a:pt x="22" y="72"/>
                    </a:cubicBezTo>
                    <a:cubicBezTo>
                      <a:pt x="19" y="72"/>
                      <a:pt x="16" y="71"/>
                      <a:pt x="16" y="69"/>
                    </a:cubicBezTo>
                    <a:cubicBezTo>
                      <a:pt x="16" y="69"/>
                      <a:pt x="16" y="69"/>
                      <a:pt x="16" y="69"/>
                    </a:cubicBezTo>
                    <a:cubicBezTo>
                      <a:pt x="13" y="68"/>
                      <a:pt x="12" y="66"/>
                      <a:pt x="12" y="64"/>
                    </a:cubicBezTo>
                    <a:cubicBezTo>
                      <a:pt x="12" y="60"/>
                      <a:pt x="12" y="60"/>
                      <a:pt x="12" y="60"/>
                    </a:cubicBezTo>
                  </a:path>
                </a:pathLst>
              </a:custGeom>
              <a:noFill/>
              <a:ln w="127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GB" sz="1600" dirty="0">
                  <a:latin typeface="Arial" panose="020B0604020202020204" pitchFamily="34" charset="0"/>
                  <a:cs typeface="Arial" panose="020B0604020202020204" pitchFamily="34" charset="0"/>
                </a:endParaRPr>
              </a:p>
            </p:txBody>
          </p:sp>
          <p:sp>
            <p:nvSpPr>
              <p:cNvPr id="66" name="Freeform 577">
                <a:extLst>
                  <a:ext uri="{FF2B5EF4-FFF2-40B4-BE49-F238E27FC236}">
                    <a16:creationId xmlns:a16="http://schemas.microsoft.com/office/drawing/2014/main" xmlns="" id="{5D3D92A8-FD29-1B42-9B2D-2FEDCEC76691}"/>
                  </a:ext>
                </a:extLst>
              </p:cNvPr>
              <p:cNvSpPr>
                <a:spLocks/>
              </p:cNvSpPr>
              <p:nvPr/>
            </p:nvSpPr>
            <p:spPr bwMode="auto">
              <a:xfrm>
                <a:off x="5740519" y="3410648"/>
                <a:ext cx="69449" cy="69449"/>
              </a:xfrm>
              <a:custGeom>
                <a:avLst/>
                <a:gdLst/>
                <a:ahLst/>
                <a:cxnLst>
                  <a:cxn ang="0">
                    <a:pos x="0" y="16"/>
                  </a:cxn>
                  <a:cxn ang="0">
                    <a:pos x="16" y="0"/>
                  </a:cxn>
                </a:cxnLst>
                <a:rect l="0" t="0" r="r" b="b"/>
                <a:pathLst>
                  <a:path w="16" h="16">
                    <a:moveTo>
                      <a:pt x="0" y="16"/>
                    </a:moveTo>
                    <a:cubicBezTo>
                      <a:pt x="0" y="7"/>
                      <a:pt x="7" y="0"/>
                      <a:pt x="16" y="0"/>
                    </a:cubicBezTo>
                  </a:path>
                </a:pathLst>
              </a:custGeom>
              <a:noFill/>
              <a:ln w="127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GB" sz="1600" dirty="0">
                  <a:latin typeface="Arial" panose="020B0604020202020204" pitchFamily="34" charset="0"/>
                  <a:cs typeface="Arial" panose="020B0604020202020204" pitchFamily="34" charset="0"/>
                </a:endParaRPr>
              </a:p>
            </p:txBody>
          </p:sp>
          <p:sp>
            <p:nvSpPr>
              <p:cNvPr id="67" name="Line 578">
                <a:extLst>
                  <a:ext uri="{FF2B5EF4-FFF2-40B4-BE49-F238E27FC236}">
                    <a16:creationId xmlns:a16="http://schemas.microsoft.com/office/drawing/2014/main" xmlns="" id="{CA5ABB52-4911-1F47-84B9-3542B984C55C}"/>
                  </a:ext>
                </a:extLst>
              </p:cNvPr>
              <p:cNvSpPr>
                <a:spLocks noChangeShapeType="1"/>
              </p:cNvSpPr>
              <p:nvPr/>
            </p:nvSpPr>
            <p:spPr bwMode="auto">
              <a:xfrm flipV="1">
                <a:off x="5800794" y="3303020"/>
                <a:ext cx="3474" cy="72923"/>
              </a:xfrm>
              <a:prstGeom prst="line">
                <a:avLst/>
              </a:prstGeom>
              <a:noFill/>
              <a:ln w="127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GB" sz="1600" dirty="0">
                  <a:latin typeface="Arial" panose="020B0604020202020204" pitchFamily="34" charset="0"/>
                  <a:cs typeface="Arial" panose="020B0604020202020204" pitchFamily="34" charset="0"/>
                </a:endParaRPr>
              </a:p>
            </p:txBody>
          </p:sp>
          <p:sp>
            <p:nvSpPr>
              <p:cNvPr id="68" name="Line 579">
                <a:extLst>
                  <a:ext uri="{FF2B5EF4-FFF2-40B4-BE49-F238E27FC236}">
                    <a16:creationId xmlns:a16="http://schemas.microsoft.com/office/drawing/2014/main" xmlns="" id="{8190C179-4681-9441-B90B-9025C8B1C56C}"/>
                  </a:ext>
                </a:extLst>
              </p:cNvPr>
              <p:cNvSpPr>
                <a:spLocks noChangeShapeType="1"/>
              </p:cNvSpPr>
              <p:nvPr/>
            </p:nvSpPr>
            <p:spPr bwMode="auto">
              <a:xfrm flipH="1" flipV="1">
                <a:off x="5625927" y="3372452"/>
                <a:ext cx="59033" cy="34725"/>
              </a:xfrm>
              <a:prstGeom prst="line">
                <a:avLst/>
              </a:prstGeom>
              <a:noFill/>
              <a:ln w="127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GB" sz="1600" dirty="0">
                  <a:latin typeface="Arial" panose="020B0604020202020204" pitchFamily="34" charset="0"/>
                  <a:cs typeface="Arial" panose="020B0604020202020204" pitchFamily="34" charset="0"/>
                </a:endParaRPr>
              </a:p>
            </p:txBody>
          </p:sp>
          <p:sp>
            <p:nvSpPr>
              <p:cNvPr id="69" name="Line 580">
                <a:extLst>
                  <a:ext uri="{FF2B5EF4-FFF2-40B4-BE49-F238E27FC236}">
                    <a16:creationId xmlns:a16="http://schemas.microsoft.com/office/drawing/2014/main" xmlns="" id="{27EC6E84-2931-3143-8B29-2CDBA75E522A}"/>
                  </a:ext>
                </a:extLst>
              </p:cNvPr>
              <p:cNvSpPr>
                <a:spLocks noChangeShapeType="1"/>
              </p:cNvSpPr>
              <p:nvPr/>
            </p:nvSpPr>
            <p:spPr bwMode="auto">
              <a:xfrm flipH="1">
                <a:off x="5622455" y="3539131"/>
                <a:ext cx="59033" cy="34725"/>
              </a:xfrm>
              <a:prstGeom prst="line">
                <a:avLst/>
              </a:prstGeom>
              <a:noFill/>
              <a:ln w="127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GB" sz="1600" dirty="0">
                  <a:latin typeface="Arial" panose="020B0604020202020204" pitchFamily="34" charset="0"/>
                  <a:cs typeface="Arial" panose="020B0604020202020204" pitchFamily="34" charset="0"/>
                </a:endParaRPr>
              </a:p>
            </p:txBody>
          </p:sp>
          <p:sp>
            <p:nvSpPr>
              <p:cNvPr id="70" name="Line 581">
                <a:extLst>
                  <a:ext uri="{FF2B5EF4-FFF2-40B4-BE49-F238E27FC236}">
                    <a16:creationId xmlns:a16="http://schemas.microsoft.com/office/drawing/2014/main" xmlns="" id="{0F704389-6DBB-0F43-BFE4-553D163F32BD}"/>
                  </a:ext>
                </a:extLst>
              </p:cNvPr>
              <p:cNvSpPr>
                <a:spLocks noChangeShapeType="1"/>
              </p:cNvSpPr>
              <p:nvPr/>
            </p:nvSpPr>
            <p:spPr bwMode="auto">
              <a:xfrm>
                <a:off x="5907198" y="3542602"/>
                <a:ext cx="59033" cy="34725"/>
              </a:xfrm>
              <a:prstGeom prst="line">
                <a:avLst/>
              </a:prstGeom>
              <a:noFill/>
              <a:ln w="127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GB" sz="1600" dirty="0">
                  <a:latin typeface="Arial" panose="020B0604020202020204" pitchFamily="34" charset="0"/>
                  <a:cs typeface="Arial" panose="020B0604020202020204" pitchFamily="34" charset="0"/>
                </a:endParaRPr>
              </a:p>
            </p:txBody>
          </p:sp>
          <p:sp>
            <p:nvSpPr>
              <p:cNvPr id="71" name="Line 582">
                <a:extLst>
                  <a:ext uri="{FF2B5EF4-FFF2-40B4-BE49-F238E27FC236}">
                    <a16:creationId xmlns:a16="http://schemas.microsoft.com/office/drawing/2014/main" xmlns="" id="{D9FC11DB-0950-D04A-ACEF-6EF0E644C802}"/>
                  </a:ext>
                </a:extLst>
              </p:cNvPr>
              <p:cNvSpPr>
                <a:spLocks noChangeShapeType="1"/>
              </p:cNvSpPr>
              <p:nvPr/>
            </p:nvSpPr>
            <p:spPr bwMode="auto">
              <a:xfrm flipV="1">
                <a:off x="5907198" y="3379397"/>
                <a:ext cx="59033" cy="31253"/>
              </a:xfrm>
              <a:prstGeom prst="line">
                <a:avLst/>
              </a:prstGeom>
              <a:noFill/>
              <a:ln w="127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GB" sz="1600" dirty="0">
                  <a:latin typeface="Arial" panose="020B0604020202020204" pitchFamily="34" charset="0"/>
                  <a:cs typeface="Arial" panose="020B0604020202020204" pitchFamily="34" charset="0"/>
                </a:endParaRPr>
              </a:p>
            </p:txBody>
          </p:sp>
        </p:grpSp>
        <p:grpSp>
          <p:nvGrpSpPr>
            <p:cNvPr id="59" name="Groupe 381">
              <a:extLst>
                <a:ext uri="{FF2B5EF4-FFF2-40B4-BE49-F238E27FC236}">
                  <a16:creationId xmlns:a16="http://schemas.microsoft.com/office/drawing/2014/main" xmlns="" id="{A3428B40-2DB1-5646-97EA-0B6D6061A1C8}"/>
                </a:ext>
              </a:extLst>
            </p:cNvPr>
            <p:cNvGrpSpPr/>
            <p:nvPr/>
          </p:nvGrpSpPr>
          <p:grpSpPr>
            <a:xfrm>
              <a:off x="4903753" y="3276600"/>
              <a:ext cx="735047" cy="472104"/>
              <a:chOff x="2444750" y="3516313"/>
              <a:chExt cx="390525" cy="250825"/>
            </a:xfrm>
          </p:grpSpPr>
          <p:sp>
            <p:nvSpPr>
              <p:cNvPr id="61" name="Freeform 465">
                <a:extLst>
                  <a:ext uri="{FF2B5EF4-FFF2-40B4-BE49-F238E27FC236}">
                    <a16:creationId xmlns:a16="http://schemas.microsoft.com/office/drawing/2014/main" xmlns="" id="{38D14D09-9D7A-054B-B076-F97DB72AED4A}"/>
                  </a:ext>
                </a:extLst>
              </p:cNvPr>
              <p:cNvSpPr>
                <a:spLocks/>
              </p:cNvSpPr>
              <p:nvPr/>
            </p:nvSpPr>
            <p:spPr bwMode="auto">
              <a:xfrm>
                <a:off x="2468563" y="3536950"/>
                <a:ext cx="347663" cy="230188"/>
              </a:xfrm>
              <a:custGeom>
                <a:avLst/>
                <a:gdLst/>
                <a:ahLst/>
                <a:cxnLst>
                  <a:cxn ang="0">
                    <a:pos x="110" y="88"/>
                  </a:cxn>
                  <a:cxn ang="0">
                    <a:pos x="77" y="66"/>
                  </a:cxn>
                  <a:cxn ang="0">
                    <a:pos x="65" y="69"/>
                  </a:cxn>
                  <a:cxn ang="0">
                    <a:pos x="41" y="40"/>
                  </a:cxn>
                  <a:cxn ang="0">
                    <a:pos x="55" y="74"/>
                  </a:cxn>
                  <a:cxn ang="0">
                    <a:pos x="48" y="82"/>
                  </a:cxn>
                  <a:cxn ang="0">
                    <a:pos x="41" y="102"/>
                  </a:cxn>
                  <a:cxn ang="0">
                    <a:pos x="6" y="102"/>
                  </a:cxn>
                  <a:cxn ang="0">
                    <a:pos x="6" y="49"/>
                  </a:cxn>
                  <a:cxn ang="0">
                    <a:pos x="41" y="9"/>
                  </a:cxn>
                  <a:cxn ang="0">
                    <a:pos x="77" y="0"/>
                  </a:cxn>
                  <a:cxn ang="0">
                    <a:pos x="113" y="9"/>
                  </a:cxn>
                  <a:cxn ang="0">
                    <a:pos x="148" y="49"/>
                  </a:cxn>
                  <a:cxn ang="0">
                    <a:pos x="148" y="102"/>
                  </a:cxn>
                  <a:cxn ang="0">
                    <a:pos x="60" y="102"/>
                  </a:cxn>
                  <a:cxn ang="0">
                    <a:pos x="60" y="89"/>
                  </a:cxn>
                  <a:cxn ang="0">
                    <a:pos x="97" y="89"/>
                  </a:cxn>
                  <a:cxn ang="0">
                    <a:pos x="97" y="94"/>
                  </a:cxn>
                </a:cxnLst>
                <a:rect l="0" t="0" r="r" b="b"/>
                <a:pathLst>
                  <a:path w="154" h="102">
                    <a:moveTo>
                      <a:pt x="110" y="88"/>
                    </a:moveTo>
                    <a:cubicBezTo>
                      <a:pt x="106" y="78"/>
                      <a:pt x="91" y="66"/>
                      <a:pt x="77" y="66"/>
                    </a:cubicBezTo>
                    <a:cubicBezTo>
                      <a:pt x="72" y="67"/>
                      <a:pt x="70" y="67"/>
                      <a:pt x="65" y="69"/>
                    </a:cubicBezTo>
                    <a:cubicBezTo>
                      <a:pt x="56" y="59"/>
                      <a:pt x="49" y="50"/>
                      <a:pt x="41" y="40"/>
                    </a:cubicBezTo>
                    <a:cubicBezTo>
                      <a:pt x="47" y="55"/>
                      <a:pt x="53" y="67"/>
                      <a:pt x="55" y="74"/>
                    </a:cubicBezTo>
                    <a:cubicBezTo>
                      <a:pt x="52" y="78"/>
                      <a:pt x="50" y="78"/>
                      <a:pt x="48" y="82"/>
                    </a:cubicBezTo>
                    <a:cubicBezTo>
                      <a:pt x="46" y="85"/>
                      <a:pt x="42" y="93"/>
                      <a:pt x="41" y="102"/>
                    </a:cubicBezTo>
                    <a:cubicBezTo>
                      <a:pt x="6" y="102"/>
                      <a:pt x="6" y="102"/>
                      <a:pt x="6" y="102"/>
                    </a:cubicBezTo>
                    <a:cubicBezTo>
                      <a:pt x="1" y="84"/>
                      <a:pt x="0" y="66"/>
                      <a:pt x="6" y="49"/>
                    </a:cubicBezTo>
                    <a:cubicBezTo>
                      <a:pt x="13" y="33"/>
                      <a:pt x="25" y="18"/>
                      <a:pt x="41" y="9"/>
                    </a:cubicBezTo>
                    <a:cubicBezTo>
                      <a:pt x="53" y="3"/>
                      <a:pt x="63" y="0"/>
                      <a:pt x="77" y="0"/>
                    </a:cubicBezTo>
                    <a:cubicBezTo>
                      <a:pt x="90" y="0"/>
                      <a:pt x="104" y="4"/>
                      <a:pt x="113" y="9"/>
                    </a:cubicBezTo>
                    <a:cubicBezTo>
                      <a:pt x="121" y="14"/>
                      <a:pt x="140" y="28"/>
                      <a:pt x="148" y="49"/>
                    </a:cubicBezTo>
                    <a:cubicBezTo>
                      <a:pt x="154" y="66"/>
                      <a:pt x="153" y="86"/>
                      <a:pt x="148" y="102"/>
                    </a:cubicBezTo>
                    <a:cubicBezTo>
                      <a:pt x="60" y="102"/>
                      <a:pt x="60" y="102"/>
                      <a:pt x="60" y="102"/>
                    </a:cubicBezTo>
                    <a:cubicBezTo>
                      <a:pt x="60" y="89"/>
                      <a:pt x="60" y="89"/>
                      <a:pt x="60" y="89"/>
                    </a:cubicBezTo>
                    <a:cubicBezTo>
                      <a:pt x="97" y="89"/>
                      <a:pt x="97" y="89"/>
                      <a:pt x="97" y="89"/>
                    </a:cubicBezTo>
                    <a:cubicBezTo>
                      <a:pt x="97" y="94"/>
                      <a:pt x="97" y="94"/>
                      <a:pt x="97" y="94"/>
                    </a:cubicBezTo>
                  </a:path>
                </a:pathLst>
              </a:custGeom>
              <a:noFill/>
              <a:ln w="127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GB" sz="1600" dirty="0">
                  <a:latin typeface="Arial" panose="020B0604020202020204" pitchFamily="34" charset="0"/>
                  <a:cs typeface="Arial" panose="020B0604020202020204" pitchFamily="34" charset="0"/>
                </a:endParaRPr>
              </a:p>
            </p:txBody>
          </p:sp>
          <p:sp>
            <p:nvSpPr>
              <p:cNvPr id="62" name="Freeform 466">
                <a:extLst>
                  <a:ext uri="{FF2B5EF4-FFF2-40B4-BE49-F238E27FC236}">
                    <a16:creationId xmlns:a16="http://schemas.microsoft.com/office/drawing/2014/main" xmlns="" id="{2A3EA42F-93EB-5B4A-AA43-56E339F911F7}"/>
                  </a:ext>
                </a:extLst>
              </p:cNvPr>
              <p:cNvSpPr>
                <a:spLocks/>
              </p:cNvSpPr>
              <p:nvPr/>
            </p:nvSpPr>
            <p:spPr bwMode="auto">
              <a:xfrm>
                <a:off x="2517775" y="3552825"/>
                <a:ext cx="268288" cy="146050"/>
              </a:xfrm>
              <a:custGeom>
                <a:avLst/>
                <a:gdLst/>
                <a:ahLst/>
                <a:cxnLst>
                  <a:cxn ang="0">
                    <a:pos x="10" y="28"/>
                  </a:cxn>
                  <a:cxn ang="0">
                    <a:pos x="0" y="41"/>
                  </a:cxn>
                  <a:cxn ang="0">
                    <a:pos x="18" y="14"/>
                  </a:cxn>
                  <a:cxn ang="0">
                    <a:pos x="72" y="6"/>
                  </a:cxn>
                  <a:cxn ang="0">
                    <a:pos x="114" y="50"/>
                  </a:cxn>
                  <a:cxn ang="0">
                    <a:pos x="119" y="50"/>
                  </a:cxn>
                  <a:cxn ang="0">
                    <a:pos x="105" y="65"/>
                  </a:cxn>
                  <a:cxn ang="0">
                    <a:pos x="86" y="52"/>
                  </a:cxn>
                  <a:cxn ang="0">
                    <a:pos x="91" y="51"/>
                  </a:cxn>
                  <a:cxn ang="0">
                    <a:pos x="76" y="25"/>
                  </a:cxn>
                  <a:cxn ang="0">
                    <a:pos x="44" y="13"/>
                  </a:cxn>
                  <a:cxn ang="0">
                    <a:pos x="15" y="24"/>
                  </a:cxn>
                </a:cxnLst>
                <a:rect l="0" t="0" r="r" b="b"/>
                <a:pathLst>
                  <a:path w="119" h="65">
                    <a:moveTo>
                      <a:pt x="10" y="28"/>
                    </a:moveTo>
                    <a:cubicBezTo>
                      <a:pt x="0" y="41"/>
                      <a:pt x="0" y="41"/>
                      <a:pt x="0" y="41"/>
                    </a:cubicBezTo>
                    <a:cubicBezTo>
                      <a:pt x="5" y="27"/>
                      <a:pt x="9" y="21"/>
                      <a:pt x="18" y="14"/>
                    </a:cubicBezTo>
                    <a:cubicBezTo>
                      <a:pt x="32" y="3"/>
                      <a:pt x="57" y="0"/>
                      <a:pt x="72" y="6"/>
                    </a:cubicBezTo>
                    <a:cubicBezTo>
                      <a:pt x="87" y="11"/>
                      <a:pt x="107" y="22"/>
                      <a:pt x="114" y="50"/>
                    </a:cubicBezTo>
                    <a:cubicBezTo>
                      <a:pt x="116" y="50"/>
                      <a:pt x="117" y="50"/>
                      <a:pt x="119" y="50"/>
                    </a:cubicBezTo>
                    <a:cubicBezTo>
                      <a:pt x="105" y="65"/>
                      <a:pt x="105" y="65"/>
                      <a:pt x="105" y="65"/>
                    </a:cubicBezTo>
                    <a:cubicBezTo>
                      <a:pt x="86" y="52"/>
                      <a:pt x="86" y="52"/>
                      <a:pt x="86" y="52"/>
                    </a:cubicBezTo>
                    <a:cubicBezTo>
                      <a:pt x="91" y="51"/>
                      <a:pt x="91" y="51"/>
                      <a:pt x="91" y="51"/>
                    </a:cubicBezTo>
                    <a:cubicBezTo>
                      <a:pt x="88" y="41"/>
                      <a:pt x="80" y="30"/>
                      <a:pt x="76" y="25"/>
                    </a:cubicBezTo>
                    <a:cubicBezTo>
                      <a:pt x="69" y="19"/>
                      <a:pt x="58" y="13"/>
                      <a:pt x="44" y="13"/>
                    </a:cubicBezTo>
                    <a:cubicBezTo>
                      <a:pt x="34" y="14"/>
                      <a:pt x="24" y="17"/>
                      <a:pt x="15" y="24"/>
                    </a:cubicBezTo>
                  </a:path>
                </a:pathLst>
              </a:custGeom>
              <a:noFill/>
              <a:ln w="127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GB" sz="1600" dirty="0">
                  <a:latin typeface="Arial" panose="020B0604020202020204" pitchFamily="34" charset="0"/>
                  <a:cs typeface="Arial" panose="020B0604020202020204" pitchFamily="34" charset="0"/>
                </a:endParaRPr>
              </a:p>
            </p:txBody>
          </p:sp>
          <p:sp>
            <p:nvSpPr>
              <p:cNvPr id="63" name="Freeform 467">
                <a:extLst>
                  <a:ext uri="{FF2B5EF4-FFF2-40B4-BE49-F238E27FC236}">
                    <a16:creationId xmlns:a16="http://schemas.microsoft.com/office/drawing/2014/main" xmlns="" id="{8818F226-FF09-CA42-8986-D7E087AA2FC8}"/>
                  </a:ext>
                </a:extLst>
              </p:cNvPr>
              <p:cNvSpPr>
                <a:spLocks/>
              </p:cNvSpPr>
              <p:nvPr/>
            </p:nvSpPr>
            <p:spPr bwMode="auto">
              <a:xfrm>
                <a:off x="2444750" y="3516313"/>
                <a:ext cx="390525" cy="250825"/>
              </a:xfrm>
              <a:custGeom>
                <a:avLst/>
                <a:gdLst/>
                <a:ahLst/>
                <a:cxnLst>
                  <a:cxn ang="0">
                    <a:pos x="7" y="111"/>
                  </a:cxn>
                  <a:cxn ang="0">
                    <a:pos x="7" y="53"/>
                  </a:cxn>
                  <a:cxn ang="0">
                    <a:pos x="47" y="10"/>
                  </a:cxn>
                  <a:cxn ang="0">
                    <a:pos x="87" y="0"/>
                  </a:cxn>
                  <a:cxn ang="0">
                    <a:pos x="128" y="10"/>
                  </a:cxn>
                  <a:cxn ang="0">
                    <a:pos x="167" y="53"/>
                  </a:cxn>
                  <a:cxn ang="0">
                    <a:pos x="167" y="111"/>
                  </a:cxn>
                </a:cxnLst>
                <a:rect l="0" t="0" r="r" b="b"/>
                <a:pathLst>
                  <a:path w="174" h="111">
                    <a:moveTo>
                      <a:pt x="7" y="111"/>
                    </a:moveTo>
                    <a:cubicBezTo>
                      <a:pt x="1" y="92"/>
                      <a:pt x="0" y="72"/>
                      <a:pt x="7" y="53"/>
                    </a:cubicBezTo>
                    <a:cubicBezTo>
                      <a:pt x="14" y="36"/>
                      <a:pt x="28" y="20"/>
                      <a:pt x="47" y="10"/>
                    </a:cubicBezTo>
                    <a:cubicBezTo>
                      <a:pt x="60" y="3"/>
                      <a:pt x="71" y="0"/>
                      <a:pt x="87" y="0"/>
                    </a:cubicBezTo>
                    <a:cubicBezTo>
                      <a:pt x="101" y="0"/>
                      <a:pt x="118" y="4"/>
                      <a:pt x="128" y="10"/>
                    </a:cubicBezTo>
                    <a:cubicBezTo>
                      <a:pt x="137" y="15"/>
                      <a:pt x="158" y="30"/>
                      <a:pt x="167" y="53"/>
                    </a:cubicBezTo>
                    <a:cubicBezTo>
                      <a:pt x="174" y="72"/>
                      <a:pt x="173" y="93"/>
                      <a:pt x="167" y="111"/>
                    </a:cubicBezTo>
                  </a:path>
                </a:pathLst>
              </a:custGeom>
              <a:noFill/>
              <a:ln w="127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GB" sz="1600" dirty="0">
                  <a:latin typeface="Arial" panose="020B0604020202020204" pitchFamily="34" charset="0"/>
                  <a:cs typeface="Arial" panose="020B0604020202020204" pitchFamily="34" charset="0"/>
                </a:endParaRPr>
              </a:p>
            </p:txBody>
          </p:sp>
        </p:grpSp>
        <p:sp>
          <p:nvSpPr>
            <p:cNvPr id="60" name="Oval 59">
              <a:extLst>
                <a:ext uri="{FF2B5EF4-FFF2-40B4-BE49-F238E27FC236}">
                  <a16:creationId xmlns:a16="http://schemas.microsoft.com/office/drawing/2014/main" xmlns="" id="{58A81A8E-22BE-FA44-A04C-24853B251D53}"/>
                </a:ext>
              </a:extLst>
            </p:cNvPr>
            <p:cNvSpPr/>
            <p:nvPr>
              <p:custDataLst>
                <p:tags r:id="rId1"/>
              </p:custDataLst>
            </p:nvPr>
          </p:nvSpPr>
          <p:spPr>
            <a:xfrm>
              <a:off x="4466588" y="1193369"/>
              <a:ext cx="3687522" cy="3687820"/>
            </a:xfrm>
            <a:prstGeom prst="ellipse">
              <a:avLst/>
            </a:prstGeom>
            <a:noFill/>
            <a:ln w="1016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prstTxWarp prst="textArchDown">
                <a:avLst/>
              </a:prstTxWarp>
            </a:bodyPr>
            <a:lstStyle/>
            <a:p>
              <a:pPr algn="ctr"/>
              <a:endParaRPr lang="en-GB" sz="1200" b="1" kern="0" dirty="0">
                <a:solidFill>
                  <a:srgbClr val="007295"/>
                </a:solidFill>
                <a:latin typeface="Arial" panose="020B0604020202020204" pitchFamily="34" charset="0"/>
                <a:cs typeface="Arial" panose="020B0604020202020204" pitchFamily="34" charset="0"/>
              </a:endParaRPr>
            </a:p>
          </p:txBody>
        </p:sp>
      </p:grpSp>
      <p:cxnSp>
        <p:nvCxnSpPr>
          <p:cNvPr id="83" name="Straight Connector 152">
            <a:extLst>
              <a:ext uri="{FF2B5EF4-FFF2-40B4-BE49-F238E27FC236}">
                <a16:creationId xmlns:a16="http://schemas.microsoft.com/office/drawing/2014/main" xmlns="" id="{F8675E97-D8EA-7043-B664-FD380311A7AF}"/>
              </a:ext>
            </a:extLst>
          </p:cNvPr>
          <p:cNvCxnSpPr>
            <a:cxnSpLocks noChangeShapeType="1"/>
          </p:cNvCxnSpPr>
          <p:nvPr/>
        </p:nvCxnSpPr>
        <p:spPr bwMode="auto">
          <a:xfrm>
            <a:off x="1124058" y="1676400"/>
            <a:ext cx="4207080" cy="843"/>
          </a:xfrm>
          <a:prstGeom prst="line">
            <a:avLst/>
          </a:prstGeom>
          <a:noFill/>
          <a:ln w="12700" cap="rnd" algn="ctr">
            <a:gradFill flip="none" rotWithShape="1">
              <a:gsLst>
                <a:gs pos="0">
                  <a:srgbClr val="007295"/>
                </a:gs>
                <a:gs pos="50000">
                  <a:srgbClr val="007295"/>
                </a:gs>
                <a:gs pos="100000">
                  <a:schemeClr val="bg1"/>
                </a:gs>
              </a:gsLst>
              <a:lin ang="0" scaled="1"/>
              <a:tileRect/>
            </a:gradFill>
            <a:round/>
            <a:headEnd type="oval" w="med" len="med"/>
            <a:tailEnd type="oval" w="med" len="med"/>
          </a:ln>
        </p:spPr>
      </p:cxnSp>
      <p:sp>
        <p:nvSpPr>
          <p:cNvPr id="84" name="TextBox 83">
            <a:extLst>
              <a:ext uri="{FF2B5EF4-FFF2-40B4-BE49-F238E27FC236}">
                <a16:creationId xmlns:a16="http://schemas.microsoft.com/office/drawing/2014/main" xmlns="" id="{FDAF9577-F0E3-4F43-9D4F-8CB2BD1A3980}"/>
              </a:ext>
            </a:extLst>
          </p:cNvPr>
          <p:cNvSpPr txBox="1"/>
          <p:nvPr/>
        </p:nvSpPr>
        <p:spPr>
          <a:xfrm>
            <a:off x="1141797" y="1194727"/>
            <a:ext cx="2712454" cy="400110"/>
          </a:xfrm>
          <a:prstGeom prst="rect">
            <a:avLst/>
          </a:prstGeom>
          <a:noFill/>
        </p:spPr>
        <p:txBody>
          <a:bodyPr wrap="square" rtlCol="0">
            <a:spAutoFit/>
          </a:bodyPr>
          <a:lstStyle/>
          <a:p>
            <a:r>
              <a:rPr lang="en-US" sz="2000" dirty="0">
                <a:solidFill>
                  <a:schemeClr val="accent5">
                    <a:lumMod val="75000"/>
                  </a:schemeClr>
                </a:solidFill>
                <a:latin typeface="Arial" panose="020B0604020202020204" pitchFamily="34" charset="0"/>
                <a:cs typeface="Arial" panose="020B0604020202020204" pitchFamily="34" charset="0"/>
              </a:rPr>
              <a:t>Applications</a:t>
            </a:r>
          </a:p>
        </p:txBody>
      </p:sp>
      <p:cxnSp>
        <p:nvCxnSpPr>
          <p:cNvPr id="85" name="Straight Connector 152">
            <a:extLst>
              <a:ext uri="{FF2B5EF4-FFF2-40B4-BE49-F238E27FC236}">
                <a16:creationId xmlns:a16="http://schemas.microsoft.com/office/drawing/2014/main" xmlns="" id="{F49E44D2-9AA7-2B48-A6C7-D6151521A64A}"/>
              </a:ext>
            </a:extLst>
          </p:cNvPr>
          <p:cNvCxnSpPr>
            <a:cxnSpLocks noChangeShapeType="1"/>
          </p:cNvCxnSpPr>
          <p:nvPr/>
        </p:nvCxnSpPr>
        <p:spPr bwMode="auto">
          <a:xfrm flipV="1">
            <a:off x="6576728" y="1690005"/>
            <a:ext cx="3384000" cy="0"/>
          </a:xfrm>
          <a:prstGeom prst="line">
            <a:avLst/>
          </a:prstGeom>
          <a:noFill/>
          <a:ln w="12700" cap="rnd" algn="ctr">
            <a:gradFill flip="none" rotWithShape="1">
              <a:gsLst>
                <a:gs pos="0">
                  <a:srgbClr val="E47E1A"/>
                </a:gs>
                <a:gs pos="50000">
                  <a:srgbClr val="E47E1A"/>
                </a:gs>
                <a:gs pos="100000">
                  <a:schemeClr val="bg1"/>
                </a:gs>
              </a:gsLst>
              <a:lin ang="10800000" scaled="1"/>
              <a:tileRect/>
            </a:gradFill>
            <a:round/>
            <a:headEnd type="oval" w="med" len="med"/>
            <a:tailEnd type="oval"/>
          </a:ln>
        </p:spPr>
      </p:cxnSp>
      <p:sp>
        <p:nvSpPr>
          <p:cNvPr id="86" name="TextBox 85">
            <a:extLst>
              <a:ext uri="{FF2B5EF4-FFF2-40B4-BE49-F238E27FC236}">
                <a16:creationId xmlns:a16="http://schemas.microsoft.com/office/drawing/2014/main" xmlns="" id="{5DFD3EAB-4C59-0146-B088-05D65FBBF6E9}"/>
              </a:ext>
            </a:extLst>
          </p:cNvPr>
          <p:cNvSpPr txBox="1"/>
          <p:nvPr/>
        </p:nvSpPr>
        <p:spPr>
          <a:xfrm>
            <a:off x="8102709" y="1163493"/>
            <a:ext cx="1750800" cy="400110"/>
          </a:xfrm>
          <a:prstGeom prst="rect">
            <a:avLst/>
          </a:prstGeom>
          <a:noFill/>
        </p:spPr>
        <p:txBody>
          <a:bodyPr wrap="none" rtlCol="0">
            <a:spAutoFit/>
          </a:bodyPr>
          <a:lstStyle/>
          <a:p>
            <a:r>
              <a:rPr lang="en-US" sz="2000" dirty="0">
                <a:solidFill>
                  <a:srgbClr val="FF9933"/>
                </a:solidFill>
                <a:latin typeface="Arial" panose="020B0604020202020204" pitchFamily="34" charset="0"/>
                <a:cs typeface="Arial" panose="020B0604020202020204" pitchFamily="34" charset="0"/>
              </a:rPr>
              <a:t>Data Strategy</a:t>
            </a:r>
          </a:p>
        </p:txBody>
      </p:sp>
      <p:cxnSp>
        <p:nvCxnSpPr>
          <p:cNvPr id="87" name="Straight Connector 152">
            <a:extLst>
              <a:ext uri="{FF2B5EF4-FFF2-40B4-BE49-F238E27FC236}">
                <a16:creationId xmlns:a16="http://schemas.microsoft.com/office/drawing/2014/main" xmlns="" id="{DA017D41-F0D7-0044-AD6A-B0213D305089}"/>
              </a:ext>
            </a:extLst>
          </p:cNvPr>
          <p:cNvCxnSpPr>
            <a:cxnSpLocks noChangeShapeType="1"/>
          </p:cNvCxnSpPr>
          <p:nvPr/>
        </p:nvCxnSpPr>
        <p:spPr bwMode="auto">
          <a:xfrm flipH="1">
            <a:off x="894007" y="4068060"/>
            <a:ext cx="3848565" cy="18764"/>
          </a:xfrm>
          <a:prstGeom prst="line">
            <a:avLst/>
          </a:prstGeom>
          <a:noFill/>
          <a:ln w="12700" cap="rnd" algn="ctr">
            <a:gradFill flip="none" rotWithShape="1">
              <a:gsLst>
                <a:gs pos="0">
                  <a:srgbClr val="AC2B37"/>
                </a:gs>
                <a:gs pos="50000">
                  <a:srgbClr val="AC2B37"/>
                </a:gs>
                <a:gs pos="100000">
                  <a:schemeClr val="bg2"/>
                </a:gs>
              </a:gsLst>
              <a:lin ang="10800000" scaled="1"/>
              <a:tileRect/>
            </a:gradFill>
            <a:round/>
            <a:headEnd type="oval" w="med" len="med"/>
            <a:tailEnd type="oval" w="med" len="med"/>
          </a:ln>
        </p:spPr>
      </p:cxnSp>
      <p:sp>
        <p:nvSpPr>
          <p:cNvPr id="88" name="TextBox 87">
            <a:extLst>
              <a:ext uri="{FF2B5EF4-FFF2-40B4-BE49-F238E27FC236}">
                <a16:creationId xmlns:a16="http://schemas.microsoft.com/office/drawing/2014/main" xmlns="" id="{2097BC1E-46E5-D740-8812-FCA0F845C833}"/>
              </a:ext>
            </a:extLst>
          </p:cNvPr>
          <p:cNvSpPr txBox="1"/>
          <p:nvPr/>
        </p:nvSpPr>
        <p:spPr>
          <a:xfrm>
            <a:off x="984933" y="3603716"/>
            <a:ext cx="1483548" cy="400110"/>
          </a:xfrm>
          <a:prstGeom prst="rect">
            <a:avLst/>
          </a:prstGeom>
          <a:noFill/>
        </p:spPr>
        <p:txBody>
          <a:bodyPr wrap="none" rtlCol="0">
            <a:spAutoFit/>
          </a:bodyPr>
          <a:lstStyle/>
          <a:p>
            <a:pPr algn="r"/>
            <a:r>
              <a:rPr lang="en-US" sz="2000" dirty="0">
                <a:solidFill>
                  <a:srgbClr val="A50021"/>
                </a:solidFill>
                <a:latin typeface="Arial" panose="020B0604020202020204" pitchFamily="34" charset="0"/>
                <a:cs typeface="Arial" panose="020B0604020202020204" pitchFamily="34" charset="0"/>
              </a:rPr>
              <a:t>Technology</a:t>
            </a:r>
          </a:p>
        </p:txBody>
      </p:sp>
      <p:cxnSp>
        <p:nvCxnSpPr>
          <p:cNvPr id="89" name="Straight Connector 152">
            <a:extLst>
              <a:ext uri="{FF2B5EF4-FFF2-40B4-BE49-F238E27FC236}">
                <a16:creationId xmlns:a16="http://schemas.microsoft.com/office/drawing/2014/main" xmlns="" id="{2B24A904-C7E0-0E4B-9897-C7A21734F8C9}"/>
              </a:ext>
            </a:extLst>
          </p:cNvPr>
          <p:cNvCxnSpPr>
            <a:cxnSpLocks noChangeShapeType="1"/>
          </p:cNvCxnSpPr>
          <p:nvPr/>
        </p:nvCxnSpPr>
        <p:spPr bwMode="auto">
          <a:xfrm flipH="1">
            <a:off x="7024876" y="4077949"/>
            <a:ext cx="2902050" cy="0"/>
          </a:xfrm>
          <a:prstGeom prst="line">
            <a:avLst/>
          </a:prstGeom>
          <a:noFill/>
          <a:ln w="12700" cap="rnd" algn="ctr">
            <a:gradFill flip="none" rotWithShape="1">
              <a:gsLst>
                <a:gs pos="0">
                  <a:srgbClr val="898E10"/>
                </a:gs>
                <a:gs pos="50000">
                  <a:srgbClr val="898E10"/>
                </a:gs>
                <a:gs pos="100000">
                  <a:schemeClr val="bg2"/>
                </a:gs>
              </a:gsLst>
              <a:lin ang="0" scaled="1"/>
              <a:tileRect/>
            </a:gradFill>
            <a:round/>
            <a:headEnd type="oval" w="med" len="med"/>
            <a:tailEnd type="oval" w="med" len="med"/>
          </a:ln>
        </p:spPr>
      </p:cxnSp>
      <p:sp>
        <p:nvSpPr>
          <p:cNvPr id="90" name="TextBox 89">
            <a:extLst>
              <a:ext uri="{FF2B5EF4-FFF2-40B4-BE49-F238E27FC236}">
                <a16:creationId xmlns:a16="http://schemas.microsoft.com/office/drawing/2014/main" xmlns="" id="{75B1ACDD-1B78-C54B-84A0-A99927321566}"/>
              </a:ext>
            </a:extLst>
          </p:cNvPr>
          <p:cNvSpPr txBox="1"/>
          <p:nvPr/>
        </p:nvSpPr>
        <p:spPr>
          <a:xfrm>
            <a:off x="8272587" y="3549047"/>
            <a:ext cx="1555234" cy="400110"/>
          </a:xfrm>
          <a:prstGeom prst="rect">
            <a:avLst/>
          </a:prstGeom>
          <a:noFill/>
        </p:spPr>
        <p:txBody>
          <a:bodyPr wrap="none" rtlCol="0">
            <a:spAutoFit/>
          </a:bodyPr>
          <a:lstStyle/>
          <a:p>
            <a:r>
              <a:rPr lang="en-US" sz="2000" dirty="0">
                <a:solidFill>
                  <a:schemeClr val="accent6">
                    <a:lumMod val="75000"/>
                  </a:schemeClr>
                </a:solidFill>
                <a:latin typeface="Arial" panose="020B0604020202020204" pitchFamily="34" charset="0"/>
                <a:cs typeface="Arial" panose="020B0604020202020204" pitchFamily="34" charset="0"/>
              </a:rPr>
              <a:t>Engineering</a:t>
            </a:r>
          </a:p>
        </p:txBody>
      </p:sp>
      <p:sp>
        <p:nvSpPr>
          <p:cNvPr id="91" name="Freeform 192">
            <a:extLst>
              <a:ext uri="{FF2B5EF4-FFF2-40B4-BE49-F238E27FC236}">
                <a16:creationId xmlns:a16="http://schemas.microsoft.com/office/drawing/2014/main" xmlns="" id="{3572C062-266B-BF45-9592-40085F74475B}"/>
              </a:ext>
            </a:extLst>
          </p:cNvPr>
          <p:cNvSpPr/>
          <p:nvPr/>
        </p:nvSpPr>
        <p:spPr>
          <a:xfrm>
            <a:off x="3648554" y="4512379"/>
            <a:ext cx="3419100" cy="911551"/>
          </a:xfrm>
          <a:custGeom>
            <a:avLst/>
            <a:gdLst>
              <a:gd name="connsiteX0" fmla="*/ 1843314 w 1843314"/>
              <a:gd name="connsiteY0" fmla="*/ 0 h 609600"/>
              <a:gd name="connsiteX1" fmla="*/ 1843314 w 1843314"/>
              <a:gd name="connsiteY1" fmla="*/ 609600 h 609600"/>
              <a:gd name="connsiteX2" fmla="*/ 0 w 1843314"/>
              <a:gd name="connsiteY2" fmla="*/ 609600 h 609600"/>
            </a:gdLst>
            <a:ahLst/>
            <a:cxnLst>
              <a:cxn ang="0">
                <a:pos x="connsiteX0" y="connsiteY0"/>
              </a:cxn>
              <a:cxn ang="0">
                <a:pos x="connsiteX1" y="connsiteY1"/>
              </a:cxn>
              <a:cxn ang="0">
                <a:pos x="connsiteX2" y="connsiteY2"/>
              </a:cxn>
            </a:cxnLst>
            <a:rect l="l" t="t" r="r" b="b"/>
            <a:pathLst>
              <a:path w="1843314" h="609600">
                <a:moveTo>
                  <a:pt x="1843314" y="0"/>
                </a:moveTo>
                <a:lnTo>
                  <a:pt x="1843314" y="609600"/>
                </a:lnTo>
                <a:lnTo>
                  <a:pt x="0" y="609600"/>
                </a:lnTo>
              </a:path>
            </a:pathLst>
          </a:custGeom>
          <a:noFill/>
          <a:ln w="12700" cap="rnd" algn="ctr">
            <a:solidFill>
              <a:schemeClr val="accent5"/>
            </a:solidFill>
            <a:round/>
            <a:headEnd type="none" w="med" len="med"/>
            <a:tailEnd type="oval"/>
          </a:ln>
        </p:spPr>
        <p:txBody>
          <a:bodyPr rtlCol="0" anchor="ctr"/>
          <a:lstStyle/>
          <a:p>
            <a:pPr algn="ctr"/>
            <a:endParaRPr lang="en-GB" sz="1600">
              <a:latin typeface="Arial" panose="020B0604020202020204" pitchFamily="34" charset="0"/>
              <a:cs typeface="Arial" panose="020B0604020202020204" pitchFamily="34" charset="0"/>
            </a:endParaRPr>
          </a:p>
        </p:txBody>
      </p:sp>
      <p:sp>
        <p:nvSpPr>
          <p:cNvPr id="92" name="TextBox 91">
            <a:extLst>
              <a:ext uri="{FF2B5EF4-FFF2-40B4-BE49-F238E27FC236}">
                <a16:creationId xmlns:a16="http://schemas.microsoft.com/office/drawing/2014/main" xmlns="" id="{8317D34D-38DC-2445-ADAD-E5F40E27F45C}"/>
              </a:ext>
            </a:extLst>
          </p:cNvPr>
          <p:cNvSpPr txBox="1"/>
          <p:nvPr/>
        </p:nvSpPr>
        <p:spPr>
          <a:xfrm>
            <a:off x="3471896" y="4945589"/>
            <a:ext cx="3219151" cy="400110"/>
          </a:xfrm>
          <a:prstGeom prst="rect">
            <a:avLst/>
          </a:prstGeom>
          <a:noFill/>
        </p:spPr>
        <p:txBody>
          <a:bodyPr wrap="none" rtlCol="0">
            <a:spAutoFit/>
          </a:bodyPr>
          <a:lstStyle/>
          <a:p>
            <a:r>
              <a:rPr lang="en-US" sz="2000" dirty="0">
                <a:solidFill>
                  <a:schemeClr val="accent5"/>
                </a:solidFill>
                <a:latin typeface="Arial" panose="020B0604020202020204" pitchFamily="34" charset="0"/>
                <a:cs typeface="Arial" panose="020B0604020202020204" pitchFamily="34" charset="0"/>
              </a:rPr>
              <a:t>OCM &amp; Managed Services</a:t>
            </a:r>
          </a:p>
        </p:txBody>
      </p:sp>
      <p:sp>
        <p:nvSpPr>
          <p:cNvPr id="93" name="TextBox 92">
            <a:extLst>
              <a:ext uri="{FF2B5EF4-FFF2-40B4-BE49-F238E27FC236}">
                <a16:creationId xmlns:a16="http://schemas.microsoft.com/office/drawing/2014/main" xmlns="" id="{1FD5F63C-4015-3848-B5D3-920570CE9785}"/>
              </a:ext>
            </a:extLst>
          </p:cNvPr>
          <p:cNvSpPr txBox="1"/>
          <p:nvPr/>
        </p:nvSpPr>
        <p:spPr>
          <a:xfrm>
            <a:off x="1081816" y="1748528"/>
            <a:ext cx="2782755" cy="1041311"/>
          </a:xfrm>
          <a:prstGeom prst="rect">
            <a:avLst/>
          </a:prstGeom>
          <a:noFill/>
        </p:spPr>
        <p:txBody>
          <a:bodyPr wrap="square" numCol="1" rtlCol="0">
            <a:spAutoFit/>
          </a:bodyPr>
          <a:lstStyle/>
          <a:p>
            <a:pPr marL="185738" lvl="0" indent="-185738">
              <a:spcBef>
                <a:spcPts val="150"/>
              </a:spcBef>
              <a:buClr>
                <a:srgbClr val="007295"/>
              </a:buClr>
              <a:buFont typeface="Wingdings" pitchFamily="2" charset="2"/>
              <a:buChar char="§"/>
            </a:pPr>
            <a:r>
              <a:rPr lang="en-US" sz="1100" dirty="0">
                <a:latin typeface="Arial" panose="020B0604020202020204" pitchFamily="34" charset="0"/>
                <a:cs typeface="Arial" panose="020B0604020202020204" pitchFamily="34" charset="0"/>
              </a:rPr>
              <a:t>Data Lakes</a:t>
            </a:r>
          </a:p>
          <a:p>
            <a:pPr marL="185738" lvl="0" indent="-185738">
              <a:spcBef>
                <a:spcPts val="150"/>
              </a:spcBef>
              <a:buClr>
                <a:srgbClr val="007295"/>
              </a:buClr>
              <a:buFont typeface="Wingdings" pitchFamily="2" charset="2"/>
              <a:buChar char="§"/>
            </a:pPr>
            <a:r>
              <a:rPr lang="en-US" sz="1100" dirty="0">
                <a:latin typeface="Arial" panose="020B0604020202020204" pitchFamily="34" charset="0"/>
                <a:cs typeface="Arial" panose="020B0604020202020204" pitchFamily="34" charset="0"/>
              </a:rPr>
              <a:t>Data Warehouse</a:t>
            </a:r>
          </a:p>
          <a:p>
            <a:pPr marL="185738" indent="-185738">
              <a:spcBef>
                <a:spcPts val="150"/>
              </a:spcBef>
              <a:buClr>
                <a:srgbClr val="007295"/>
              </a:buClr>
              <a:buFont typeface="Wingdings" pitchFamily="2" charset="2"/>
              <a:buChar char="§"/>
            </a:pPr>
            <a:r>
              <a:rPr lang="en-US" sz="1100" dirty="0">
                <a:latin typeface="Arial" panose="020B0604020202020204" pitchFamily="34" charset="0"/>
                <a:cs typeface="Arial" panose="020B0604020202020204" pitchFamily="34" charset="0"/>
              </a:rPr>
              <a:t>Visualization</a:t>
            </a:r>
          </a:p>
          <a:p>
            <a:pPr marL="185738" lvl="0" indent="-185738">
              <a:spcBef>
                <a:spcPts val="150"/>
              </a:spcBef>
              <a:buClr>
                <a:srgbClr val="007295"/>
              </a:buClr>
              <a:buFont typeface="Wingdings" pitchFamily="2" charset="2"/>
              <a:buChar char="§"/>
            </a:pPr>
            <a:r>
              <a:rPr lang="en-US" sz="1100" dirty="0">
                <a:latin typeface="Arial" panose="020B0604020202020204" pitchFamily="34" charset="0"/>
                <a:cs typeface="Arial" panose="020B0604020202020204" pitchFamily="34" charset="0"/>
              </a:rPr>
              <a:t>Decision management systems</a:t>
            </a:r>
          </a:p>
          <a:p>
            <a:pPr marL="185738" lvl="0" indent="-185738">
              <a:spcBef>
                <a:spcPts val="150"/>
              </a:spcBef>
              <a:buClr>
                <a:srgbClr val="007295"/>
              </a:buClr>
              <a:buFont typeface="Wingdings" pitchFamily="2" charset="2"/>
              <a:buChar char="§"/>
            </a:pPr>
            <a:r>
              <a:rPr lang="en-US" sz="1100" dirty="0" err="1">
                <a:latin typeface="Arial" panose="020B0604020202020204" pitchFamily="34" charset="0"/>
                <a:cs typeface="Arial" panose="020B0604020202020204" pitchFamily="34" charset="0"/>
              </a:rPr>
              <a:t>IoT</a:t>
            </a:r>
            <a:r>
              <a:rPr lang="en-US" sz="1100" dirty="0">
                <a:latin typeface="Arial" panose="020B0604020202020204" pitchFamily="34" charset="0"/>
                <a:cs typeface="Arial" panose="020B0604020202020204" pitchFamily="34" charset="0"/>
              </a:rPr>
              <a:t> Applications</a:t>
            </a:r>
          </a:p>
        </p:txBody>
      </p:sp>
      <p:sp>
        <p:nvSpPr>
          <p:cNvPr id="94" name="TextBox 93">
            <a:extLst>
              <a:ext uri="{FF2B5EF4-FFF2-40B4-BE49-F238E27FC236}">
                <a16:creationId xmlns:a16="http://schemas.microsoft.com/office/drawing/2014/main" xmlns="" id="{EDCB7398-FAEF-B446-85C2-BBBD11469145}"/>
              </a:ext>
            </a:extLst>
          </p:cNvPr>
          <p:cNvSpPr txBox="1"/>
          <p:nvPr/>
        </p:nvSpPr>
        <p:spPr>
          <a:xfrm>
            <a:off x="8084147" y="1745451"/>
            <a:ext cx="2834946" cy="1210588"/>
          </a:xfrm>
          <a:prstGeom prst="rect">
            <a:avLst/>
          </a:prstGeom>
          <a:noFill/>
        </p:spPr>
        <p:txBody>
          <a:bodyPr wrap="square" numCol="1" rtlCol="0">
            <a:spAutoFit/>
          </a:bodyPr>
          <a:lstStyle/>
          <a:p>
            <a:pPr marL="185738" lvl="0" indent="-185738">
              <a:spcBef>
                <a:spcPts val="150"/>
              </a:spcBef>
              <a:buClr>
                <a:srgbClr val="E47E1A"/>
              </a:buClr>
              <a:buFont typeface="Wingdings" pitchFamily="2" charset="2"/>
              <a:buChar char="§"/>
            </a:pPr>
            <a:r>
              <a:rPr lang="en-US" sz="1100" dirty="0">
                <a:latin typeface="Arial" panose="020B0604020202020204" pitchFamily="34" charset="0"/>
                <a:cs typeface="Arial" panose="020B0604020202020204" pitchFamily="34" charset="0"/>
              </a:rPr>
              <a:t>Data Monetization Roadmap</a:t>
            </a:r>
          </a:p>
          <a:p>
            <a:pPr marL="185738" lvl="0" indent="-185738">
              <a:spcBef>
                <a:spcPts val="150"/>
              </a:spcBef>
              <a:buClr>
                <a:srgbClr val="E47E1A"/>
              </a:buClr>
              <a:buFont typeface="Wingdings" pitchFamily="2" charset="2"/>
              <a:buChar char="§"/>
            </a:pPr>
            <a:r>
              <a:rPr lang="en-US" sz="1100" dirty="0">
                <a:latin typeface="Arial" panose="020B0604020202020204" pitchFamily="34" charset="0"/>
                <a:cs typeface="Arial" panose="020B0604020202020204" pitchFamily="34" charset="0"/>
              </a:rPr>
              <a:t>Cloud Strategy &amp; Architecture </a:t>
            </a:r>
          </a:p>
          <a:p>
            <a:pPr marL="185738" lvl="0" indent="-185738">
              <a:spcBef>
                <a:spcPts val="150"/>
              </a:spcBef>
              <a:buClr>
                <a:srgbClr val="E47E1A"/>
              </a:buClr>
              <a:buFont typeface="Wingdings" pitchFamily="2" charset="2"/>
              <a:buChar char="§"/>
            </a:pPr>
            <a:r>
              <a:rPr lang="en-US" sz="1100" dirty="0">
                <a:latin typeface="Arial" panose="020B0604020202020204" pitchFamily="34" charset="0"/>
                <a:cs typeface="Arial" panose="020B0604020202020204" pitchFamily="34" charset="0"/>
              </a:rPr>
              <a:t>Architecture Evolution</a:t>
            </a:r>
          </a:p>
          <a:p>
            <a:pPr marL="185738" lvl="0" indent="-185738">
              <a:spcBef>
                <a:spcPts val="150"/>
              </a:spcBef>
              <a:buClr>
                <a:srgbClr val="E47E1A"/>
              </a:buClr>
              <a:buFont typeface="Wingdings" pitchFamily="2" charset="2"/>
              <a:buChar char="§"/>
            </a:pPr>
            <a:r>
              <a:rPr lang="en-US" sz="1100" dirty="0">
                <a:latin typeface="Arial" panose="020B0604020202020204" pitchFamily="34" charset="0"/>
                <a:cs typeface="Arial" panose="020B0604020202020204" pitchFamily="34" charset="0"/>
              </a:rPr>
              <a:t>Data Integration / Consolidation / Harmonization  Framework</a:t>
            </a:r>
          </a:p>
          <a:p>
            <a:pPr marL="185738" lvl="0" indent="-185738">
              <a:spcBef>
                <a:spcPts val="150"/>
              </a:spcBef>
              <a:buClr>
                <a:srgbClr val="E47E1A"/>
              </a:buClr>
              <a:buFont typeface="Wingdings" pitchFamily="2" charset="2"/>
              <a:buChar char="§"/>
            </a:pPr>
            <a:r>
              <a:rPr lang="en-US" sz="1100" dirty="0">
                <a:latin typeface="Arial" panose="020B0604020202020204" pitchFamily="34" charset="0"/>
                <a:cs typeface="Arial" panose="020B0604020202020204" pitchFamily="34" charset="0"/>
              </a:rPr>
              <a:t>Optimizing BI Investments</a:t>
            </a:r>
          </a:p>
        </p:txBody>
      </p:sp>
      <p:sp>
        <p:nvSpPr>
          <p:cNvPr id="95" name="TextBox 94">
            <a:extLst>
              <a:ext uri="{FF2B5EF4-FFF2-40B4-BE49-F238E27FC236}">
                <a16:creationId xmlns:a16="http://schemas.microsoft.com/office/drawing/2014/main" xmlns="" id="{9BB96EDD-85CD-FF48-AB3A-CE7686D9AA64}"/>
              </a:ext>
            </a:extLst>
          </p:cNvPr>
          <p:cNvSpPr txBox="1"/>
          <p:nvPr/>
        </p:nvSpPr>
        <p:spPr>
          <a:xfrm>
            <a:off x="8091372" y="4227509"/>
            <a:ext cx="3163505" cy="1831271"/>
          </a:xfrm>
          <a:prstGeom prst="rect">
            <a:avLst/>
          </a:prstGeom>
          <a:noFill/>
        </p:spPr>
        <p:txBody>
          <a:bodyPr wrap="square" numCol="1" rtlCol="0">
            <a:noAutofit/>
          </a:bodyPr>
          <a:lstStyle/>
          <a:p>
            <a:pPr marL="185738" lvl="0" indent="-185738">
              <a:spcBef>
                <a:spcPts val="150"/>
              </a:spcBef>
              <a:buClr>
                <a:srgbClr val="898E10"/>
              </a:buClr>
              <a:buFont typeface="Wingdings" pitchFamily="2" charset="2"/>
              <a:buChar char="§"/>
            </a:pPr>
            <a:r>
              <a:rPr lang="en-US" sz="1100" dirty="0">
                <a:latin typeface="Arial" panose="020B0604020202020204" pitchFamily="34" charset="0"/>
                <a:cs typeface="Arial" panose="020B0604020202020204" pitchFamily="34" charset="0"/>
              </a:rPr>
              <a:t>Structure Data Flows</a:t>
            </a:r>
          </a:p>
          <a:p>
            <a:pPr marL="185738" lvl="0" indent="-185738">
              <a:spcBef>
                <a:spcPts val="150"/>
              </a:spcBef>
              <a:buClr>
                <a:srgbClr val="898E10"/>
              </a:buClr>
              <a:buFont typeface="Wingdings" pitchFamily="2" charset="2"/>
              <a:buChar char="§"/>
            </a:pPr>
            <a:r>
              <a:rPr lang="en-US" sz="1100" dirty="0">
                <a:latin typeface="Arial" panose="020B0604020202020204" pitchFamily="34" charset="0"/>
                <a:cs typeface="Arial" panose="020B0604020202020204" pitchFamily="34" charset="0"/>
              </a:rPr>
              <a:t>Ingest streaming &amp; batch data</a:t>
            </a:r>
          </a:p>
          <a:p>
            <a:pPr marL="185738" lvl="0" indent="-185738">
              <a:spcBef>
                <a:spcPts val="150"/>
              </a:spcBef>
              <a:buClr>
                <a:srgbClr val="898E10"/>
              </a:buClr>
              <a:buFont typeface="Wingdings" pitchFamily="2" charset="2"/>
              <a:buChar char="§"/>
            </a:pPr>
            <a:r>
              <a:rPr lang="en-US" sz="1100" dirty="0">
                <a:latin typeface="Arial" panose="020B0604020202020204" pitchFamily="34" charset="0"/>
                <a:cs typeface="Arial" panose="020B0604020202020204" pitchFamily="34" charset="0"/>
              </a:rPr>
              <a:t>Data storage and data model</a:t>
            </a:r>
          </a:p>
          <a:p>
            <a:pPr marL="185738" lvl="0" indent="-185738">
              <a:spcBef>
                <a:spcPts val="150"/>
              </a:spcBef>
              <a:buClr>
                <a:srgbClr val="898E10"/>
              </a:buClr>
              <a:buFont typeface="Wingdings" pitchFamily="2" charset="2"/>
              <a:buChar char="§"/>
            </a:pPr>
            <a:r>
              <a:rPr lang="en-US" sz="1100" dirty="0">
                <a:latin typeface="Arial" panose="020B0604020202020204" pitchFamily="34" charset="0"/>
                <a:cs typeface="Arial" panose="020B0604020202020204" pitchFamily="34" charset="0"/>
              </a:rPr>
              <a:t>Batch and Real time processing</a:t>
            </a:r>
          </a:p>
          <a:p>
            <a:pPr marL="185738" lvl="0" indent="-185738">
              <a:spcBef>
                <a:spcPts val="150"/>
              </a:spcBef>
              <a:buClr>
                <a:srgbClr val="898E10"/>
              </a:buClr>
              <a:buFont typeface="Wingdings" pitchFamily="2" charset="2"/>
              <a:buChar char="§"/>
            </a:pPr>
            <a:r>
              <a:rPr lang="en-US" sz="1100" dirty="0">
                <a:latin typeface="Arial" panose="020B0604020202020204" pitchFamily="34" charset="0"/>
                <a:cs typeface="Arial" panose="020B0604020202020204" pitchFamily="34" charset="0"/>
              </a:rPr>
              <a:t>Real-time, Graph, Search &amp; Iterative workloads</a:t>
            </a:r>
          </a:p>
          <a:p>
            <a:pPr marL="185738" lvl="0" indent="-185738">
              <a:spcBef>
                <a:spcPts val="150"/>
              </a:spcBef>
              <a:buClr>
                <a:srgbClr val="898E10"/>
              </a:buClr>
              <a:buFont typeface="Wingdings" pitchFamily="2" charset="2"/>
              <a:buChar char="§"/>
            </a:pPr>
            <a:r>
              <a:rPr lang="en-US" sz="1100" dirty="0">
                <a:latin typeface="Arial" panose="020B0604020202020204" pitchFamily="34" charset="0"/>
                <a:cs typeface="Arial" panose="020B0604020202020204" pitchFamily="34" charset="0"/>
              </a:rPr>
              <a:t>Orchestration</a:t>
            </a:r>
          </a:p>
        </p:txBody>
      </p:sp>
      <p:sp>
        <p:nvSpPr>
          <p:cNvPr id="96" name="TextBox 95">
            <a:extLst>
              <a:ext uri="{FF2B5EF4-FFF2-40B4-BE49-F238E27FC236}">
                <a16:creationId xmlns:a16="http://schemas.microsoft.com/office/drawing/2014/main" xmlns="" id="{2CE7D9B9-00D0-494F-8137-6A508E104F8B}"/>
              </a:ext>
            </a:extLst>
          </p:cNvPr>
          <p:cNvSpPr txBox="1"/>
          <p:nvPr/>
        </p:nvSpPr>
        <p:spPr>
          <a:xfrm>
            <a:off x="840339" y="4211212"/>
            <a:ext cx="2654884" cy="1379865"/>
          </a:xfrm>
          <a:prstGeom prst="rect">
            <a:avLst/>
          </a:prstGeom>
          <a:noFill/>
        </p:spPr>
        <p:txBody>
          <a:bodyPr wrap="square" numCol="1" rtlCol="0">
            <a:spAutoFit/>
          </a:bodyPr>
          <a:lstStyle/>
          <a:p>
            <a:pPr marL="185738" lvl="0" indent="-185738">
              <a:spcBef>
                <a:spcPts val="200"/>
              </a:spcBef>
              <a:buClr>
                <a:schemeClr val="accent2"/>
              </a:buClr>
              <a:buFont typeface="Wingdings" pitchFamily="2" charset="2"/>
              <a:buChar char="§"/>
            </a:pPr>
            <a:r>
              <a:rPr lang="en-US" sz="1100" dirty="0" err="1">
                <a:latin typeface="Arial" panose="020B0604020202020204" pitchFamily="34" charset="0"/>
                <a:cs typeface="Arial" panose="020B0604020202020204" pitchFamily="34" charset="0"/>
              </a:rPr>
              <a:t>Hadoop</a:t>
            </a:r>
            <a:r>
              <a:rPr lang="en-US" sz="1100" dirty="0">
                <a:latin typeface="Arial" panose="020B0604020202020204" pitchFamily="34" charset="0"/>
                <a:cs typeface="Arial" panose="020B0604020202020204" pitchFamily="34" charset="0"/>
              </a:rPr>
              <a:t>: Hive, </a:t>
            </a:r>
            <a:r>
              <a:rPr lang="en-US" sz="1100" dirty="0" err="1">
                <a:latin typeface="Arial" panose="020B0604020202020204" pitchFamily="34" charset="0"/>
                <a:cs typeface="Arial" panose="020B0604020202020204" pitchFamily="34" charset="0"/>
              </a:rPr>
              <a:t>HBase</a:t>
            </a:r>
            <a:r>
              <a:rPr lang="en-US" sz="1100" dirty="0">
                <a:latin typeface="Arial" panose="020B0604020202020204" pitchFamily="34" charset="0"/>
                <a:cs typeface="Arial" panose="020B0604020202020204" pitchFamily="34" charset="0"/>
              </a:rPr>
              <a:t>, </a:t>
            </a:r>
            <a:r>
              <a:rPr lang="en-US" sz="1100" dirty="0" err="1">
                <a:latin typeface="Arial" panose="020B0604020202020204" pitchFamily="34" charset="0"/>
                <a:cs typeface="Arial" panose="020B0604020202020204" pitchFamily="34" charset="0"/>
              </a:rPr>
              <a:t>MapReduce</a:t>
            </a:r>
            <a:r>
              <a:rPr lang="en-US" sz="1100" dirty="0">
                <a:latin typeface="Arial" panose="020B0604020202020204" pitchFamily="34" charset="0"/>
                <a:cs typeface="Arial" panose="020B0604020202020204" pitchFamily="34" charset="0"/>
              </a:rPr>
              <a:t>, </a:t>
            </a:r>
            <a:r>
              <a:rPr lang="en-US" sz="1100" dirty="0" err="1">
                <a:latin typeface="Arial" panose="020B0604020202020204" pitchFamily="34" charset="0"/>
                <a:cs typeface="Arial" panose="020B0604020202020204" pitchFamily="34" charset="0"/>
              </a:rPr>
              <a:t>PiG</a:t>
            </a:r>
            <a:r>
              <a:rPr lang="en-US" sz="1100" dirty="0">
                <a:latin typeface="Arial" panose="020B0604020202020204" pitchFamily="34" charset="0"/>
                <a:cs typeface="Arial" panose="020B0604020202020204" pitchFamily="34" charset="0"/>
              </a:rPr>
              <a:t>, HDFS, Phoenix</a:t>
            </a:r>
          </a:p>
          <a:p>
            <a:pPr marL="185738" lvl="0" indent="-185738">
              <a:spcBef>
                <a:spcPts val="200"/>
              </a:spcBef>
              <a:buClr>
                <a:schemeClr val="accent2"/>
              </a:buClr>
              <a:buFont typeface="Wingdings" pitchFamily="2" charset="2"/>
              <a:buChar char="§"/>
            </a:pPr>
            <a:r>
              <a:rPr lang="en-US" sz="1100" dirty="0">
                <a:latin typeface="Arial" panose="020B0604020202020204" pitchFamily="34" charset="0"/>
                <a:cs typeface="Arial" panose="020B0604020202020204" pitchFamily="34" charset="0"/>
              </a:rPr>
              <a:t>Spark </a:t>
            </a:r>
            <a:r>
              <a:rPr lang="mr-IN" sz="1100" dirty="0">
                <a:latin typeface="Arial" panose="020B0604020202020204" pitchFamily="34" charset="0"/>
                <a:cs typeface="Lucida Sans"/>
              </a:rPr>
              <a:t>–</a:t>
            </a:r>
            <a:r>
              <a:rPr lang="en-US" sz="1100" dirty="0">
                <a:latin typeface="Arial" panose="020B0604020202020204" pitchFamily="34" charset="0"/>
                <a:cs typeface="Arial" panose="020B0604020202020204" pitchFamily="34" charset="0"/>
              </a:rPr>
              <a:t> </a:t>
            </a:r>
            <a:r>
              <a:rPr lang="en-US" sz="1100" dirty="0" err="1">
                <a:latin typeface="Arial" panose="020B0604020202020204" pitchFamily="34" charset="0"/>
                <a:cs typeface="Arial" panose="020B0604020202020204" pitchFamily="34" charset="0"/>
              </a:rPr>
              <a:t>Scala</a:t>
            </a:r>
            <a:r>
              <a:rPr lang="en-US" sz="1100" dirty="0">
                <a:latin typeface="Arial" panose="020B0604020202020204" pitchFamily="34" charset="0"/>
                <a:cs typeface="Arial" panose="020B0604020202020204" pitchFamily="34" charset="0"/>
              </a:rPr>
              <a:t>, Python, Spark SQL</a:t>
            </a:r>
          </a:p>
          <a:p>
            <a:pPr marL="185738" indent="-185738">
              <a:spcBef>
                <a:spcPts val="200"/>
              </a:spcBef>
              <a:buClr>
                <a:schemeClr val="accent2"/>
              </a:buClr>
              <a:buFont typeface="Wingdings" pitchFamily="2" charset="2"/>
              <a:buChar char="§"/>
            </a:pPr>
            <a:r>
              <a:rPr lang="en-US" sz="1100" dirty="0">
                <a:latin typeface="Arial" panose="020B0604020202020204" pitchFamily="34" charset="0"/>
                <a:cs typeface="Arial" panose="020B0604020202020204" pitchFamily="34" charset="0"/>
              </a:rPr>
              <a:t>Flume, Kafka, </a:t>
            </a:r>
            <a:r>
              <a:rPr lang="en-US" sz="1100" dirty="0" err="1">
                <a:latin typeface="Arial" panose="020B0604020202020204" pitchFamily="34" charset="0"/>
                <a:cs typeface="Arial" panose="020B0604020202020204" pitchFamily="34" charset="0"/>
              </a:rPr>
              <a:t>NiFi</a:t>
            </a:r>
            <a:r>
              <a:rPr lang="en-US" sz="1100" dirty="0">
                <a:latin typeface="Arial" panose="020B0604020202020204" pitchFamily="34" charset="0"/>
                <a:cs typeface="Arial" panose="020B0604020202020204" pitchFamily="34" charset="0"/>
              </a:rPr>
              <a:t>, </a:t>
            </a:r>
            <a:r>
              <a:rPr lang="en-US" sz="1100" dirty="0" err="1">
                <a:latin typeface="Arial" panose="020B0604020202020204" pitchFamily="34" charset="0"/>
                <a:cs typeface="Arial" panose="020B0604020202020204" pitchFamily="34" charset="0"/>
              </a:rPr>
              <a:t>Sqoop</a:t>
            </a:r>
            <a:endParaRPr lang="en-US" sz="1100" dirty="0">
              <a:latin typeface="Arial" panose="020B0604020202020204" pitchFamily="34" charset="0"/>
              <a:cs typeface="Arial" panose="020B0604020202020204" pitchFamily="34" charset="0"/>
            </a:endParaRPr>
          </a:p>
          <a:p>
            <a:pPr marL="185738" indent="-185738">
              <a:spcBef>
                <a:spcPts val="200"/>
              </a:spcBef>
              <a:buClr>
                <a:schemeClr val="accent2"/>
              </a:buClr>
              <a:buFont typeface="Wingdings" pitchFamily="2" charset="2"/>
              <a:buChar char="§"/>
            </a:pPr>
            <a:r>
              <a:rPr lang="en-US" sz="1100" dirty="0">
                <a:latin typeface="Arial" panose="020B0604020202020204" pitchFamily="34" charset="0"/>
                <a:cs typeface="Arial" panose="020B0604020202020204" pitchFamily="34" charset="0"/>
              </a:rPr>
              <a:t>Spark Streaming, Storm</a:t>
            </a:r>
          </a:p>
          <a:p>
            <a:pPr marL="185738" indent="-185738">
              <a:spcBef>
                <a:spcPts val="200"/>
              </a:spcBef>
              <a:buClr>
                <a:schemeClr val="accent2"/>
              </a:buClr>
              <a:buFont typeface="Wingdings" pitchFamily="2" charset="2"/>
              <a:buChar char="§"/>
            </a:pPr>
            <a:r>
              <a:rPr lang="en-US" sz="1100" dirty="0">
                <a:latin typeface="Arial" panose="020B0604020202020204" pitchFamily="34" charset="0"/>
                <a:cs typeface="Arial" panose="020B0604020202020204" pitchFamily="34" charset="0"/>
              </a:rPr>
              <a:t>AWS, Azure, </a:t>
            </a:r>
            <a:r>
              <a:rPr lang="en-US" sz="1100" dirty="0" err="1">
                <a:latin typeface="Arial" panose="020B0604020202020204" pitchFamily="34" charset="0"/>
                <a:cs typeface="Arial" panose="020B0604020202020204" pitchFamily="34" charset="0"/>
              </a:rPr>
              <a:t>Kylo</a:t>
            </a:r>
            <a:r>
              <a:rPr lang="en-US" sz="1100" dirty="0">
                <a:latin typeface="Arial" panose="020B0604020202020204" pitchFamily="34" charset="0"/>
                <a:cs typeface="Arial" panose="020B0604020202020204" pitchFamily="34" charset="0"/>
              </a:rPr>
              <a:t>, </a:t>
            </a:r>
            <a:r>
              <a:rPr lang="en-US" sz="1100" dirty="0" err="1">
                <a:latin typeface="Arial" panose="020B0604020202020204" pitchFamily="34" charset="0"/>
                <a:cs typeface="Arial" panose="020B0604020202020204" pitchFamily="34" charset="0"/>
              </a:rPr>
              <a:t>Qubole</a:t>
            </a:r>
            <a:r>
              <a:rPr lang="en-US" sz="1100" dirty="0">
                <a:latin typeface="Arial" panose="020B0604020202020204" pitchFamily="34" charset="0"/>
                <a:cs typeface="Arial" panose="020B0604020202020204" pitchFamily="34" charset="0"/>
              </a:rPr>
              <a:t>, Databricks</a:t>
            </a:r>
          </a:p>
        </p:txBody>
      </p:sp>
      <p:sp>
        <p:nvSpPr>
          <p:cNvPr id="97" name="TextBox 96">
            <a:extLst>
              <a:ext uri="{FF2B5EF4-FFF2-40B4-BE49-F238E27FC236}">
                <a16:creationId xmlns:a16="http://schemas.microsoft.com/office/drawing/2014/main" xmlns="" id="{95D43177-AC0C-5849-8B18-49D25E92367A}"/>
              </a:ext>
            </a:extLst>
          </p:cNvPr>
          <p:cNvSpPr txBox="1"/>
          <p:nvPr/>
        </p:nvSpPr>
        <p:spPr>
          <a:xfrm>
            <a:off x="3654795" y="5472316"/>
            <a:ext cx="2478832" cy="625812"/>
          </a:xfrm>
          <a:prstGeom prst="rect">
            <a:avLst/>
          </a:prstGeom>
          <a:noFill/>
        </p:spPr>
        <p:txBody>
          <a:bodyPr wrap="square" numCol="1" rtlCol="0">
            <a:spAutoFit/>
          </a:bodyPr>
          <a:lstStyle/>
          <a:p>
            <a:pPr marL="185738" indent="-185738">
              <a:spcBef>
                <a:spcPts val="100"/>
              </a:spcBef>
              <a:buClr>
                <a:schemeClr val="bg1">
                  <a:lumMod val="50000"/>
                </a:schemeClr>
              </a:buClr>
              <a:buFont typeface="Wingdings" pitchFamily="2" charset="2"/>
              <a:buChar char="§"/>
            </a:pPr>
            <a:r>
              <a:rPr lang="en-US" sz="1100" dirty="0">
                <a:latin typeface="Arial" panose="020B0604020202020204" pitchFamily="34" charset="0"/>
                <a:cs typeface="Arial" panose="020B0604020202020204" pitchFamily="34" charset="0"/>
              </a:rPr>
              <a:t>Organizational Change Mgmt</a:t>
            </a:r>
          </a:p>
          <a:p>
            <a:pPr marL="185738" indent="-185738">
              <a:spcBef>
                <a:spcPts val="100"/>
              </a:spcBef>
              <a:buClr>
                <a:schemeClr val="bg1">
                  <a:lumMod val="50000"/>
                </a:schemeClr>
              </a:buClr>
              <a:buFont typeface="Wingdings" pitchFamily="2" charset="2"/>
              <a:buChar char="§"/>
            </a:pPr>
            <a:r>
              <a:rPr lang="en-US" sz="1100" dirty="0">
                <a:latin typeface="Arial" panose="020B0604020202020204" pitchFamily="34" charset="0"/>
                <a:cs typeface="Arial" panose="020B0604020202020204" pitchFamily="34" charset="0"/>
              </a:rPr>
              <a:t>Governance</a:t>
            </a:r>
          </a:p>
          <a:p>
            <a:pPr marL="185738" indent="-185738">
              <a:spcBef>
                <a:spcPts val="100"/>
              </a:spcBef>
              <a:buClr>
                <a:schemeClr val="bg1">
                  <a:lumMod val="50000"/>
                </a:schemeClr>
              </a:buClr>
              <a:buFont typeface="Wingdings" pitchFamily="2" charset="2"/>
              <a:buChar char="§"/>
            </a:pPr>
            <a:r>
              <a:rPr lang="en-US" sz="1100" dirty="0">
                <a:latin typeface="Arial" panose="020B0604020202020204" pitchFamily="34" charset="0"/>
                <a:cs typeface="Arial" panose="020B0604020202020204" pitchFamily="34" charset="0"/>
              </a:rPr>
              <a:t>Maturity Assessments</a:t>
            </a:r>
          </a:p>
        </p:txBody>
      </p:sp>
    </p:spTree>
    <p:extLst>
      <p:ext uri="{BB962C8B-B14F-4D97-AF65-F5344CB8AC3E}">
        <p14:creationId xmlns:p14="http://schemas.microsoft.com/office/powerpoint/2010/main" val="253169823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B21CCC6-6935-4C67-BF58-FCA1479727D7}"/>
              </a:ext>
            </a:extLst>
          </p:cNvPr>
          <p:cNvSpPr>
            <a:spLocks noGrp="1"/>
          </p:cNvSpPr>
          <p:nvPr>
            <p:ph type="title"/>
          </p:nvPr>
        </p:nvSpPr>
        <p:spPr/>
        <p:txBody>
          <a:bodyPr/>
          <a:lstStyle/>
          <a:p>
            <a:r>
              <a:rPr lang="en-US" dirty="0"/>
              <a:t>Expertise in Cloud platforms</a:t>
            </a:r>
          </a:p>
        </p:txBody>
      </p:sp>
      <p:cxnSp>
        <p:nvCxnSpPr>
          <p:cNvPr id="3" name="Straight Arrow Connector 2">
            <a:extLst>
              <a:ext uri="{FF2B5EF4-FFF2-40B4-BE49-F238E27FC236}">
                <a16:creationId xmlns:a16="http://schemas.microsoft.com/office/drawing/2014/main" xmlns="" id="{D2F93832-DB19-4946-B39B-AB10D9168352}"/>
              </a:ext>
            </a:extLst>
          </p:cNvPr>
          <p:cNvCxnSpPr/>
          <p:nvPr/>
        </p:nvCxnSpPr>
        <p:spPr>
          <a:xfrm flipV="1">
            <a:off x="516253" y="3341605"/>
            <a:ext cx="7040880" cy="0"/>
          </a:xfrm>
          <a:prstGeom prst="straightConnector1">
            <a:avLst/>
          </a:prstGeom>
          <a:ln w="1270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 name="Straight Arrow Connector 3">
            <a:extLst>
              <a:ext uri="{FF2B5EF4-FFF2-40B4-BE49-F238E27FC236}">
                <a16:creationId xmlns:a16="http://schemas.microsoft.com/office/drawing/2014/main" xmlns="" id="{CCF4320A-E35F-4BB5-89AD-1754A44A75A6}"/>
              </a:ext>
            </a:extLst>
          </p:cNvPr>
          <p:cNvCxnSpPr/>
          <p:nvPr/>
        </p:nvCxnSpPr>
        <p:spPr>
          <a:xfrm>
            <a:off x="516253" y="5084586"/>
            <a:ext cx="7040880" cy="0"/>
          </a:xfrm>
          <a:prstGeom prst="straightConnector1">
            <a:avLst/>
          </a:prstGeom>
          <a:ln w="1270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xmlns="" id="{1D9CAE1C-25A1-472C-831E-FABE84FC87CB}"/>
              </a:ext>
            </a:extLst>
          </p:cNvPr>
          <p:cNvCxnSpPr/>
          <p:nvPr/>
        </p:nvCxnSpPr>
        <p:spPr>
          <a:xfrm>
            <a:off x="516253" y="6719602"/>
            <a:ext cx="6449914" cy="0"/>
          </a:xfrm>
          <a:prstGeom prst="straightConnector1">
            <a:avLst/>
          </a:prstGeom>
          <a:ln w="12700">
            <a:solidFill>
              <a:srgbClr val="808080"/>
            </a:solidFill>
            <a:prstDash val="sysDot"/>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xmlns="" id="{2BF608AE-D078-4FCF-BF55-B2E6D24D35A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6253" y="1829683"/>
            <a:ext cx="1783710" cy="649730"/>
          </a:xfrm>
          <a:prstGeom prst="rect">
            <a:avLst/>
          </a:prstGeom>
        </p:spPr>
      </p:pic>
      <p:sp>
        <p:nvSpPr>
          <p:cNvPr id="8" name="TextBox 7">
            <a:extLst>
              <a:ext uri="{FF2B5EF4-FFF2-40B4-BE49-F238E27FC236}">
                <a16:creationId xmlns:a16="http://schemas.microsoft.com/office/drawing/2014/main" xmlns="" id="{9F7DC8F7-8568-48EC-B6A2-2F3F1818960E}"/>
              </a:ext>
            </a:extLst>
          </p:cNvPr>
          <p:cNvSpPr txBox="1"/>
          <p:nvPr/>
        </p:nvSpPr>
        <p:spPr>
          <a:xfrm>
            <a:off x="2439671" y="1050553"/>
            <a:ext cx="4661961" cy="2154436"/>
          </a:xfrm>
          <a:prstGeom prst="rect">
            <a:avLst/>
          </a:prstGeom>
          <a:noFill/>
        </p:spPr>
        <p:txBody>
          <a:bodyPr wrap="square" lIns="0" tIns="0" rIns="0" bIns="0" rtlCol="0">
            <a:spAutoFit/>
          </a:bodyPr>
          <a:lstStyle/>
          <a:p>
            <a:pPr marL="285750" indent="-285750">
              <a:buFont typeface="Wingdings" panose="05000000000000000000" pitchFamily="2" charset="2"/>
              <a:buChar char="§"/>
            </a:pPr>
            <a:r>
              <a:rPr lang="en-IN" sz="1400" dirty="0">
                <a:latin typeface="Arial" panose="020B0604020202020204" pitchFamily="34" charset="0"/>
                <a:ea typeface="Segoe UI" panose="020B0502040204020203" pitchFamily="34" charset="0"/>
                <a:cs typeface="Arial" panose="020B0604020202020204" pitchFamily="34" charset="0"/>
              </a:rPr>
              <a:t>LV is </a:t>
            </a:r>
            <a:r>
              <a:rPr lang="en-IN" sz="1400" b="1" dirty="0">
                <a:latin typeface="Arial" panose="020B0604020202020204" pitchFamily="34" charset="0"/>
                <a:ea typeface="Segoe UI" panose="020B0502040204020203" pitchFamily="34" charset="0"/>
                <a:cs typeface="Arial" panose="020B0604020202020204" pitchFamily="34" charset="0"/>
              </a:rPr>
              <a:t>Advanced Analytics Consulting Partner</a:t>
            </a:r>
          </a:p>
          <a:p>
            <a:pPr marL="285750" indent="-285750">
              <a:buFont typeface="Wingdings" panose="05000000000000000000" pitchFamily="2" charset="2"/>
              <a:buChar char="§"/>
            </a:pPr>
            <a:r>
              <a:rPr lang="en-IN" sz="1400" dirty="0">
                <a:latin typeface="Arial" panose="020B0604020202020204" pitchFamily="34" charset="0"/>
                <a:ea typeface="Segoe UI" panose="020B0502040204020203" pitchFamily="34" charset="0"/>
                <a:cs typeface="Arial" panose="020B0604020202020204" pitchFamily="34" charset="0"/>
              </a:rPr>
              <a:t>Key Presenters of </a:t>
            </a:r>
            <a:r>
              <a:rPr lang="en-IN" sz="1400" b="1" dirty="0">
                <a:latin typeface="Arial" panose="020B0604020202020204" pitchFamily="34" charset="0"/>
                <a:ea typeface="Segoe UI" panose="020B0502040204020203" pitchFamily="34" charset="0"/>
                <a:cs typeface="Arial" panose="020B0604020202020204" pitchFamily="34" charset="0"/>
              </a:rPr>
              <a:t>AWS Re-Invent, Business Summit</a:t>
            </a:r>
          </a:p>
          <a:p>
            <a:pPr marL="285750" indent="-285750">
              <a:buFont typeface="Wingdings" panose="05000000000000000000" pitchFamily="2" charset="2"/>
              <a:buChar char="§"/>
            </a:pPr>
            <a:r>
              <a:rPr lang="en-IN" sz="1400" b="1" i="1" dirty="0">
                <a:latin typeface="Arial" panose="020B0604020202020204" pitchFamily="34" charset="0"/>
                <a:ea typeface="Segoe UI" panose="020B0502040204020203" pitchFamily="34" charset="0"/>
                <a:cs typeface="Arial" panose="020B0604020202020204" pitchFamily="34" charset="0"/>
              </a:rPr>
              <a:t>40</a:t>
            </a:r>
            <a:r>
              <a:rPr lang="en-IN" sz="1400" dirty="0">
                <a:latin typeface="Arial" panose="020B0604020202020204" pitchFamily="34" charset="0"/>
                <a:ea typeface="Segoe UI" panose="020B0502040204020203" pitchFamily="34" charset="0"/>
                <a:cs typeface="Arial" panose="020B0604020202020204" pitchFamily="34" charset="0"/>
              </a:rPr>
              <a:t> AWS Business Professional Accredited resources</a:t>
            </a:r>
          </a:p>
          <a:p>
            <a:pPr marL="285750" indent="-285750">
              <a:buFont typeface="Wingdings" panose="05000000000000000000" pitchFamily="2" charset="2"/>
              <a:buChar char="§"/>
            </a:pPr>
            <a:r>
              <a:rPr lang="en-IN" sz="1400" b="1" i="1" dirty="0">
                <a:latin typeface="Arial" panose="020B0604020202020204" pitchFamily="34" charset="0"/>
                <a:ea typeface="Segoe UI" panose="020B0502040204020203" pitchFamily="34" charset="0"/>
                <a:cs typeface="Arial" panose="020B0604020202020204" pitchFamily="34" charset="0"/>
              </a:rPr>
              <a:t>40 </a:t>
            </a:r>
            <a:r>
              <a:rPr lang="en-IN" sz="1400" dirty="0">
                <a:latin typeface="Arial" panose="020B0604020202020204" pitchFamily="34" charset="0"/>
                <a:ea typeface="Segoe UI" panose="020B0502040204020203" pitchFamily="34" charset="0"/>
                <a:cs typeface="Arial" panose="020B0604020202020204" pitchFamily="34" charset="0"/>
              </a:rPr>
              <a:t>AWS Technical Professional Accredited resources</a:t>
            </a:r>
          </a:p>
          <a:p>
            <a:pPr marL="285750" indent="-285750">
              <a:buFont typeface="Wingdings" panose="05000000000000000000" pitchFamily="2" charset="2"/>
              <a:buChar char="§"/>
            </a:pPr>
            <a:r>
              <a:rPr lang="en-IN" sz="1400" b="1" dirty="0">
                <a:latin typeface="Arial" panose="020B0604020202020204" pitchFamily="34" charset="0"/>
                <a:ea typeface="Segoe UI" panose="020B0502040204020203" pitchFamily="34" charset="0"/>
                <a:cs typeface="Arial" panose="020B0604020202020204" pitchFamily="34" charset="0"/>
              </a:rPr>
              <a:t>10</a:t>
            </a:r>
            <a:r>
              <a:rPr lang="en-IN" sz="1400" dirty="0">
                <a:latin typeface="Arial" panose="020B0604020202020204" pitchFamily="34" charset="0"/>
                <a:ea typeface="Segoe UI" panose="020B0502040204020203" pitchFamily="34" charset="0"/>
                <a:cs typeface="Arial" panose="020B0604020202020204" pitchFamily="34" charset="0"/>
              </a:rPr>
              <a:t> AWS trained personnel in Architecture/Sysops</a:t>
            </a:r>
          </a:p>
          <a:p>
            <a:pPr marL="285750" indent="-285750">
              <a:buFont typeface="Wingdings" panose="05000000000000000000" pitchFamily="2" charset="2"/>
              <a:buChar char="§"/>
            </a:pPr>
            <a:r>
              <a:rPr lang="en-IN" sz="1400" b="1" dirty="0">
                <a:latin typeface="Arial" panose="020B0604020202020204" pitchFamily="34" charset="0"/>
                <a:ea typeface="Segoe UI" panose="020B0502040204020203" pitchFamily="34" charset="0"/>
                <a:cs typeface="Arial" panose="020B0604020202020204" pitchFamily="34" charset="0"/>
              </a:rPr>
              <a:t>60 TB </a:t>
            </a:r>
            <a:r>
              <a:rPr lang="en-IN" sz="1400" dirty="0">
                <a:latin typeface="Arial" panose="020B0604020202020204" pitchFamily="34" charset="0"/>
                <a:ea typeface="Segoe UI" panose="020B0502040204020203" pitchFamily="34" charset="0"/>
                <a:cs typeface="Arial" panose="020B0604020202020204" pitchFamily="34" charset="0"/>
              </a:rPr>
              <a:t>cloud migration exercise completed in </a:t>
            </a:r>
            <a:r>
              <a:rPr lang="en-IN" sz="1400" b="1" dirty="0">
                <a:latin typeface="Arial" panose="020B0604020202020204" pitchFamily="34" charset="0"/>
                <a:ea typeface="Segoe UI" panose="020B0502040204020203" pitchFamily="34" charset="0"/>
                <a:cs typeface="Arial" panose="020B0604020202020204" pitchFamily="34" charset="0"/>
              </a:rPr>
              <a:t>3 months</a:t>
            </a:r>
          </a:p>
          <a:p>
            <a:pPr marL="285750" indent="-285750">
              <a:buFont typeface="Wingdings" panose="05000000000000000000" pitchFamily="2" charset="2"/>
              <a:buChar char="§"/>
            </a:pPr>
            <a:r>
              <a:rPr lang="en-IN" sz="1400" dirty="0">
                <a:latin typeface="Arial" panose="020B0604020202020204" pitchFamily="34" charset="0"/>
                <a:ea typeface="Segoe UI" panose="020B0502040204020203" pitchFamily="34" charset="0"/>
                <a:cs typeface="Arial" panose="020B0604020202020204" pitchFamily="34" charset="0"/>
              </a:rPr>
              <a:t>Processing 500+ GB </a:t>
            </a:r>
            <a:r>
              <a:rPr lang="en-IN" sz="1400" b="1" i="1" dirty="0">
                <a:latin typeface="Arial" panose="020B0604020202020204" pitchFamily="34" charset="0"/>
                <a:ea typeface="Segoe UI" panose="020B0502040204020203" pitchFamily="34" charset="0"/>
                <a:cs typeface="Arial" panose="020B0604020202020204" pitchFamily="34" charset="0"/>
              </a:rPr>
              <a:t>unstructured data</a:t>
            </a:r>
            <a:r>
              <a:rPr lang="en-IN" sz="1400" dirty="0">
                <a:latin typeface="Arial" panose="020B0604020202020204" pitchFamily="34" charset="0"/>
                <a:ea typeface="Segoe UI" panose="020B0502040204020203" pitchFamily="34" charset="0"/>
                <a:cs typeface="Arial" panose="020B0604020202020204" pitchFamily="34" charset="0"/>
              </a:rPr>
              <a:t> per week</a:t>
            </a:r>
          </a:p>
          <a:p>
            <a:pPr marL="285750" indent="-285750">
              <a:buFont typeface="Wingdings" panose="05000000000000000000" pitchFamily="2" charset="2"/>
              <a:buChar char="§"/>
            </a:pPr>
            <a:r>
              <a:rPr lang="en-IN" sz="1400" dirty="0">
                <a:latin typeface="Arial" panose="020B0604020202020204" pitchFamily="34" charset="0"/>
                <a:ea typeface="Segoe UI" panose="020B0502040204020203" pitchFamily="34" charset="0"/>
                <a:cs typeface="Arial" panose="020B0604020202020204" pitchFamily="34" charset="0"/>
              </a:rPr>
              <a:t>Multiple enterprise solutions deployment experience</a:t>
            </a:r>
          </a:p>
          <a:p>
            <a:pPr marL="285750" indent="-285750">
              <a:buFont typeface="Wingdings" panose="05000000000000000000" pitchFamily="2" charset="2"/>
              <a:buChar char="§"/>
            </a:pPr>
            <a:r>
              <a:rPr lang="en-IN" sz="1400" dirty="0">
                <a:latin typeface="Arial" panose="020B0604020202020204" pitchFamily="34" charset="0"/>
                <a:ea typeface="Segoe UI" panose="020B0502040204020203" pitchFamily="34" charset="0"/>
                <a:cs typeface="Arial" panose="020B0604020202020204" pitchFamily="34" charset="0"/>
              </a:rPr>
              <a:t>Managed Analytics in AWS using Amazon ML, Cloudsearch, Kinesis, QuickSight etc. </a:t>
            </a:r>
          </a:p>
        </p:txBody>
      </p:sp>
      <p:sp>
        <p:nvSpPr>
          <p:cNvPr id="9" name="TextBox 8">
            <a:extLst>
              <a:ext uri="{FF2B5EF4-FFF2-40B4-BE49-F238E27FC236}">
                <a16:creationId xmlns:a16="http://schemas.microsoft.com/office/drawing/2014/main" xmlns="" id="{E36ED6A0-A32C-456A-B058-30E6F4B6DD08}"/>
              </a:ext>
            </a:extLst>
          </p:cNvPr>
          <p:cNvSpPr txBox="1"/>
          <p:nvPr/>
        </p:nvSpPr>
        <p:spPr>
          <a:xfrm>
            <a:off x="2439671" y="5243749"/>
            <a:ext cx="5616902" cy="1292662"/>
          </a:xfrm>
          <a:prstGeom prst="rect">
            <a:avLst/>
          </a:prstGeom>
          <a:noFill/>
        </p:spPr>
        <p:txBody>
          <a:bodyPr wrap="square" lIns="0" tIns="0" rIns="0" bIns="0" rtlCol="0">
            <a:spAutoFit/>
          </a:bodyPr>
          <a:lstStyle/>
          <a:p>
            <a:pPr marL="285750" indent="-285750">
              <a:buFont typeface="Wingdings" panose="05000000000000000000" pitchFamily="2" charset="2"/>
              <a:buChar char="§"/>
            </a:pPr>
            <a:r>
              <a:rPr lang="en-IN" sz="1400" dirty="0">
                <a:latin typeface="Arial" panose="020B0604020202020204" pitchFamily="34" charset="0"/>
                <a:ea typeface="Segoe UI" panose="020B0502040204020203" pitchFamily="34" charset="0"/>
                <a:cs typeface="Arial" panose="020B0604020202020204" pitchFamily="34" charset="0"/>
              </a:rPr>
              <a:t>LatentView is a </a:t>
            </a:r>
            <a:r>
              <a:rPr lang="en-IN" sz="1400" b="1" dirty="0">
                <a:latin typeface="Arial" panose="020B0604020202020204" pitchFamily="34" charset="0"/>
                <a:ea typeface="Segoe UI" panose="020B0502040204020203" pitchFamily="34" charset="0"/>
                <a:cs typeface="Arial" panose="020B0604020202020204" pitchFamily="34" charset="0"/>
              </a:rPr>
              <a:t>Microsoft Gold Analytics Partner</a:t>
            </a:r>
          </a:p>
          <a:p>
            <a:pPr marL="285750" indent="-285750">
              <a:buFont typeface="Wingdings" panose="05000000000000000000" pitchFamily="2" charset="2"/>
              <a:buChar char="§"/>
            </a:pPr>
            <a:r>
              <a:rPr lang="en-IN" sz="1400" b="1" dirty="0">
                <a:latin typeface="Arial" panose="020B0604020202020204" pitchFamily="34" charset="0"/>
                <a:ea typeface="Segoe UI" panose="020B0502040204020203" pitchFamily="34" charset="0"/>
                <a:cs typeface="Arial" panose="020B0604020202020204" pitchFamily="34" charset="0"/>
              </a:rPr>
              <a:t>Model Automation Framework </a:t>
            </a:r>
            <a:r>
              <a:rPr lang="en-IN" sz="1400" dirty="0">
                <a:latin typeface="Arial" panose="020B0604020202020204" pitchFamily="34" charset="0"/>
                <a:ea typeface="Segoe UI" panose="020B0502040204020203" pitchFamily="34" charset="0"/>
                <a:cs typeface="Arial" panose="020B0604020202020204" pitchFamily="34" charset="0"/>
              </a:rPr>
              <a:t>– LatentView scalable ML solution built in Azure hosted on Microsoft </a:t>
            </a:r>
            <a:r>
              <a:rPr lang="en-IN" sz="1400" dirty="0" err="1">
                <a:latin typeface="Arial" panose="020B0604020202020204" pitchFamily="34" charset="0"/>
                <a:ea typeface="Segoe UI" panose="020B0502040204020203" pitchFamily="34" charset="0"/>
                <a:cs typeface="Arial" panose="020B0604020202020204" pitchFamily="34" charset="0"/>
              </a:rPr>
              <a:t>Appsource</a:t>
            </a:r>
            <a:r>
              <a:rPr lang="en-IN" sz="1400" dirty="0">
                <a:latin typeface="Arial" panose="020B0604020202020204" pitchFamily="34" charset="0"/>
                <a:ea typeface="Segoe UI" panose="020B0502040204020203" pitchFamily="34" charset="0"/>
                <a:cs typeface="Arial" panose="020B0604020202020204" pitchFamily="34" charset="0"/>
              </a:rPr>
              <a:t> (</a:t>
            </a:r>
            <a:r>
              <a:rPr lang="en-IN" sz="1400" dirty="0">
                <a:latin typeface="Arial" panose="020B0604020202020204" pitchFamily="34" charset="0"/>
                <a:ea typeface="Segoe UI" panose="020B0502040204020203" pitchFamily="34" charset="0"/>
                <a:cs typeface="Arial" panose="020B0604020202020204" pitchFamily="34" charset="0"/>
                <a:hlinkClick r:id="rId4"/>
              </a:rPr>
              <a:t>link</a:t>
            </a:r>
            <a:r>
              <a:rPr lang="en-IN" sz="1400" dirty="0">
                <a:latin typeface="Arial" panose="020B0604020202020204" pitchFamily="34" charset="0"/>
                <a:ea typeface="Segoe UI" panose="020B0502040204020203" pitchFamily="34" charset="0"/>
                <a:cs typeface="Arial" panose="020B0604020202020204" pitchFamily="34" charset="0"/>
              </a:rPr>
              <a:t>)</a:t>
            </a:r>
          </a:p>
          <a:p>
            <a:pPr marL="285750" indent="-285750">
              <a:buFont typeface="Wingdings" panose="05000000000000000000" pitchFamily="2" charset="2"/>
              <a:buChar char="§"/>
            </a:pPr>
            <a:r>
              <a:rPr lang="en-IN" sz="1400" dirty="0">
                <a:latin typeface="Arial" panose="020B0604020202020204" pitchFamily="34" charset="0"/>
                <a:ea typeface="Segoe UI" panose="020B0502040204020203" pitchFamily="34" charset="0"/>
                <a:cs typeface="Arial" panose="020B0604020202020204" pitchFamily="34" charset="0"/>
              </a:rPr>
              <a:t>Key Participants of </a:t>
            </a:r>
            <a:r>
              <a:rPr lang="en-IN" sz="1400" b="1" i="1" dirty="0">
                <a:latin typeface="Arial" panose="020B0604020202020204" pitchFamily="34" charset="0"/>
                <a:ea typeface="Segoe UI" panose="020B0502040204020203" pitchFamily="34" charset="0"/>
                <a:cs typeface="Arial" panose="020B0604020202020204" pitchFamily="34" charset="0"/>
              </a:rPr>
              <a:t>MS Tech-ED 2014, Azure Training</a:t>
            </a:r>
          </a:p>
          <a:p>
            <a:pPr marL="285750" indent="-285750">
              <a:buFont typeface="Wingdings" panose="05000000000000000000" pitchFamily="2" charset="2"/>
              <a:buChar char="§"/>
            </a:pPr>
            <a:r>
              <a:rPr lang="en-IN" sz="1400" dirty="0">
                <a:latin typeface="Arial" panose="020B0604020202020204" pitchFamily="34" charset="0"/>
                <a:ea typeface="Segoe UI" panose="020B0502040204020203" pitchFamily="34" charset="0"/>
                <a:cs typeface="Arial" panose="020B0604020202020204" pitchFamily="34" charset="0"/>
              </a:rPr>
              <a:t>Managed Analytics in Azure using AzureML, PowerBI, Azure data factory, Azure Search, Azure data lake analytics etc. </a:t>
            </a:r>
          </a:p>
        </p:txBody>
      </p:sp>
      <p:sp>
        <p:nvSpPr>
          <p:cNvPr id="10" name="TextBox 9">
            <a:extLst>
              <a:ext uri="{FF2B5EF4-FFF2-40B4-BE49-F238E27FC236}">
                <a16:creationId xmlns:a16="http://schemas.microsoft.com/office/drawing/2014/main" xmlns="" id="{417F269B-4280-445B-BEFB-E3F98CC10527}"/>
              </a:ext>
            </a:extLst>
          </p:cNvPr>
          <p:cNvSpPr txBox="1"/>
          <p:nvPr/>
        </p:nvSpPr>
        <p:spPr>
          <a:xfrm>
            <a:off x="2439671" y="3449592"/>
            <a:ext cx="4981471" cy="1508105"/>
          </a:xfrm>
          <a:prstGeom prst="rect">
            <a:avLst/>
          </a:prstGeom>
          <a:noFill/>
        </p:spPr>
        <p:txBody>
          <a:bodyPr wrap="square" lIns="0" tIns="0" rIns="0" bIns="0" rtlCol="0">
            <a:spAutoFit/>
          </a:bodyPr>
          <a:lstStyle/>
          <a:p>
            <a:pPr marL="285750" indent="-285750">
              <a:buFont typeface="Wingdings" panose="05000000000000000000" pitchFamily="2" charset="2"/>
              <a:buChar char="§"/>
            </a:pPr>
            <a:r>
              <a:rPr lang="en-IN" sz="1400" dirty="0">
                <a:latin typeface="Arial" panose="020B0604020202020204" pitchFamily="34" charset="0"/>
                <a:ea typeface="Segoe UI" panose="020B0502040204020203" pitchFamily="34" charset="0"/>
                <a:cs typeface="Arial" panose="020B0604020202020204" pitchFamily="34" charset="0"/>
              </a:rPr>
              <a:t>Extensive experience in handling GCP products- AppScript, CloudSQL, Appmaker, Big Query etc. Deep Technical Capabilities to work in this platform</a:t>
            </a:r>
          </a:p>
          <a:p>
            <a:pPr marL="285750" indent="-285750">
              <a:buFont typeface="Wingdings" panose="05000000000000000000" pitchFamily="2" charset="2"/>
              <a:buChar char="§"/>
            </a:pPr>
            <a:r>
              <a:rPr lang="en-IN" sz="1400" dirty="0">
                <a:latin typeface="Arial" panose="020B0604020202020204" pitchFamily="34" charset="0"/>
                <a:ea typeface="Segoe UI" panose="020B0502040204020203" pitchFamily="34" charset="0"/>
                <a:cs typeface="Arial" panose="020B0604020202020204" pitchFamily="34" charset="0"/>
              </a:rPr>
              <a:t>Multiple solutions deployment experience for Google projects</a:t>
            </a:r>
          </a:p>
          <a:p>
            <a:pPr marL="285750" indent="-285750">
              <a:buFont typeface="Wingdings" panose="05000000000000000000" pitchFamily="2" charset="2"/>
              <a:buChar char="§"/>
            </a:pPr>
            <a:r>
              <a:rPr lang="en-IN" sz="1400" dirty="0">
                <a:latin typeface="Arial" panose="020B0604020202020204" pitchFamily="34" charset="0"/>
                <a:ea typeface="Segoe UI" panose="020B0502040204020203" pitchFamily="34" charset="0"/>
                <a:cs typeface="Arial" panose="020B0604020202020204" pitchFamily="34" charset="0"/>
              </a:rPr>
              <a:t>Managed Analytics in GCP using MapR, Cloud ML, Cloud dataflow, Google data studio, Cloud SQL</a:t>
            </a:r>
          </a:p>
        </p:txBody>
      </p:sp>
      <p:pic>
        <p:nvPicPr>
          <p:cNvPr id="11" name="Picture 4" descr="Image result for google cloud platform logo png">
            <a:extLst>
              <a:ext uri="{FF2B5EF4-FFF2-40B4-BE49-F238E27FC236}">
                <a16:creationId xmlns:a16="http://schemas.microsoft.com/office/drawing/2014/main" xmlns="" id="{58F56485-F0AC-42F7-9576-88BB3BD3FEEB}"/>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61557" y="3801420"/>
            <a:ext cx="1638406" cy="1012276"/>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Straight Connector 11">
            <a:extLst>
              <a:ext uri="{FF2B5EF4-FFF2-40B4-BE49-F238E27FC236}">
                <a16:creationId xmlns:a16="http://schemas.microsoft.com/office/drawing/2014/main" xmlns="" id="{34688863-ABBA-4436-B164-D6FF4BC8A90F}"/>
              </a:ext>
            </a:extLst>
          </p:cNvPr>
          <p:cNvCxnSpPr/>
          <p:nvPr/>
        </p:nvCxnSpPr>
        <p:spPr>
          <a:xfrm>
            <a:off x="362694" y="663704"/>
            <a:ext cx="0" cy="5997621"/>
          </a:xfrm>
          <a:prstGeom prst="line">
            <a:avLst/>
          </a:prstGeom>
          <a:ln w="1270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xmlns="" id="{8CD5EEB7-E737-4639-AAC8-C0391E12D07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270239" y="2161853"/>
            <a:ext cx="1389365" cy="354706"/>
          </a:xfrm>
          <a:prstGeom prst="rect">
            <a:avLst/>
          </a:prstGeom>
        </p:spPr>
      </p:pic>
      <p:pic>
        <p:nvPicPr>
          <p:cNvPr id="14" name="Picture 13">
            <a:extLst>
              <a:ext uri="{FF2B5EF4-FFF2-40B4-BE49-F238E27FC236}">
                <a16:creationId xmlns:a16="http://schemas.microsoft.com/office/drawing/2014/main" xmlns="" id="{8F1AE55A-F811-4E4D-8912-A0298607ACA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475059" y="1113065"/>
            <a:ext cx="1570630" cy="602835"/>
          </a:xfrm>
          <a:prstGeom prst="rect">
            <a:avLst/>
          </a:prstGeom>
        </p:spPr>
      </p:pic>
      <p:pic>
        <p:nvPicPr>
          <p:cNvPr id="15" name="Picture 22" descr="Image result for bmw logo transparent background">
            <a:extLst>
              <a:ext uri="{FF2B5EF4-FFF2-40B4-BE49-F238E27FC236}">
                <a16:creationId xmlns:a16="http://schemas.microsoft.com/office/drawing/2014/main" xmlns="" id="{7BB70940-2A6D-4924-B6CF-CFB5DFBFCC62}"/>
              </a:ext>
            </a:extLst>
          </p:cNvPr>
          <p:cNvPicPr>
            <a:picLocks noChangeAspect="1" noChangeArrowheads="1"/>
          </p:cNvPicPr>
          <p:nvPr/>
        </p:nvPicPr>
        <p:blipFill>
          <a:blip r:embed="rId8" cstate="print">
            <a:extLst>
              <a:ext uri="{28A0092B-C50C-407E-A947-70E740481C1C}">
                <a14:useLocalDpi xmlns:a14="http://schemas.microsoft.com/office/drawing/2010/main"/>
              </a:ext>
            </a:extLst>
          </a:blip>
          <a:srcRect/>
          <a:stretch>
            <a:fillRect/>
          </a:stretch>
        </p:blipFill>
        <p:spPr bwMode="auto">
          <a:xfrm>
            <a:off x="10309037" y="1227935"/>
            <a:ext cx="887040" cy="887040"/>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a:extLst>
              <a:ext uri="{FF2B5EF4-FFF2-40B4-BE49-F238E27FC236}">
                <a16:creationId xmlns:a16="http://schemas.microsoft.com/office/drawing/2014/main" xmlns="" id="{5D9C554D-733A-4CB4-AB79-5506AFDCBF82}"/>
              </a:ext>
            </a:extLst>
          </p:cNvPr>
          <p:cNvSpPr/>
          <p:nvPr/>
        </p:nvSpPr>
        <p:spPr>
          <a:xfrm>
            <a:off x="8447629" y="628304"/>
            <a:ext cx="1560620" cy="377017"/>
          </a:xfrm>
          <a:prstGeom prst="rect">
            <a:avLst/>
          </a:prstGeom>
          <a:noFill/>
          <a:ln>
            <a:noFill/>
          </a:ln>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rgbClr val="44546A"/>
                </a:solidFill>
                <a:latin typeface="Arial" panose="020B0604020202020204" pitchFamily="34" charset="0"/>
                <a:cs typeface="Arial" panose="020B0604020202020204" pitchFamily="34" charset="0"/>
              </a:rPr>
              <a:t>Key Clients</a:t>
            </a:r>
          </a:p>
        </p:txBody>
      </p:sp>
      <p:pic>
        <p:nvPicPr>
          <p:cNvPr id="17" name="Picture 16">
            <a:extLst>
              <a:ext uri="{FF2B5EF4-FFF2-40B4-BE49-F238E27FC236}">
                <a16:creationId xmlns:a16="http://schemas.microsoft.com/office/drawing/2014/main" xmlns="" id="{6CA8DAFD-A18B-4B0C-9CE2-520B25310237}"/>
              </a:ext>
            </a:extLst>
          </p:cNvPr>
          <p:cNvPicPr>
            <a:picLocks noChangeAspect="1"/>
          </p:cNvPicPr>
          <p:nvPr/>
        </p:nvPicPr>
        <p:blipFill rotWithShape="1">
          <a:blip r:embed="rId9"/>
          <a:srcRect l="5584" t="11111" r="81135" b="83104"/>
          <a:stretch/>
        </p:blipFill>
        <p:spPr>
          <a:xfrm>
            <a:off x="7633502" y="3545103"/>
            <a:ext cx="2248550" cy="550944"/>
          </a:xfrm>
          <a:prstGeom prst="rect">
            <a:avLst/>
          </a:prstGeom>
        </p:spPr>
      </p:pic>
      <p:pic>
        <p:nvPicPr>
          <p:cNvPr id="18" name="Picture 17">
            <a:extLst>
              <a:ext uri="{FF2B5EF4-FFF2-40B4-BE49-F238E27FC236}">
                <a16:creationId xmlns:a16="http://schemas.microsoft.com/office/drawing/2014/main" xmlns="" id="{5DE3196C-E07A-44C7-9CF7-4D83E9743D50}"/>
              </a:ext>
            </a:extLst>
          </p:cNvPr>
          <p:cNvPicPr>
            <a:picLocks noChangeAspect="1"/>
          </p:cNvPicPr>
          <p:nvPr/>
        </p:nvPicPr>
        <p:blipFill rotWithShape="1">
          <a:blip r:embed="rId10"/>
          <a:srcRect l="4918" t="11111" r="86418" b="84306"/>
          <a:stretch/>
        </p:blipFill>
        <p:spPr>
          <a:xfrm>
            <a:off x="8673203" y="4199128"/>
            <a:ext cx="2079354" cy="618671"/>
          </a:xfrm>
          <a:prstGeom prst="rect">
            <a:avLst/>
          </a:prstGeom>
        </p:spPr>
      </p:pic>
      <p:pic>
        <p:nvPicPr>
          <p:cNvPr id="19" name="Picture 18">
            <a:extLst>
              <a:ext uri="{FF2B5EF4-FFF2-40B4-BE49-F238E27FC236}">
                <a16:creationId xmlns:a16="http://schemas.microsoft.com/office/drawing/2014/main" xmlns="" id="{2CE6B518-DB74-4A50-A654-286EB3893605}"/>
              </a:ext>
            </a:extLst>
          </p:cNvPr>
          <p:cNvPicPr>
            <a:picLocks noChangeAspect="1"/>
          </p:cNvPicPr>
          <p:nvPr/>
        </p:nvPicPr>
        <p:blipFill rotWithShape="1">
          <a:blip r:embed="rId11"/>
          <a:srcRect l="4917" t="27822" r="81136" b="58864"/>
          <a:stretch/>
        </p:blipFill>
        <p:spPr>
          <a:xfrm>
            <a:off x="8374738" y="5769602"/>
            <a:ext cx="1180366" cy="633877"/>
          </a:xfrm>
          <a:prstGeom prst="rect">
            <a:avLst/>
          </a:prstGeom>
        </p:spPr>
      </p:pic>
      <p:pic>
        <p:nvPicPr>
          <p:cNvPr id="20" name="Picture 19">
            <a:extLst>
              <a:ext uri="{FF2B5EF4-FFF2-40B4-BE49-F238E27FC236}">
                <a16:creationId xmlns:a16="http://schemas.microsoft.com/office/drawing/2014/main" xmlns="" id="{68BB1BF9-318F-4AA6-803A-D637F03AD600}"/>
              </a:ext>
            </a:extLst>
          </p:cNvPr>
          <p:cNvPicPr>
            <a:picLocks noChangeAspect="1"/>
          </p:cNvPicPr>
          <p:nvPr/>
        </p:nvPicPr>
        <p:blipFill>
          <a:blip r:embed="rId12"/>
          <a:stretch>
            <a:fillRect/>
          </a:stretch>
        </p:blipFill>
        <p:spPr>
          <a:xfrm>
            <a:off x="9821060" y="5769602"/>
            <a:ext cx="1362075" cy="523875"/>
          </a:xfrm>
          <a:prstGeom prst="rect">
            <a:avLst/>
          </a:prstGeom>
        </p:spPr>
      </p:pic>
      <p:pic>
        <p:nvPicPr>
          <p:cNvPr id="21" name="Picture 20">
            <a:extLst>
              <a:ext uri="{FF2B5EF4-FFF2-40B4-BE49-F238E27FC236}">
                <a16:creationId xmlns:a16="http://schemas.microsoft.com/office/drawing/2014/main" xmlns="" id="{78654346-3207-4EC4-8194-C2DF3E46FBC7}"/>
              </a:ext>
            </a:extLst>
          </p:cNvPr>
          <p:cNvPicPr>
            <a:picLocks noChangeAspect="1"/>
          </p:cNvPicPr>
          <p:nvPr/>
        </p:nvPicPr>
        <p:blipFill>
          <a:blip r:embed="rId13"/>
          <a:stretch>
            <a:fillRect/>
          </a:stretch>
        </p:blipFill>
        <p:spPr>
          <a:xfrm>
            <a:off x="9995042" y="3544108"/>
            <a:ext cx="2028825" cy="542925"/>
          </a:xfrm>
          <a:prstGeom prst="rect">
            <a:avLst/>
          </a:prstGeom>
        </p:spPr>
      </p:pic>
      <p:pic>
        <p:nvPicPr>
          <p:cNvPr id="2050" name="Picture 2" descr="Image result for microsoft azure site:microsoft.com">
            <a:extLst>
              <a:ext uri="{FF2B5EF4-FFF2-40B4-BE49-F238E27FC236}">
                <a16:creationId xmlns:a16="http://schemas.microsoft.com/office/drawing/2014/main" xmlns="" id="{A9C7F2BD-62D6-44C5-8E51-5F65E16E7DC2}"/>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628651" y="5327257"/>
            <a:ext cx="1657462" cy="11839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58877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54B34936-17BC-410A-8206-9E46E8DDCA26}"/>
              </a:ext>
            </a:extLst>
          </p:cNvPr>
          <p:cNvSpPr>
            <a:spLocks noGrp="1"/>
          </p:cNvSpPr>
          <p:nvPr>
            <p:ph sz="quarter" idx="10"/>
          </p:nvPr>
        </p:nvSpPr>
        <p:spPr/>
        <p:txBody>
          <a:bodyPr/>
          <a:lstStyle/>
          <a:p>
            <a:r>
              <a:rPr lang="en-US" dirty="0"/>
              <a:t>Case Studies</a:t>
            </a:r>
          </a:p>
        </p:txBody>
      </p:sp>
    </p:spTree>
    <p:extLst>
      <p:ext uri="{BB962C8B-B14F-4D97-AF65-F5344CB8AC3E}">
        <p14:creationId xmlns:p14="http://schemas.microsoft.com/office/powerpoint/2010/main" val="13092649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A2F133D-3C67-409D-94CA-535C68778239}"/>
              </a:ext>
            </a:extLst>
          </p:cNvPr>
          <p:cNvSpPr>
            <a:spLocks noGrp="1"/>
          </p:cNvSpPr>
          <p:nvPr>
            <p:ph type="title"/>
          </p:nvPr>
        </p:nvSpPr>
        <p:spPr/>
        <p:txBody>
          <a:bodyPr/>
          <a:lstStyle/>
          <a:p>
            <a:r>
              <a:rPr lang="en-US" spc="-96" dirty="0">
                <a:ln w="3175">
                  <a:noFill/>
                </a:ln>
                <a:latin typeface="Segoe UI Semibold" panose="020B0702040204020203" pitchFamily="34" charset="0"/>
              </a:rPr>
              <a:t> All-In-One Power BI Dashboard</a:t>
            </a:r>
            <a:endParaRPr lang="en-US" dirty="0"/>
          </a:p>
        </p:txBody>
      </p:sp>
      <p:sp>
        <p:nvSpPr>
          <p:cNvPr id="59" name="TextBox 58"/>
          <p:cNvSpPr txBox="1"/>
          <p:nvPr/>
        </p:nvSpPr>
        <p:spPr>
          <a:xfrm>
            <a:off x="544051" y="3892250"/>
            <a:ext cx="2559366" cy="769409"/>
          </a:xfrm>
          <a:prstGeom prst="rect">
            <a:avLst/>
          </a:prstGeom>
        </p:spPr>
        <p:txBody>
          <a:bodyPr wrap="square" lIns="121891" tIns="60944" rIns="121891" bIns="60944" rtlCol="0" anchor="ctr">
            <a:spAutoFit/>
          </a:bodyPr>
          <a:lstStyle/>
          <a:p>
            <a:pPr algn="ctr" defTabSz="1218802">
              <a:spcBef>
                <a:spcPct val="0"/>
              </a:spcBef>
            </a:pPr>
            <a:r>
              <a:rPr lang="en-US" sz="1400" b="1" dirty="0">
                <a:solidFill>
                  <a:srgbClr val="272F37"/>
                </a:solidFill>
                <a:latin typeface="Segoe UI" panose="020B0502040204020203" pitchFamily="34" charset="0"/>
                <a:ea typeface="Segoe UI" panose="020B0502040204020203" pitchFamily="34" charset="0"/>
                <a:cs typeface="Segoe UI" panose="020B0502040204020203" pitchFamily="34" charset="0"/>
              </a:rPr>
              <a:t>Gives a strategic level viewpoint of Cloud Platform Business</a:t>
            </a:r>
          </a:p>
        </p:txBody>
      </p:sp>
      <p:sp>
        <p:nvSpPr>
          <p:cNvPr id="60" name="TextBox 59"/>
          <p:cNvSpPr txBox="1"/>
          <p:nvPr/>
        </p:nvSpPr>
        <p:spPr>
          <a:xfrm>
            <a:off x="9217763" y="3949262"/>
            <a:ext cx="1962854" cy="769409"/>
          </a:xfrm>
          <a:prstGeom prst="rect">
            <a:avLst/>
          </a:prstGeom>
        </p:spPr>
        <p:txBody>
          <a:bodyPr wrap="square" lIns="121891" tIns="60944" rIns="121891" bIns="60944" rtlCol="0" anchor="ctr">
            <a:spAutoFit/>
          </a:bodyPr>
          <a:lstStyle/>
          <a:p>
            <a:pPr algn="ctr" defTabSz="1218802">
              <a:spcBef>
                <a:spcPct val="0"/>
              </a:spcBef>
            </a:pPr>
            <a:r>
              <a:rPr lang="en-US" sz="1400" b="1" dirty="0">
                <a:solidFill>
                  <a:srgbClr val="272F37"/>
                </a:solidFill>
                <a:latin typeface="Segoe UI" panose="020B0502040204020203" pitchFamily="34" charset="0"/>
                <a:ea typeface="Segoe UI" panose="020B0502040204020203" pitchFamily="34" charset="0"/>
                <a:cs typeface="Segoe UI" panose="020B0502040204020203" pitchFamily="34" charset="0"/>
              </a:rPr>
              <a:t>Select the metrics on which the charts has to be filtered</a:t>
            </a:r>
          </a:p>
        </p:txBody>
      </p:sp>
      <p:pic>
        <p:nvPicPr>
          <p:cNvPr id="61" name="Picture 60">
            <a:extLst>
              <a:ext uri="{FF2B5EF4-FFF2-40B4-BE49-F238E27FC236}">
                <a16:creationId xmlns:a16="http://schemas.microsoft.com/office/drawing/2014/main" xmlns="" id="{1C58D7CD-834E-4682-9E58-5638557B8ED8}"/>
              </a:ext>
            </a:extLst>
          </p:cNvPr>
          <p:cNvPicPr/>
          <p:nvPr/>
        </p:nvPicPr>
        <p:blipFill rotWithShape="1">
          <a:blip r:embed="rId2"/>
          <a:srcRect r="2116" b="5714"/>
          <a:stretch/>
        </p:blipFill>
        <p:spPr bwMode="auto">
          <a:xfrm>
            <a:off x="3252095" y="3169689"/>
            <a:ext cx="5816989" cy="3175495"/>
          </a:xfrm>
          <a:prstGeom prst="rect">
            <a:avLst/>
          </a:prstGeom>
          <a:ln>
            <a:noFill/>
          </a:ln>
          <a:extLst>
            <a:ext uri="{53640926-AAD7-44D8-BBD7-CCE9431645EC}">
              <a14:shadowObscured xmlns:a14="http://schemas.microsoft.com/office/drawing/2010/main"/>
            </a:ext>
          </a:extLst>
        </p:spPr>
      </p:pic>
      <p:sp>
        <p:nvSpPr>
          <p:cNvPr id="62" name="TextBox 61">
            <a:extLst>
              <a:ext uri="{FF2B5EF4-FFF2-40B4-BE49-F238E27FC236}">
                <a16:creationId xmlns:a16="http://schemas.microsoft.com/office/drawing/2014/main" xmlns="" id="{A432DC0E-3EC3-4B05-B79A-B11700C8A7C5}"/>
              </a:ext>
            </a:extLst>
          </p:cNvPr>
          <p:cNvSpPr txBox="1"/>
          <p:nvPr/>
        </p:nvSpPr>
        <p:spPr>
          <a:xfrm>
            <a:off x="9217764" y="5387543"/>
            <a:ext cx="1962854" cy="769409"/>
          </a:xfrm>
          <a:prstGeom prst="rect">
            <a:avLst/>
          </a:prstGeom>
        </p:spPr>
        <p:txBody>
          <a:bodyPr wrap="square" lIns="121891" tIns="60944" rIns="121891" bIns="60944" rtlCol="0" anchor="ctr">
            <a:spAutoFit/>
          </a:bodyPr>
          <a:lstStyle/>
          <a:p>
            <a:pPr algn="ctr" defTabSz="1218802">
              <a:spcBef>
                <a:spcPct val="0"/>
              </a:spcBef>
            </a:pPr>
            <a:r>
              <a:rPr lang="en-US" sz="1400" b="1" dirty="0">
                <a:solidFill>
                  <a:srgbClr val="272F37"/>
                </a:solidFill>
                <a:latin typeface="Segoe UI" panose="020B0502040204020203" pitchFamily="34" charset="0"/>
                <a:ea typeface="Segoe UI" panose="020B0502040204020203" pitchFamily="34" charset="0"/>
                <a:cs typeface="Segoe UI" panose="020B0502040204020203" pitchFamily="34" charset="0"/>
              </a:rPr>
              <a:t>Functionality to export data to excel for analysis</a:t>
            </a:r>
          </a:p>
        </p:txBody>
      </p:sp>
      <p:sp>
        <p:nvSpPr>
          <p:cNvPr id="63" name="TextBox 62">
            <a:extLst>
              <a:ext uri="{FF2B5EF4-FFF2-40B4-BE49-F238E27FC236}">
                <a16:creationId xmlns:a16="http://schemas.microsoft.com/office/drawing/2014/main" xmlns="" id="{CDD85B4F-581D-421A-9B6F-5C2A025C02AD}"/>
              </a:ext>
            </a:extLst>
          </p:cNvPr>
          <p:cNvSpPr txBox="1"/>
          <p:nvPr/>
        </p:nvSpPr>
        <p:spPr>
          <a:xfrm>
            <a:off x="396848" y="4953855"/>
            <a:ext cx="2559366" cy="1200296"/>
          </a:xfrm>
          <a:prstGeom prst="rect">
            <a:avLst/>
          </a:prstGeom>
        </p:spPr>
        <p:txBody>
          <a:bodyPr wrap="square" lIns="121891" tIns="60944" rIns="121891" bIns="60944" rtlCol="0" anchor="ctr">
            <a:spAutoFit/>
          </a:bodyPr>
          <a:lstStyle/>
          <a:p>
            <a:pPr algn="ctr" defTabSz="1218802">
              <a:spcBef>
                <a:spcPct val="0"/>
              </a:spcBef>
            </a:pPr>
            <a:r>
              <a:rPr lang="en-US" sz="1400" b="1" dirty="0">
                <a:solidFill>
                  <a:srgbClr val="272F37"/>
                </a:solidFill>
                <a:latin typeface="Segoe UI" panose="020B0502040204020203" pitchFamily="34" charset="0"/>
                <a:ea typeface="Segoe UI" panose="020B0502040204020203" pitchFamily="34" charset="0"/>
                <a:cs typeface="Segoe UI" panose="020B0502040204020203" pitchFamily="34" charset="0"/>
              </a:rPr>
              <a:t>Actionable parameters like Churn Risky, Growth Potential, Slow Growth and Immediate Action required accounts</a:t>
            </a:r>
          </a:p>
        </p:txBody>
      </p:sp>
      <p:sp>
        <p:nvSpPr>
          <p:cNvPr id="64" name="Rectangle 63">
            <a:extLst>
              <a:ext uri="{FF2B5EF4-FFF2-40B4-BE49-F238E27FC236}">
                <a16:creationId xmlns:a16="http://schemas.microsoft.com/office/drawing/2014/main" xmlns="" id="{1B68EBB3-AE62-4BE8-9F84-3F93EBB53B5C}"/>
              </a:ext>
            </a:extLst>
          </p:cNvPr>
          <p:cNvSpPr/>
          <p:nvPr/>
        </p:nvSpPr>
        <p:spPr>
          <a:xfrm>
            <a:off x="0" y="806259"/>
            <a:ext cx="12192003" cy="2253637"/>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65" name="Rectangle 64">
            <a:extLst>
              <a:ext uri="{FF2B5EF4-FFF2-40B4-BE49-F238E27FC236}">
                <a16:creationId xmlns:a16="http://schemas.microsoft.com/office/drawing/2014/main" xmlns="" id="{C52F3A78-226D-4E3F-95C0-DEA24D1B7B61}"/>
              </a:ext>
            </a:extLst>
          </p:cNvPr>
          <p:cNvSpPr/>
          <p:nvPr/>
        </p:nvSpPr>
        <p:spPr>
          <a:xfrm>
            <a:off x="267454" y="1584088"/>
            <a:ext cx="3302271" cy="950732"/>
          </a:xfrm>
          <a:prstGeom prst="rect">
            <a:avLst/>
          </a:prstGeom>
          <a:noFill/>
          <a:ln w="12700" cap="flat" cmpd="sng" algn="ctr">
            <a:noFill/>
            <a:prstDash val="solid"/>
            <a:miter lim="800000"/>
          </a:ln>
          <a:effectLst/>
        </p:spPr>
        <p:txBody>
          <a:bodyPr rtlCol="0" anchor="t"/>
          <a:lstStyle/>
          <a:p>
            <a:pPr>
              <a:defRPr/>
            </a:pPr>
            <a:endParaRPr lang="en-US" sz="1200" kern="0" dirty="0">
              <a:solidFill>
                <a:srgbClr val="000000"/>
              </a:solidFill>
              <a:latin typeface="Segoe UI" panose="020B0502040204020203" pitchFamily="34" charset="0"/>
              <a:ea typeface="Segoe UI" panose="020B0502040204020203" pitchFamily="34" charset="0"/>
              <a:cs typeface="Segoe UI" panose="020B0502040204020203" pitchFamily="34" charset="0"/>
            </a:endParaRPr>
          </a:p>
        </p:txBody>
      </p:sp>
      <p:sp>
        <p:nvSpPr>
          <p:cNvPr id="66" name="Rectangle 65">
            <a:extLst>
              <a:ext uri="{FF2B5EF4-FFF2-40B4-BE49-F238E27FC236}">
                <a16:creationId xmlns:a16="http://schemas.microsoft.com/office/drawing/2014/main" xmlns="" id="{698DC019-D41D-4C27-AA1C-E4ED9A1E0847}"/>
              </a:ext>
            </a:extLst>
          </p:cNvPr>
          <p:cNvSpPr/>
          <p:nvPr/>
        </p:nvSpPr>
        <p:spPr>
          <a:xfrm>
            <a:off x="267454" y="1460224"/>
            <a:ext cx="3584448" cy="1508760"/>
          </a:xfrm>
          <a:prstGeom prst="rect">
            <a:avLst/>
          </a:prstGeom>
          <a:solidFill>
            <a:sysClr val="window" lastClr="FFFFFF"/>
          </a:solidFill>
          <a:ln w="12700" cap="flat" cmpd="sng" algn="ctr">
            <a:noFill/>
            <a:prstDash val="solid"/>
            <a:miter lim="800000"/>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rtlCol="0" anchor="ctr"/>
          <a:lstStyle/>
          <a:p>
            <a:pPr algn="ctr">
              <a:defRPr/>
            </a:pPr>
            <a:endParaRPr lang="en-US" sz="1600" kern="0">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67" name="Rectangle 66">
            <a:extLst>
              <a:ext uri="{FF2B5EF4-FFF2-40B4-BE49-F238E27FC236}">
                <a16:creationId xmlns:a16="http://schemas.microsoft.com/office/drawing/2014/main" xmlns="" id="{1C014A61-BE03-4809-87EE-811F5B1745ED}"/>
              </a:ext>
            </a:extLst>
          </p:cNvPr>
          <p:cNvSpPr/>
          <p:nvPr/>
        </p:nvSpPr>
        <p:spPr>
          <a:xfrm>
            <a:off x="263629" y="1747761"/>
            <a:ext cx="3499537" cy="1179747"/>
          </a:xfrm>
          <a:prstGeom prst="rect">
            <a:avLst/>
          </a:prstGeom>
        </p:spPr>
        <p:txBody>
          <a:bodyPr wrap="square">
            <a:spAutoFit/>
          </a:bodyPr>
          <a:lstStyle/>
          <a:p>
            <a:pPr>
              <a:lnSpc>
                <a:spcPct val="120000"/>
              </a:lnSpc>
            </a:pPr>
            <a:r>
              <a:rPr lang="en-US" sz="1200" dirty="0">
                <a:solidFill>
                  <a:prstClr val="black"/>
                </a:solidFill>
                <a:latin typeface="Segoe UI" panose="020B0502040204020203" pitchFamily="34" charset="0"/>
                <a:ea typeface="Segoe UI" panose="020B0502040204020203" pitchFamily="34" charset="0"/>
                <a:cs typeface="Segoe UI" panose="020B0502040204020203" pitchFamily="34" charset="0"/>
              </a:rPr>
              <a:t>Data for cloud platform was scattered across different sources and reports making it difficult and complex for different teams to acquire relevant details to proceed with sales play and targeting exercises. </a:t>
            </a:r>
          </a:p>
        </p:txBody>
      </p:sp>
      <p:sp>
        <p:nvSpPr>
          <p:cNvPr id="68" name="Rectangle 67">
            <a:extLst>
              <a:ext uri="{FF2B5EF4-FFF2-40B4-BE49-F238E27FC236}">
                <a16:creationId xmlns:a16="http://schemas.microsoft.com/office/drawing/2014/main" xmlns="" id="{205FD8EF-3EAB-4C91-B720-AF047F13D32F}"/>
              </a:ext>
            </a:extLst>
          </p:cNvPr>
          <p:cNvSpPr/>
          <p:nvPr/>
        </p:nvSpPr>
        <p:spPr>
          <a:xfrm>
            <a:off x="263629" y="1450991"/>
            <a:ext cx="2534636" cy="307777"/>
          </a:xfrm>
          <a:prstGeom prst="rect">
            <a:avLst/>
          </a:prstGeom>
        </p:spPr>
        <p:txBody>
          <a:bodyPr wrap="square">
            <a:spAutoFit/>
          </a:bodyPr>
          <a:lstStyle/>
          <a:p>
            <a:pPr>
              <a:defRPr/>
            </a:pPr>
            <a:r>
              <a:rPr lang="en-US" sz="1400" b="1" kern="0" dirty="0">
                <a:solidFill>
                  <a:srgbClr val="44546A"/>
                </a:solidFill>
                <a:latin typeface="Segoe UI" panose="020B0502040204020203" pitchFamily="34" charset="0"/>
                <a:ea typeface="Segoe UI" panose="020B0502040204020203" pitchFamily="34" charset="0"/>
                <a:cs typeface="Segoe UI" panose="020B0502040204020203" pitchFamily="34" charset="0"/>
              </a:rPr>
              <a:t>The “Before” State</a:t>
            </a:r>
          </a:p>
        </p:txBody>
      </p:sp>
      <p:sp>
        <p:nvSpPr>
          <p:cNvPr id="69" name="Rectangle 68">
            <a:extLst>
              <a:ext uri="{FF2B5EF4-FFF2-40B4-BE49-F238E27FC236}">
                <a16:creationId xmlns:a16="http://schemas.microsoft.com/office/drawing/2014/main" xmlns="" id="{1F1D4C60-96E4-4744-A75C-B03F54D80918}"/>
              </a:ext>
            </a:extLst>
          </p:cNvPr>
          <p:cNvSpPr/>
          <p:nvPr/>
        </p:nvSpPr>
        <p:spPr>
          <a:xfrm>
            <a:off x="8301384" y="1460224"/>
            <a:ext cx="3584448" cy="1508760"/>
          </a:xfrm>
          <a:prstGeom prst="rect">
            <a:avLst/>
          </a:prstGeom>
          <a:solidFill>
            <a:sysClr val="window" lastClr="FFFFFF"/>
          </a:solidFill>
          <a:ln w="12700" cap="flat" cmpd="sng" algn="ctr">
            <a:noFill/>
            <a:prstDash val="solid"/>
            <a:miter lim="800000"/>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rtlCol="0" anchor="ctr"/>
          <a:lstStyle/>
          <a:p>
            <a:pPr marL="0" lvl="1">
              <a:buSzPct val="120000"/>
              <a:defRPr/>
            </a:pPr>
            <a:endParaRPr lang="en-US" sz="1200" kern="0" dirty="0">
              <a:solidFill>
                <a:srgbClr val="000000"/>
              </a:solidFill>
              <a:latin typeface="Segoe UI" panose="020B0502040204020203" pitchFamily="34" charset="0"/>
              <a:ea typeface="Segoe UI" panose="020B0502040204020203" pitchFamily="34" charset="0"/>
              <a:cs typeface="Segoe UI" panose="020B0502040204020203" pitchFamily="34" charset="0"/>
            </a:endParaRPr>
          </a:p>
        </p:txBody>
      </p:sp>
      <p:sp>
        <p:nvSpPr>
          <p:cNvPr id="70" name="Rectangle 69">
            <a:extLst>
              <a:ext uri="{FF2B5EF4-FFF2-40B4-BE49-F238E27FC236}">
                <a16:creationId xmlns:a16="http://schemas.microsoft.com/office/drawing/2014/main" xmlns="" id="{F23A3767-2C0D-424C-8F48-0DCCF2541B1D}"/>
              </a:ext>
            </a:extLst>
          </p:cNvPr>
          <p:cNvSpPr/>
          <p:nvPr/>
        </p:nvSpPr>
        <p:spPr>
          <a:xfrm>
            <a:off x="8287316" y="1747761"/>
            <a:ext cx="3651619" cy="1421928"/>
          </a:xfrm>
          <a:prstGeom prst="rect">
            <a:avLst/>
          </a:prstGeom>
        </p:spPr>
        <p:txBody>
          <a:bodyPr wrap="square">
            <a:spAutoFit/>
          </a:bodyPr>
          <a:lstStyle/>
          <a:p>
            <a:pPr marL="171450" indent="-171450">
              <a:lnSpc>
                <a:spcPct val="120000"/>
              </a:lnSpc>
              <a:buFont typeface="Arial" panose="020B0604020202020204" pitchFamily="34" charset="0"/>
              <a:buChar char="•"/>
            </a:pPr>
            <a:r>
              <a:rPr lang="en-US" sz="1200" dirty="0">
                <a:solidFill>
                  <a:prstClr val="black"/>
                </a:solidFill>
                <a:latin typeface="Segoe UI" panose="020B0502040204020203" pitchFamily="34" charset="0"/>
                <a:ea typeface="Segoe UI" panose="020B0502040204020203" pitchFamily="34" charset="0"/>
                <a:cs typeface="Segoe UI" panose="020B0502040204020203" pitchFamily="34" charset="0"/>
              </a:rPr>
              <a:t>Huge amount of time savings across streams that enabled proactive actions</a:t>
            </a:r>
          </a:p>
          <a:p>
            <a:pPr marL="171450" indent="-171450">
              <a:lnSpc>
                <a:spcPct val="120000"/>
              </a:lnSpc>
              <a:buFont typeface="Arial" panose="020B0604020202020204" pitchFamily="34" charset="0"/>
              <a:buChar char="•"/>
            </a:pPr>
            <a:r>
              <a:rPr lang="en-US" sz="1200" dirty="0">
                <a:solidFill>
                  <a:prstClr val="black"/>
                </a:solidFill>
                <a:latin typeface="Segoe UI" panose="020B0502040204020203" pitchFamily="34" charset="0"/>
                <a:ea typeface="Segoe UI" panose="020B0502040204020203" pitchFamily="34" charset="0"/>
                <a:cs typeface="Segoe UI" panose="020B0502040204020203" pitchFamily="34" charset="0"/>
              </a:rPr>
              <a:t>Removed the need for small ad hoc data requirements</a:t>
            </a:r>
          </a:p>
          <a:p>
            <a:pPr marL="171450" indent="-171450">
              <a:lnSpc>
                <a:spcPct val="120000"/>
              </a:lnSpc>
              <a:buFont typeface="Arial" panose="020B0604020202020204" pitchFamily="34" charset="0"/>
              <a:buChar char="•"/>
            </a:pPr>
            <a:endParaRPr lang="en-US" sz="1200" dirty="0">
              <a:solidFill>
                <a:prstClr val="black"/>
              </a:solidFill>
              <a:latin typeface="Segoe UI" panose="020B0502040204020203" pitchFamily="34" charset="0"/>
              <a:ea typeface="Segoe UI" panose="020B0502040204020203" pitchFamily="34" charset="0"/>
              <a:cs typeface="Segoe UI" panose="020B0502040204020203" pitchFamily="34" charset="0"/>
            </a:endParaRPr>
          </a:p>
          <a:p>
            <a:pPr marL="171450" indent="-171450">
              <a:lnSpc>
                <a:spcPct val="120000"/>
              </a:lnSpc>
              <a:buFont typeface="Arial" panose="020B0604020202020204" pitchFamily="34" charset="0"/>
              <a:buChar char="•"/>
            </a:pPr>
            <a:endParaRPr lang="en-US" sz="1200" dirty="0">
              <a:solidFill>
                <a:prstClr val="black"/>
              </a:solidFill>
              <a:latin typeface="Segoe UI" panose="020B0502040204020203" pitchFamily="34" charset="0"/>
              <a:ea typeface="Segoe UI" panose="020B0502040204020203" pitchFamily="34" charset="0"/>
              <a:cs typeface="Segoe UI" panose="020B0502040204020203" pitchFamily="34" charset="0"/>
            </a:endParaRPr>
          </a:p>
        </p:txBody>
      </p:sp>
      <p:sp>
        <p:nvSpPr>
          <p:cNvPr id="71" name="Rectangle 70">
            <a:extLst>
              <a:ext uri="{FF2B5EF4-FFF2-40B4-BE49-F238E27FC236}">
                <a16:creationId xmlns:a16="http://schemas.microsoft.com/office/drawing/2014/main" xmlns="" id="{1A5C8318-2E0D-4A66-9859-16D166DC86BF}"/>
              </a:ext>
            </a:extLst>
          </p:cNvPr>
          <p:cNvSpPr/>
          <p:nvPr/>
        </p:nvSpPr>
        <p:spPr>
          <a:xfrm>
            <a:off x="194052" y="810886"/>
            <a:ext cx="11744883" cy="582423"/>
          </a:xfrm>
          <a:prstGeom prst="rect">
            <a:avLst/>
          </a:prstGeom>
          <a:noFill/>
          <a:ln w="12700" cap="flat" cmpd="sng" algn="ctr">
            <a:noFill/>
            <a:prstDash val="solid"/>
            <a:miter lim="800000"/>
          </a:ln>
          <a:effectLst/>
          <a:scene3d>
            <a:camera prst="orthographicFront">
              <a:rot lat="0" lon="0" rev="0"/>
            </a:camera>
            <a:lightRig rig="brightRoom" dir="t">
              <a:rot lat="0" lon="0" rev="600000"/>
            </a:lightRig>
          </a:scene3d>
          <a:sp3d prstMaterial="metal">
            <a:bevelT w="38100" h="57150" prst="angle"/>
          </a:sp3d>
        </p:spPr>
        <p:txBody>
          <a:bodyPr rtlCol="0" anchor="ctr"/>
          <a:lstStyle/>
          <a:p>
            <a:pPr>
              <a:lnSpc>
                <a:spcPct val="120000"/>
              </a:lnSpc>
              <a:defRPr/>
            </a:pPr>
            <a:r>
              <a:rPr lang="en-US" sz="1600" b="1" kern="0" dirty="0">
                <a:solidFill>
                  <a:srgbClr val="44546A"/>
                </a:solidFill>
                <a:latin typeface="Segoe UI" panose="020B0502040204020203" pitchFamily="34" charset="0"/>
                <a:ea typeface="Segoe UI" panose="020B0502040204020203" pitchFamily="34" charset="0"/>
                <a:cs typeface="Segoe UI" panose="020B0502040204020203" pitchFamily="34" charset="0"/>
              </a:rPr>
              <a:t>The Problem: </a:t>
            </a:r>
            <a:r>
              <a:rPr lang="en-US" sz="1400" kern="0" dirty="0">
                <a:solidFill>
                  <a:srgbClr val="44546A"/>
                </a:solidFill>
                <a:latin typeface="Segoe UI" panose="020B0502040204020203" pitchFamily="34" charset="0"/>
                <a:ea typeface="Segoe UI" panose="020B0502040204020203" pitchFamily="34" charset="0"/>
                <a:cs typeface="Segoe UI" panose="020B0502040204020203" pitchFamily="34" charset="0"/>
              </a:rPr>
              <a:t>No single dashboard available to provide unified view on the cloud platform</a:t>
            </a:r>
          </a:p>
        </p:txBody>
      </p:sp>
      <p:sp>
        <p:nvSpPr>
          <p:cNvPr id="72" name="Rectangle 71">
            <a:extLst>
              <a:ext uri="{FF2B5EF4-FFF2-40B4-BE49-F238E27FC236}">
                <a16:creationId xmlns:a16="http://schemas.microsoft.com/office/drawing/2014/main" xmlns="" id="{1646D011-033A-495A-A79F-E94B2D2E3536}"/>
              </a:ext>
            </a:extLst>
          </p:cNvPr>
          <p:cNvSpPr/>
          <p:nvPr/>
        </p:nvSpPr>
        <p:spPr>
          <a:xfrm>
            <a:off x="4255289" y="1607325"/>
            <a:ext cx="3302271" cy="950732"/>
          </a:xfrm>
          <a:prstGeom prst="rect">
            <a:avLst/>
          </a:prstGeom>
          <a:noFill/>
          <a:ln w="12700" cap="flat" cmpd="sng" algn="ctr">
            <a:noFill/>
            <a:prstDash val="solid"/>
            <a:miter lim="800000"/>
          </a:ln>
          <a:effectLst/>
        </p:spPr>
        <p:txBody>
          <a:bodyPr rtlCol="0" anchor="t"/>
          <a:lstStyle/>
          <a:p>
            <a:pPr>
              <a:defRPr/>
            </a:pPr>
            <a:endParaRPr lang="en-US" sz="1200" kern="0" dirty="0">
              <a:solidFill>
                <a:srgbClr val="000000"/>
              </a:solidFill>
              <a:latin typeface="Segoe UI" panose="020B0502040204020203" pitchFamily="34" charset="0"/>
              <a:ea typeface="Segoe UI" panose="020B0502040204020203" pitchFamily="34" charset="0"/>
              <a:cs typeface="Segoe UI" panose="020B0502040204020203" pitchFamily="34" charset="0"/>
            </a:endParaRPr>
          </a:p>
        </p:txBody>
      </p:sp>
      <p:sp>
        <p:nvSpPr>
          <p:cNvPr id="73" name="Rectangle 72">
            <a:extLst>
              <a:ext uri="{FF2B5EF4-FFF2-40B4-BE49-F238E27FC236}">
                <a16:creationId xmlns:a16="http://schemas.microsoft.com/office/drawing/2014/main" xmlns="" id="{7CC93916-CA41-43C9-8165-F520C3E57400}"/>
              </a:ext>
            </a:extLst>
          </p:cNvPr>
          <p:cNvSpPr/>
          <p:nvPr/>
        </p:nvSpPr>
        <p:spPr>
          <a:xfrm>
            <a:off x="4284419" y="1460224"/>
            <a:ext cx="3584448" cy="1508760"/>
          </a:xfrm>
          <a:prstGeom prst="rect">
            <a:avLst/>
          </a:prstGeom>
          <a:solidFill>
            <a:sysClr val="window" lastClr="FFFFFF"/>
          </a:solidFill>
          <a:ln w="12700" cap="flat" cmpd="sng" algn="ctr">
            <a:noFill/>
            <a:prstDash val="solid"/>
            <a:miter lim="800000"/>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rtlCol="0" anchor="ctr"/>
          <a:lstStyle/>
          <a:p>
            <a:pPr algn="ctr">
              <a:defRPr/>
            </a:pPr>
            <a:endParaRPr lang="en-US" sz="1600" kern="0">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74" name="Rectangle 73">
            <a:extLst>
              <a:ext uri="{FF2B5EF4-FFF2-40B4-BE49-F238E27FC236}">
                <a16:creationId xmlns:a16="http://schemas.microsoft.com/office/drawing/2014/main" xmlns="" id="{A584E235-F0B1-4DB1-9915-E7D384F57ABD}"/>
              </a:ext>
            </a:extLst>
          </p:cNvPr>
          <p:cNvSpPr/>
          <p:nvPr/>
        </p:nvSpPr>
        <p:spPr>
          <a:xfrm>
            <a:off x="4335779" y="1747761"/>
            <a:ext cx="3528030" cy="1401346"/>
          </a:xfrm>
          <a:prstGeom prst="rect">
            <a:avLst/>
          </a:prstGeom>
        </p:spPr>
        <p:txBody>
          <a:bodyPr wrap="square">
            <a:spAutoFit/>
          </a:bodyPr>
          <a:lstStyle/>
          <a:p>
            <a:pPr>
              <a:lnSpc>
                <a:spcPct val="120000"/>
              </a:lnSpc>
            </a:pPr>
            <a:r>
              <a:rPr lang="en-US" sz="1200" dirty="0">
                <a:solidFill>
                  <a:prstClr val="black"/>
                </a:solidFill>
                <a:latin typeface="Segoe UI" panose="020B0502040204020203" pitchFamily="34" charset="0"/>
                <a:ea typeface="Segoe UI" panose="020B0502040204020203" pitchFamily="34" charset="0"/>
                <a:cs typeface="Segoe UI" panose="020B0502040204020203" pitchFamily="34" charset="0"/>
              </a:rPr>
              <a:t>Consolidated all available targeting intelligence on cloud platform into a single dashboard to facilitate better data driven targeting and marketing . This aligned the Cloud Platform business to the FY18 goals</a:t>
            </a:r>
          </a:p>
          <a:p>
            <a:pPr>
              <a:lnSpc>
                <a:spcPct val="120000"/>
              </a:lnSpc>
            </a:pPr>
            <a:endParaRPr lang="en-US" sz="1200" dirty="0">
              <a:solidFill>
                <a:prstClr val="black"/>
              </a:solidFill>
              <a:latin typeface="Segoe UI" panose="020B0502040204020203" pitchFamily="34" charset="0"/>
              <a:ea typeface="Segoe UI" panose="020B0502040204020203" pitchFamily="34" charset="0"/>
              <a:cs typeface="Segoe UI" panose="020B0502040204020203" pitchFamily="34" charset="0"/>
            </a:endParaRPr>
          </a:p>
        </p:txBody>
      </p:sp>
      <p:sp>
        <p:nvSpPr>
          <p:cNvPr id="75" name="Rectangle 74">
            <a:extLst>
              <a:ext uri="{FF2B5EF4-FFF2-40B4-BE49-F238E27FC236}">
                <a16:creationId xmlns:a16="http://schemas.microsoft.com/office/drawing/2014/main" xmlns="" id="{711DC432-383C-447D-9895-3DACFE00031E}"/>
              </a:ext>
            </a:extLst>
          </p:cNvPr>
          <p:cNvSpPr/>
          <p:nvPr/>
        </p:nvSpPr>
        <p:spPr>
          <a:xfrm>
            <a:off x="4364401" y="1450991"/>
            <a:ext cx="2131840" cy="307777"/>
          </a:xfrm>
          <a:prstGeom prst="rect">
            <a:avLst/>
          </a:prstGeom>
        </p:spPr>
        <p:txBody>
          <a:bodyPr wrap="square">
            <a:spAutoFit/>
          </a:bodyPr>
          <a:lstStyle/>
          <a:p>
            <a:pPr>
              <a:defRPr/>
            </a:pPr>
            <a:r>
              <a:rPr lang="en-US" sz="1400" b="1" kern="0" dirty="0">
                <a:solidFill>
                  <a:srgbClr val="44546A"/>
                </a:solidFill>
                <a:latin typeface="Segoe UI" panose="020B0502040204020203" pitchFamily="34" charset="0"/>
                <a:ea typeface="Segoe UI" panose="020B0502040204020203" pitchFamily="34" charset="0"/>
                <a:cs typeface="Segoe UI" panose="020B0502040204020203" pitchFamily="34" charset="0"/>
              </a:rPr>
              <a:t>LatentView Solution</a:t>
            </a:r>
          </a:p>
        </p:txBody>
      </p:sp>
      <p:sp>
        <p:nvSpPr>
          <p:cNvPr id="76" name="Rectangle 75">
            <a:extLst>
              <a:ext uri="{FF2B5EF4-FFF2-40B4-BE49-F238E27FC236}">
                <a16:creationId xmlns:a16="http://schemas.microsoft.com/office/drawing/2014/main" xmlns="" id="{76A5B7BB-01BC-4A46-921C-E307262A896F}"/>
              </a:ext>
            </a:extLst>
          </p:cNvPr>
          <p:cNvSpPr/>
          <p:nvPr/>
        </p:nvSpPr>
        <p:spPr>
          <a:xfrm>
            <a:off x="8287316" y="1450991"/>
            <a:ext cx="2534636" cy="307777"/>
          </a:xfrm>
          <a:prstGeom prst="rect">
            <a:avLst/>
          </a:prstGeom>
        </p:spPr>
        <p:txBody>
          <a:bodyPr wrap="square">
            <a:spAutoFit/>
          </a:bodyPr>
          <a:lstStyle/>
          <a:p>
            <a:pPr>
              <a:defRPr/>
            </a:pPr>
            <a:r>
              <a:rPr lang="en-US" sz="1400" b="1" kern="0" dirty="0">
                <a:solidFill>
                  <a:srgbClr val="44546A"/>
                </a:solidFill>
                <a:latin typeface="Segoe UI" panose="020B0502040204020203" pitchFamily="34" charset="0"/>
                <a:ea typeface="Segoe UI" panose="020B0502040204020203" pitchFamily="34" charset="0"/>
                <a:cs typeface="Segoe UI" panose="020B0502040204020203" pitchFamily="34" charset="0"/>
              </a:rPr>
              <a:t>The “After” State</a:t>
            </a:r>
          </a:p>
        </p:txBody>
      </p:sp>
      <p:sp>
        <p:nvSpPr>
          <p:cNvPr id="80" name="Rectangle 79"/>
          <p:cNvSpPr/>
          <p:nvPr/>
        </p:nvSpPr>
        <p:spPr>
          <a:xfrm>
            <a:off x="106464" y="498468"/>
            <a:ext cx="3813865" cy="369332"/>
          </a:xfrm>
          <a:prstGeom prst="rect">
            <a:avLst/>
          </a:prstGeom>
        </p:spPr>
        <p:txBody>
          <a:bodyPr wrap="none">
            <a:spAutoFit/>
          </a:bodyPr>
          <a:lstStyle/>
          <a:p>
            <a:pPr>
              <a:defRPr/>
            </a:pPr>
            <a:r>
              <a:rPr lang="en-US" b="1" kern="0" dirty="0">
                <a:solidFill>
                  <a:srgbClr val="44546A"/>
                </a:solidFill>
                <a:latin typeface="Segoe UI" panose="020B0502040204020203" pitchFamily="34" charset="0"/>
                <a:ea typeface="Segoe UI" panose="020B0502040204020203" pitchFamily="34" charset="0"/>
                <a:cs typeface="Segoe UI" panose="020B0502040204020203" pitchFamily="34" charset="0"/>
              </a:rPr>
              <a:t>A multinational technology client</a:t>
            </a:r>
            <a:endParaRPr lang="en-US" b="1" kern="0" dirty="0">
              <a:solidFill>
                <a:srgbClr val="44546A"/>
              </a:solidFill>
              <a:latin typeface="Segoe UI" panose="020B0502040204020203" pitchFamily="34" charset="0"/>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4500813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A2F133D-3C67-409D-94CA-535C68778239}"/>
              </a:ext>
            </a:extLst>
          </p:cNvPr>
          <p:cNvSpPr>
            <a:spLocks noGrp="1"/>
          </p:cNvSpPr>
          <p:nvPr>
            <p:ph type="title"/>
          </p:nvPr>
        </p:nvSpPr>
        <p:spPr>
          <a:xfrm>
            <a:off x="599655" y="58925"/>
            <a:ext cx="11339280" cy="408349"/>
          </a:xfrm>
        </p:spPr>
        <p:txBody>
          <a:bodyPr/>
          <a:lstStyle/>
          <a:p>
            <a:r>
              <a:rPr lang="en-US" dirty="0">
                <a:solidFill>
                  <a:schemeClr val="lt1"/>
                </a:solidFill>
                <a:latin typeface="Arial"/>
                <a:ea typeface="Arial"/>
                <a:cs typeface="Arial"/>
                <a:sym typeface="Arial"/>
              </a:rPr>
              <a:t>Improving Marketing Effectiveness through Purchase Intent Modeling</a:t>
            </a:r>
            <a:endParaRPr lang="en-US" dirty="0"/>
          </a:p>
        </p:txBody>
      </p:sp>
      <p:sp>
        <p:nvSpPr>
          <p:cNvPr id="22" name="Right Brace 21">
            <a:extLst>
              <a:ext uri="{FF2B5EF4-FFF2-40B4-BE49-F238E27FC236}">
                <a16:creationId xmlns="" xmlns:a16="http://schemas.microsoft.com/office/drawing/2014/main" id="{07CDB3A6-0953-4974-9F8A-0492543755A1}"/>
              </a:ext>
            </a:extLst>
          </p:cNvPr>
          <p:cNvSpPr/>
          <p:nvPr/>
        </p:nvSpPr>
        <p:spPr>
          <a:xfrm>
            <a:off x="244873" y="3451180"/>
            <a:ext cx="972180" cy="2272676"/>
          </a:xfrm>
          <a:prstGeom prst="rightBrace">
            <a:avLst>
              <a:gd name="adj1" fmla="val 5248"/>
              <a:gd name="adj2" fmla="val 53208"/>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solidFill>
                <a:prstClr val="black"/>
              </a:solidFill>
            </a:endParaRPr>
          </a:p>
        </p:txBody>
      </p:sp>
      <p:sp>
        <p:nvSpPr>
          <p:cNvPr id="23" name="Rectangle 22"/>
          <p:cNvSpPr/>
          <p:nvPr/>
        </p:nvSpPr>
        <p:spPr>
          <a:xfrm>
            <a:off x="0" y="893593"/>
            <a:ext cx="12192000" cy="21117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24" name="Rectangle 23"/>
          <p:cNvSpPr/>
          <p:nvPr/>
        </p:nvSpPr>
        <p:spPr>
          <a:xfrm>
            <a:off x="224057" y="738529"/>
            <a:ext cx="11983879" cy="582423"/>
          </a:xfrm>
          <a:prstGeom prst="rect">
            <a:avLst/>
          </a:prstGeom>
          <a:noFill/>
          <a:ln>
            <a:noFill/>
          </a:ln>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20000"/>
              </a:lnSpc>
              <a:defRPr/>
            </a:pPr>
            <a:r>
              <a:rPr lang="en-US" sz="1600" b="1" dirty="0">
                <a:solidFill>
                  <a:srgbClr val="44546A"/>
                </a:solidFill>
                <a:ea typeface="Segoe UI" panose="020B0502040204020203" pitchFamily="34" charset="0"/>
                <a:cs typeface="Segoe UI" panose="020B0502040204020203" pitchFamily="34" charset="0"/>
              </a:rPr>
              <a:t>The Problem: </a:t>
            </a:r>
            <a:r>
              <a:rPr lang="en-IN" sz="1600" dirty="0">
                <a:solidFill>
                  <a:srgbClr val="44546A"/>
                </a:solidFill>
                <a:ea typeface="Segoe UI" panose="020B0502040204020203" pitchFamily="34" charset="0"/>
                <a:cs typeface="Segoe UI" panose="020B0502040204020203" pitchFamily="34" charset="0"/>
              </a:rPr>
              <a:t>Understanding changes in purchase intent is very critical in the highly dynamic technology industry</a:t>
            </a:r>
            <a:endParaRPr lang="en-US" sz="1600" dirty="0">
              <a:solidFill>
                <a:srgbClr val="44546A"/>
              </a:solidFill>
              <a:ea typeface="Segoe UI" panose="020B0502040204020203" pitchFamily="34" charset="0"/>
              <a:cs typeface="Segoe UI" panose="020B0502040204020203" pitchFamily="34" charset="0"/>
            </a:endParaRPr>
          </a:p>
        </p:txBody>
      </p:sp>
      <p:grpSp>
        <p:nvGrpSpPr>
          <p:cNvPr id="25" name="Group 24"/>
          <p:cNvGrpSpPr/>
          <p:nvPr/>
        </p:nvGrpSpPr>
        <p:grpSpPr>
          <a:xfrm>
            <a:off x="254323" y="1174676"/>
            <a:ext cx="11741745" cy="1733460"/>
            <a:chOff x="260343" y="1827784"/>
            <a:chExt cx="11625490" cy="1634504"/>
          </a:xfrm>
        </p:grpSpPr>
        <p:sp>
          <p:nvSpPr>
            <p:cNvPr id="26" name="Rectangle 25"/>
            <p:cNvSpPr/>
            <p:nvPr/>
          </p:nvSpPr>
          <p:spPr>
            <a:xfrm>
              <a:off x="260343" y="2000312"/>
              <a:ext cx="3302271" cy="95073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t"/>
            <a:lstStyle/>
            <a:p>
              <a:pPr>
                <a:defRPr/>
              </a:pPr>
              <a:endParaRPr lang="en-US" sz="1400" dirty="0">
                <a:solidFill>
                  <a:srgbClr val="000000"/>
                </a:solidFill>
                <a:latin typeface="Segoe UI" panose="020B0502040204020203" pitchFamily="34" charset="0"/>
                <a:ea typeface="Segoe UI" panose="020B0502040204020203" pitchFamily="34" charset="0"/>
                <a:cs typeface="Segoe UI" panose="020B0502040204020203" pitchFamily="34" charset="0"/>
              </a:endParaRPr>
            </a:p>
          </p:txBody>
        </p:sp>
        <p:sp>
          <p:nvSpPr>
            <p:cNvPr id="27" name="Rectangle 26"/>
            <p:cNvSpPr/>
            <p:nvPr/>
          </p:nvSpPr>
          <p:spPr>
            <a:xfrm>
              <a:off x="260343" y="1854084"/>
              <a:ext cx="3584448" cy="1508760"/>
            </a:xfrm>
            <a:prstGeom prst="rect">
              <a:avLst/>
            </a:prstGeom>
            <a:solidFill>
              <a:schemeClr val="bg1"/>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28" name="Rectangle 27"/>
            <p:cNvSpPr/>
            <p:nvPr/>
          </p:nvSpPr>
          <p:spPr>
            <a:xfrm>
              <a:off x="324059" y="2128982"/>
              <a:ext cx="3543834" cy="1109214"/>
            </a:xfrm>
            <a:prstGeom prst="rect">
              <a:avLst/>
            </a:prstGeom>
          </p:spPr>
          <p:txBody>
            <a:bodyPr wrap="square">
              <a:spAutoFit/>
            </a:bodyPr>
            <a:lstStyle/>
            <a:p>
              <a:pPr>
                <a:lnSpc>
                  <a:spcPct val="120000"/>
                </a:lnSpc>
                <a:defRPr/>
              </a:pPr>
              <a:r>
                <a:rPr lang="en-IN" sz="1400" dirty="0">
                  <a:solidFill>
                    <a:prstClr val="black"/>
                  </a:solidFill>
                  <a:ea typeface="Segoe UI" panose="020B0502040204020203" pitchFamily="34" charset="0"/>
                  <a:cs typeface="Segoe UI" panose="020B0502040204020203" pitchFamily="34" charset="0"/>
                </a:rPr>
                <a:t>Understanding the drivers of purchase intent &amp; customer satisfaction was limited as not all possible behavioural combinations could be explored effectively </a:t>
              </a:r>
              <a:endParaRPr lang="en-US" sz="1400" dirty="0">
                <a:solidFill>
                  <a:prstClr val="black"/>
                </a:solidFill>
                <a:ea typeface="Segoe UI" panose="020B0502040204020203" pitchFamily="34" charset="0"/>
                <a:cs typeface="Segoe UI" panose="020B0502040204020203" pitchFamily="34" charset="0"/>
              </a:endParaRPr>
            </a:p>
          </p:txBody>
        </p:sp>
        <p:sp>
          <p:nvSpPr>
            <p:cNvPr id="29" name="Rectangle 28"/>
            <p:cNvSpPr/>
            <p:nvPr/>
          </p:nvSpPr>
          <p:spPr>
            <a:xfrm>
              <a:off x="270586" y="1842298"/>
              <a:ext cx="2534636" cy="338554"/>
            </a:xfrm>
            <a:prstGeom prst="rect">
              <a:avLst/>
            </a:prstGeom>
          </p:spPr>
          <p:txBody>
            <a:bodyPr wrap="square">
              <a:spAutoFit/>
            </a:bodyPr>
            <a:lstStyle/>
            <a:p>
              <a:pPr>
                <a:defRPr/>
              </a:pPr>
              <a:r>
                <a:rPr lang="en-US" sz="1600" b="1" dirty="0">
                  <a:solidFill>
                    <a:srgbClr val="44546A"/>
                  </a:solidFill>
                  <a:latin typeface="Segoe UI" panose="020B0502040204020203" pitchFamily="34" charset="0"/>
                  <a:ea typeface="Segoe UI" panose="020B0502040204020203" pitchFamily="34" charset="0"/>
                  <a:cs typeface="Segoe UI" panose="020B0502040204020203" pitchFamily="34" charset="0"/>
                </a:rPr>
                <a:t>The “Before” State</a:t>
              </a:r>
            </a:p>
          </p:txBody>
        </p:sp>
        <p:sp>
          <p:nvSpPr>
            <p:cNvPr id="30" name="Rectangle 29"/>
            <p:cNvSpPr/>
            <p:nvPr/>
          </p:nvSpPr>
          <p:spPr>
            <a:xfrm>
              <a:off x="8301385" y="1854084"/>
              <a:ext cx="3584448" cy="1508760"/>
            </a:xfrm>
            <a:prstGeom prst="rect">
              <a:avLst/>
            </a:prstGeom>
            <a:solidFill>
              <a:schemeClr val="bg1"/>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buSzPct val="120000"/>
                <a:defRPr/>
              </a:pPr>
              <a:endParaRPr lang="en-US" sz="1300" dirty="0">
                <a:solidFill>
                  <a:srgbClr val="000000"/>
                </a:solidFill>
                <a:latin typeface="Segoe UI" panose="020B0502040204020203" pitchFamily="34" charset="0"/>
                <a:ea typeface="Segoe UI" panose="020B0502040204020203" pitchFamily="34" charset="0"/>
                <a:cs typeface="Segoe UI" panose="020B0502040204020203" pitchFamily="34" charset="0"/>
              </a:endParaRPr>
            </a:p>
          </p:txBody>
        </p:sp>
        <p:sp>
          <p:nvSpPr>
            <p:cNvPr id="31" name="Rectangle 30"/>
            <p:cNvSpPr/>
            <p:nvPr/>
          </p:nvSpPr>
          <p:spPr>
            <a:xfrm>
              <a:off x="8311600" y="2073300"/>
              <a:ext cx="3547559" cy="1367747"/>
            </a:xfrm>
            <a:prstGeom prst="rect">
              <a:avLst/>
            </a:prstGeom>
          </p:spPr>
          <p:txBody>
            <a:bodyPr wrap="square">
              <a:spAutoFit/>
            </a:bodyPr>
            <a:lstStyle/>
            <a:p>
              <a:pPr>
                <a:lnSpc>
                  <a:spcPct val="120000"/>
                </a:lnSpc>
                <a:defRPr/>
              </a:pPr>
              <a:r>
                <a:rPr lang="en-US" sz="1400" dirty="0">
                  <a:solidFill>
                    <a:prstClr val="black"/>
                  </a:solidFill>
                  <a:ea typeface="Segoe UI" panose="020B0502040204020203" pitchFamily="34" charset="0"/>
                  <a:cs typeface="Segoe UI" panose="020B0502040204020203" pitchFamily="34" charset="0"/>
                </a:rPr>
                <a:t>Quick understanding of the changing purchase intent &amp; drivers helped marketing team make right tweaks to their spend value of $1.6 billion thereby improving marketing ROI by 3-4% on an average</a:t>
              </a:r>
            </a:p>
          </p:txBody>
        </p:sp>
        <p:sp>
          <p:nvSpPr>
            <p:cNvPr id="32" name="Rectangle 31"/>
            <p:cNvSpPr/>
            <p:nvPr/>
          </p:nvSpPr>
          <p:spPr>
            <a:xfrm>
              <a:off x="4255290" y="2000312"/>
              <a:ext cx="3302271" cy="95073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t"/>
            <a:lstStyle/>
            <a:p>
              <a:pPr>
                <a:defRPr/>
              </a:pPr>
              <a:endParaRPr lang="en-US" sz="1400" dirty="0">
                <a:solidFill>
                  <a:srgbClr val="000000"/>
                </a:solidFill>
                <a:latin typeface="Segoe UI" panose="020B0502040204020203" pitchFamily="34" charset="0"/>
                <a:ea typeface="Segoe UI" panose="020B0502040204020203" pitchFamily="34" charset="0"/>
                <a:cs typeface="Segoe UI" panose="020B0502040204020203" pitchFamily="34" charset="0"/>
              </a:endParaRPr>
            </a:p>
          </p:txBody>
        </p:sp>
        <p:sp>
          <p:nvSpPr>
            <p:cNvPr id="33" name="Rectangle 32"/>
            <p:cNvSpPr/>
            <p:nvPr/>
          </p:nvSpPr>
          <p:spPr>
            <a:xfrm>
              <a:off x="4280864" y="1854084"/>
              <a:ext cx="3584448" cy="1508760"/>
            </a:xfrm>
            <a:prstGeom prst="rect">
              <a:avLst/>
            </a:prstGeom>
            <a:solidFill>
              <a:schemeClr val="bg1"/>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dirty="0">
                  <a:solidFill>
                    <a:srgbClr val="FFFFFF"/>
                  </a:solidFill>
                  <a:latin typeface="Segoe UI" panose="020B0502040204020203" pitchFamily="34" charset="0"/>
                  <a:ea typeface="Segoe UI" panose="020B0502040204020203" pitchFamily="34" charset="0"/>
                  <a:cs typeface="Segoe UI" panose="020B0502040204020203" pitchFamily="34" charset="0"/>
                </a:rPr>
                <a:t> </a:t>
              </a:r>
            </a:p>
          </p:txBody>
        </p:sp>
        <p:sp>
          <p:nvSpPr>
            <p:cNvPr id="34" name="Rectangle 33"/>
            <p:cNvSpPr/>
            <p:nvPr/>
          </p:nvSpPr>
          <p:spPr>
            <a:xfrm>
              <a:off x="4293587" y="2094541"/>
              <a:ext cx="3569219" cy="1367747"/>
            </a:xfrm>
            <a:prstGeom prst="rect">
              <a:avLst/>
            </a:prstGeom>
          </p:spPr>
          <p:txBody>
            <a:bodyPr wrap="square">
              <a:spAutoFit/>
            </a:bodyPr>
            <a:lstStyle/>
            <a:p>
              <a:pPr>
                <a:lnSpc>
                  <a:spcPct val="120000"/>
                </a:lnSpc>
                <a:defRPr/>
              </a:pPr>
              <a:r>
                <a:rPr lang="en-IN" sz="1400" dirty="0">
                  <a:solidFill>
                    <a:prstClr val="black"/>
                  </a:solidFill>
                  <a:ea typeface="Segoe UI" panose="020B0502040204020203" pitchFamily="34" charset="0"/>
                  <a:cs typeface="Segoe UI" panose="020B0502040204020203" pitchFamily="34" charset="0"/>
                </a:rPr>
                <a:t>Built a Azure ML - cloud based modeling automation framework that integrates data sources, generates 400,000 model combinations to show the drivers  of purchase intent through intuitive </a:t>
              </a:r>
              <a:r>
                <a:rPr lang="en-IN" sz="1400" dirty="0" err="1">
                  <a:solidFill>
                    <a:prstClr val="black"/>
                  </a:solidFill>
                  <a:ea typeface="Segoe UI" panose="020B0502040204020203" pitchFamily="34" charset="0"/>
                  <a:cs typeface="Segoe UI" panose="020B0502040204020203" pitchFamily="34" charset="0"/>
                </a:rPr>
                <a:t>PowerBI</a:t>
              </a:r>
              <a:r>
                <a:rPr lang="en-IN" sz="1400" dirty="0">
                  <a:solidFill>
                    <a:prstClr val="black"/>
                  </a:solidFill>
                  <a:ea typeface="Segoe UI" panose="020B0502040204020203" pitchFamily="34" charset="0"/>
                  <a:cs typeface="Segoe UI" panose="020B0502040204020203" pitchFamily="34" charset="0"/>
                </a:rPr>
                <a:t> visualizations</a:t>
              </a:r>
            </a:p>
          </p:txBody>
        </p:sp>
        <p:sp>
          <p:nvSpPr>
            <p:cNvPr id="35" name="Rectangle 34"/>
            <p:cNvSpPr/>
            <p:nvPr/>
          </p:nvSpPr>
          <p:spPr>
            <a:xfrm>
              <a:off x="4278391" y="1827784"/>
              <a:ext cx="2131840" cy="338554"/>
            </a:xfrm>
            <a:prstGeom prst="rect">
              <a:avLst/>
            </a:prstGeom>
          </p:spPr>
          <p:txBody>
            <a:bodyPr wrap="square">
              <a:spAutoFit/>
            </a:bodyPr>
            <a:lstStyle/>
            <a:p>
              <a:pPr>
                <a:defRPr/>
              </a:pPr>
              <a:r>
                <a:rPr lang="en-US" sz="1600" b="1" dirty="0">
                  <a:solidFill>
                    <a:srgbClr val="44546A"/>
                  </a:solidFill>
                  <a:latin typeface="Segoe UI" panose="020B0502040204020203" pitchFamily="34" charset="0"/>
                  <a:ea typeface="Segoe UI" panose="020B0502040204020203" pitchFamily="34" charset="0"/>
                  <a:cs typeface="Segoe UI" panose="020B0502040204020203" pitchFamily="34" charset="0"/>
                </a:rPr>
                <a:t>LatentView Solution</a:t>
              </a:r>
            </a:p>
          </p:txBody>
        </p:sp>
        <p:sp>
          <p:nvSpPr>
            <p:cNvPr id="36" name="Rectangle 35"/>
            <p:cNvSpPr/>
            <p:nvPr/>
          </p:nvSpPr>
          <p:spPr>
            <a:xfrm>
              <a:off x="8297111" y="1842298"/>
              <a:ext cx="2534636" cy="338554"/>
            </a:xfrm>
            <a:prstGeom prst="rect">
              <a:avLst/>
            </a:prstGeom>
          </p:spPr>
          <p:txBody>
            <a:bodyPr wrap="square">
              <a:spAutoFit/>
            </a:bodyPr>
            <a:lstStyle/>
            <a:p>
              <a:pPr>
                <a:defRPr/>
              </a:pPr>
              <a:r>
                <a:rPr lang="en-US" sz="1600" b="1" dirty="0">
                  <a:solidFill>
                    <a:srgbClr val="44546A"/>
                  </a:solidFill>
                  <a:latin typeface="Segoe UI" panose="020B0502040204020203" pitchFamily="34" charset="0"/>
                  <a:ea typeface="Segoe UI" panose="020B0502040204020203" pitchFamily="34" charset="0"/>
                  <a:cs typeface="Segoe UI" panose="020B0502040204020203" pitchFamily="34" charset="0"/>
                </a:rPr>
                <a:t>The “After” State</a:t>
              </a:r>
            </a:p>
          </p:txBody>
        </p:sp>
      </p:grpSp>
      <p:sp>
        <p:nvSpPr>
          <p:cNvPr id="37" name="TextBox 36">
            <a:extLst>
              <a:ext uri="{FF2B5EF4-FFF2-40B4-BE49-F238E27FC236}">
                <a16:creationId xmlns="" xmlns:a16="http://schemas.microsoft.com/office/drawing/2014/main" id="{E61C3E53-E19C-491B-AF70-DA187EDC9DE4}"/>
              </a:ext>
            </a:extLst>
          </p:cNvPr>
          <p:cNvSpPr txBox="1"/>
          <p:nvPr/>
        </p:nvSpPr>
        <p:spPr>
          <a:xfrm>
            <a:off x="1340835" y="4735626"/>
            <a:ext cx="1349739" cy="507830"/>
          </a:xfrm>
          <a:prstGeom prst="rect">
            <a:avLst/>
          </a:prstGeom>
          <a:noFill/>
        </p:spPr>
        <p:txBody>
          <a:bodyPr wrap="square" lIns="0" tIns="0" rIns="0" bIns="0" rtlCol="0">
            <a:spAutoFit/>
          </a:bodyPr>
          <a:lstStyle/>
          <a:p>
            <a:r>
              <a:rPr lang="en-US" sz="1100" dirty="0">
                <a:solidFill>
                  <a:prstClr val="black"/>
                </a:solidFill>
                <a:latin typeface="Segoe UI" panose="020B0502040204020203" pitchFamily="34" charset="0"/>
                <a:ea typeface="Segoe UI" panose="020B0502040204020203" pitchFamily="34" charset="0"/>
                <a:cs typeface="Segoe UI" panose="020B0502040204020203" pitchFamily="34" charset="0"/>
              </a:rPr>
              <a:t>Iterating with 400K combinations to get final model</a:t>
            </a:r>
            <a:endParaRPr lang="en-IN" sz="1100" b="1" i="1" dirty="0">
              <a:solidFill>
                <a:prstClr val="black"/>
              </a:solidFill>
              <a:latin typeface="Segoe UI" panose="020B0502040204020203" pitchFamily="34" charset="0"/>
              <a:ea typeface="Segoe UI" panose="020B0502040204020203" pitchFamily="34" charset="0"/>
              <a:cs typeface="Segoe UI" panose="020B0502040204020203" pitchFamily="34" charset="0"/>
            </a:endParaRPr>
          </a:p>
        </p:txBody>
      </p:sp>
      <p:pic>
        <p:nvPicPr>
          <p:cNvPr id="38" name="Picture 37">
            <a:extLst>
              <a:ext uri="{FF2B5EF4-FFF2-40B4-BE49-F238E27FC236}">
                <a16:creationId xmlns="" xmlns:a16="http://schemas.microsoft.com/office/drawing/2014/main" id="{B9D2FB7F-112F-442E-8FD7-4B57444816CB}"/>
              </a:ext>
            </a:extLst>
          </p:cNvPr>
          <p:cNvPicPr>
            <a:picLocks noChangeAspect="1"/>
          </p:cNvPicPr>
          <p:nvPr/>
        </p:nvPicPr>
        <p:blipFill>
          <a:blip r:embed="rId2"/>
          <a:stretch>
            <a:fillRect/>
          </a:stretch>
        </p:blipFill>
        <p:spPr>
          <a:xfrm>
            <a:off x="1340835" y="4196062"/>
            <a:ext cx="1352963" cy="360000"/>
          </a:xfrm>
          <a:prstGeom prst="rect">
            <a:avLst/>
          </a:prstGeom>
        </p:spPr>
      </p:pic>
      <p:pic>
        <p:nvPicPr>
          <p:cNvPr id="39" name="Picture 38">
            <a:extLst>
              <a:ext uri="{FF2B5EF4-FFF2-40B4-BE49-F238E27FC236}">
                <a16:creationId xmlns="" xmlns:a16="http://schemas.microsoft.com/office/drawing/2014/main" id="{8D3338DC-D872-4E42-B9DD-417392A0F506}"/>
              </a:ext>
            </a:extLst>
          </p:cNvPr>
          <p:cNvPicPr>
            <a:picLocks noChangeAspect="1"/>
          </p:cNvPicPr>
          <p:nvPr/>
        </p:nvPicPr>
        <p:blipFill>
          <a:blip r:embed="rId3"/>
          <a:stretch>
            <a:fillRect/>
          </a:stretch>
        </p:blipFill>
        <p:spPr>
          <a:xfrm>
            <a:off x="3376826" y="4174554"/>
            <a:ext cx="1129924" cy="360000"/>
          </a:xfrm>
          <a:prstGeom prst="rect">
            <a:avLst/>
          </a:prstGeom>
        </p:spPr>
      </p:pic>
      <p:pic>
        <p:nvPicPr>
          <p:cNvPr id="40" name="Picture 39">
            <a:extLst>
              <a:ext uri="{FF2B5EF4-FFF2-40B4-BE49-F238E27FC236}">
                <a16:creationId xmlns="" xmlns:a16="http://schemas.microsoft.com/office/drawing/2014/main" id="{8DF9DD91-F4DF-45BC-A61E-70063CE68135}"/>
              </a:ext>
            </a:extLst>
          </p:cNvPr>
          <p:cNvPicPr>
            <a:picLocks noChangeAspect="1"/>
          </p:cNvPicPr>
          <p:nvPr/>
        </p:nvPicPr>
        <p:blipFill>
          <a:blip r:embed="rId4"/>
          <a:stretch>
            <a:fillRect/>
          </a:stretch>
        </p:blipFill>
        <p:spPr>
          <a:xfrm>
            <a:off x="5253944" y="4195299"/>
            <a:ext cx="1236519" cy="360000"/>
          </a:xfrm>
          <a:prstGeom prst="rect">
            <a:avLst/>
          </a:prstGeom>
        </p:spPr>
      </p:pic>
      <p:sp>
        <p:nvSpPr>
          <p:cNvPr id="41" name="Down Arrow 101">
            <a:extLst>
              <a:ext uri="{FF2B5EF4-FFF2-40B4-BE49-F238E27FC236}">
                <a16:creationId xmlns="" xmlns:a16="http://schemas.microsoft.com/office/drawing/2014/main" id="{2CAEC97E-877F-49D7-AD6F-3FC14F4383A8}"/>
              </a:ext>
            </a:extLst>
          </p:cNvPr>
          <p:cNvSpPr/>
          <p:nvPr/>
        </p:nvSpPr>
        <p:spPr>
          <a:xfrm rot="16200000">
            <a:off x="2799409" y="4436365"/>
            <a:ext cx="407637" cy="435466"/>
          </a:xfrm>
          <a:prstGeom prst="downArrow">
            <a:avLst/>
          </a:prstGeom>
          <a:solidFill>
            <a:srgbClr val="4ED1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00">
              <a:solidFill>
                <a:prstClr val="white"/>
              </a:solidFill>
              <a:latin typeface="Segoe UI" panose="020B0502040204020203" pitchFamily="34" charset="0"/>
              <a:ea typeface="Segoe UI" panose="020B0502040204020203" pitchFamily="34" charset="0"/>
              <a:cs typeface="Segoe UI" panose="020B0502040204020203" pitchFamily="34" charset="0"/>
            </a:endParaRPr>
          </a:p>
        </p:txBody>
      </p:sp>
      <p:sp>
        <p:nvSpPr>
          <p:cNvPr id="42" name="Down Arrow 101">
            <a:extLst>
              <a:ext uri="{FF2B5EF4-FFF2-40B4-BE49-F238E27FC236}">
                <a16:creationId xmlns="" xmlns:a16="http://schemas.microsoft.com/office/drawing/2014/main" id="{DE0470F3-E555-4F49-941B-412E718BBF6A}"/>
              </a:ext>
            </a:extLst>
          </p:cNvPr>
          <p:cNvSpPr/>
          <p:nvPr/>
        </p:nvSpPr>
        <p:spPr>
          <a:xfrm rot="16200000">
            <a:off x="4676529" y="4436365"/>
            <a:ext cx="407637" cy="435466"/>
          </a:xfrm>
          <a:prstGeom prst="downArrow">
            <a:avLst/>
          </a:prstGeom>
          <a:solidFill>
            <a:srgbClr val="4ED1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00">
              <a:solidFill>
                <a:prstClr val="white"/>
              </a:solidFill>
              <a:latin typeface="Segoe UI" panose="020B0502040204020203" pitchFamily="34" charset="0"/>
              <a:ea typeface="Segoe UI" panose="020B0502040204020203" pitchFamily="34" charset="0"/>
              <a:cs typeface="Segoe UI" panose="020B0502040204020203" pitchFamily="34" charset="0"/>
            </a:endParaRPr>
          </a:p>
        </p:txBody>
      </p:sp>
      <p:sp>
        <p:nvSpPr>
          <p:cNvPr id="43" name="TextBox 42">
            <a:extLst>
              <a:ext uri="{FF2B5EF4-FFF2-40B4-BE49-F238E27FC236}">
                <a16:creationId xmlns="" xmlns:a16="http://schemas.microsoft.com/office/drawing/2014/main" id="{E093B7C4-AD74-45EB-9609-7AD311DB3968}"/>
              </a:ext>
            </a:extLst>
          </p:cNvPr>
          <p:cNvSpPr txBox="1"/>
          <p:nvPr/>
        </p:nvSpPr>
        <p:spPr>
          <a:xfrm>
            <a:off x="3376827" y="4735626"/>
            <a:ext cx="1684672" cy="507831"/>
          </a:xfrm>
          <a:prstGeom prst="rect">
            <a:avLst/>
          </a:prstGeom>
          <a:noFill/>
        </p:spPr>
        <p:txBody>
          <a:bodyPr wrap="square" lIns="0" tIns="0" rIns="0" bIns="0" rtlCol="0">
            <a:spAutoFit/>
          </a:bodyPr>
          <a:lstStyle/>
          <a:p>
            <a:r>
              <a:rPr lang="en-IN" sz="1100" dirty="0">
                <a:solidFill>
                  <a:prstClr val="black"/>
                </a:solidFill>
                <a:latin typeface="Segoe UI" panose="020B0502040204020203" pitchFamily="34" charset="0"/>
                <a:ea typeface="Segoe UI" panose="020B0502040204020203" pitchFamily="34" charset="0"/>
                <a:cs typeface="Segoe UI" panose="020B0502040204020203" pitchFamily="34" charset="0"/>
              </a:rPr>
              <a:t>Store final model parameters &amp; associated data for all products </a:t>
            </a:r>
          </a:p>
        </p:txBody>
      </p:sp>
      <p:sp>
        <p:nvSpPr>
          <p:cNvPr id="44" name="TextBox 43">
            <a:extLst>
              <a:ext uri="{FF2B5EF4-FFF2-40B4-BE49-F238E27FC236}">
                <a16:creationId xmlns="" xmlns:a16="http://schemas.microsoft.com/office/drawing/2014/main" id="{05910A4E-9B0D-497D-92D1-EAE7EA8BD623}"/>
              </a:ext>
            </a:extLst>
          </p:cNvPr>
          <p:cNvSpPr txBox="1"/>
          <p:nvPr/>
        </p:nvSpPr>
        <p:spPr>
          <a:xfrm>
            <a:off x="5280710" y="4735626"/>
            <a:ext cx="1241323" cy="507830"/>
          </a:xfrm>
          <a:prstGeom prst="rect">
            <a:avLst/>
          </a:prstGeom>
          <a:noFill/>
        </p:spPr>
        <p:txBody>
          <a:bodyPr wrap="square" lIns="0" tIns="0" rIns="0" bIns="0" rtlCol="0">
            <a:spAutoFit/>
          </a:bodyPr>
          <a:lstStyle/>
          <a:p>
            <a:r>
              <a:rPr lang="en-IN" sz="1100" i="1" dirty="0">
                <a:solidFill>
                  <a:prstClr val="black"/>
                </a:solidFill>
                <a:latin typeface="Segoe UI" panose="020B0502040204020203" pitchFamily="34" charset="0"/>
                <a:ea typeface="Segoe UI" panose="020B0502040204020203" pitchFamily="34" charset="0"/>
                <a:cs typeface="Segoe UI" panose="020B0502040204020203" pitchFamily="34" charset="0"/>
              </a:rPr>
              <a:t>Live visualization</a:t>
            </a:r>
            <a:r>
              <a:rPr lang="en-IN" sz="1100" dirty="0">
                <a:solidFill>
                  <a:prstClr val="black"/>
                </a:solidFill>
                <a:latin typeface="Segoe UI" panose="020B0502040204020203" pitchFamily="34" charset="0"/>
                <a:ea typeface="Segoe UI" panose="020B0502040204020203" pitchFamily="34" charset="0"/>
                <a:cs typeface="Segoe UI" panose="020B0502040204020203" pitchFamily="34" charset="0"/>
              </a:rPr>
              <a:t> of model results &amp; scenario testing</a:t>
            </a:r>
          </a:p>
        </p:txBody>
      </p:sp>
      <p:sp>
        <p:nvSpPr>
          <p:cNvPr id="45" name="TextBox 44">
            <a:extLst>
              <a:ext uri="{FF2B5EF4-FFF2-40B4-BE49-F238E27FC236}">
                <a16:creationId xmlns="" xmlns:a16="http://schemas.microsoft.com/office/drawing/2014/main" id="{6BBF8E5D-0353-423D-9019-5C9637CAEBBF}"/>
              </a:ext>
            </a:extLst>
          </p:cNvPr>
          <p:cNvSpPr txBox="1"/>
          <p:nvPr/>
        </p:nvSpPr>
        <p:spPr>
          <a:xfrm>
            <a:off x="7734528" y="6071292"/>
            <a:ext cx="3077851" cy="498598"/>
          </a:xfrm>
          <a:prstGeom prst="rect">
            <a:avLst/>
          </a:prstGeom>
          <a:noFill/>
          <a:ln>
            <a:noFill/>
          </a:ln>
        </p:spPr>
        <p:txBody>
          <a:bodyPr wrap="square" lIns="0" tIns="0" rIns="0" bIns="0" rtlCol="0">
            <a:spAutoFit/>
          </a:bodyPr>
          <a:lstStyle/>
          <a:p>
            <a:pPr>
              <a:lnSpc>
                <a:spcPct val="90000"/>
              </a:lnSpc>
            </a:pPr>
            <a:r>
              <a:rPr lang="en-US" sz="1200" dirty="0">
                <a:solidFill>
                  <a:prstClr val="black"/>
                </a:solidFill>
                <a:latin typeface="Segoe UI" panose="020B0502040204020203" pitchFamily="34" charset="0"/>
                <a:ea typeface="Segoe UI" panose="020B0502040204020203" pitchFamily="34" charset="0"/>
                <a:cs typeface="Segoe UI" panose="020B0502040204020203" pitchFamily="34" charset="0"/>
              </a:rPr>
              <a:t>Scenario: Going dark in Q1 – If we stop spending $41 M will results in a 5% drop in the Purchase Intent (sales proxy) </a:t>
            </a:r>
          </a:p>
        </p:txBody>
      </p:sp>
      <p:graphicFrame>
        <p:nvGraphicFramePr>
          <p:cNvPr id="46" name="Chart 45">
            <a:extLst>
              <a:ext uri="{FF2B5EF4-FFF2-40B4-BE49-F238E27FC236}">
                <a16:creationId xmlns="" xmlns:a16="http://schemas.microsoft.com/office/drawing/2014/main" id="{EA36429B-FB25-42CD-AB7F-9AB9493DC594}"/>
              </a:ext>
            </a:extLst>
          </p:cNvPr>
          <p:cNvGraphicFramePr>
            <a:graphicFrameLocks/>
          </p:cNvGraphicFramePr>
          <p:nvPr>
            <p:extLst>
              <p:ext uri="{D42A27DB-BD31-4B8C-83A1-F6EECF244321}">
                <p14:modId xmlns:p14="http://schemas.microsoft.com/office/powerpoint/2010/main" val="21279132"/>
              </p:ext>
            </p:extLst>
          </p:nvPr>
        </p:nvGraphicFramePr>
        <p:xfrm>
          <a:off x="7823299" y="3600894"/>
          <a:ext cx="3757625" cy="2369732"/>
        </p:xfrm>
        <a:graphic>
          <a:graphicData uri="http://schemas.openxmlformats.org/drawingml/2006/chart">
            <c:chart xmlns:c="http://schemas.openxmlformats.org/drawingml/2006/chart" xmlns:r="http://schemas.openxmlformats.org/officeDocument/2006/relationships" r:id="rId5"/>
          </a:graphicData>
        </a:graphic>
      </p:graphicFrame>
      <p:cxnSp>
        <p:nvCxnSpPr>
          <p:cNvPr id="47" name="Straight Connector 46">
            <a:extLst>
              <a:ext uri="{FF2B5EF4-FFF2-40B4-BE49-F238E27FC236}">
                <a16:creationId xmlns="" xmlns:a16="http://schemas.microsoft.com/office/drawing/2014/main" id="{B8CAD14E-8217-4ECC-90FA-FBDDFA131F71}"/>
              </a:ext>
            </a:extLst>
          </p:cNvPr>
          <p:cNvCxnSpPr/>
          <p:nvPr/>
        </p:nvCxnSpPr>
        <p:spPr>
          <a:xfrm>
            <a:off x="8760239" y="4356894"/>
            <a:ext cx="0" cy="1080000"/>
          </a:xfrm>
          <a:prstGeom prst="line">
            <a:avLst/>
          </a:prstGeom>
          <a:noFill/>
          <a:ln w="6350" cap="flat" cmpd="sng" algn="ctr">
            <a:solidFill>
              <a:schemeClr val="bg1">
                <a:lumMod val="50000"/>
              </a:schemeClr>
            </a:solidFill>
            <a:prstDash val="dash"/>
            <a:miter lim="800000"/>
          </a:ln>
          <a:effectLst/>
        </p:spPr>
      </p:cxnSp>
      <p:cxnSp>
        <p:nvCxnSpPr>
          <p:cNvPr id="48" name="Straight Connector 47">
            <a:extLst>
              <a:ext uri="{FF2B5EF4-FFF2-40B4-BE49-F238E27FC236}">
                <a16:creationId xmlns="" xmlns:a16="http://schemas.microsoft.com/office/drawing/2014/main" id="{2BB352EE-B8B2-47A3-B943-859090523C7E}"/>
              </a:ext>
            </a:extLst>
          </p:cNvPr>
          <p:cNvCxnSpPr/>
          <p:nvPr/>
        </p:nvCxnSpPr>
        <p:spPr>
          <a:xfrm>
            <a:off x="9096925" y="4374162"/>
            <a:ext cx="0" cy="1080000"/>
          </a:xfrm>
          <a:prstGeom prst="line">
            <a:avLst/>
          </a:prstGeom>
          <a:noFill/>
          <a:ln w="6350" cap="flat" cmpd="sng" algn="ctr">
            <a:solidFill>
              <a:schemeClr val="bg1">
                <a:lumMod val="50000"/>
              </a:schemeClr>
            </a:solidFill>
            <a:prstDash val="dash"/>
            <a:miter lim="800000"/>
          </a:ln>
          <a:effectLst/>
        </p:spPr>
      </p:cxnSp>
      <p:sp>
        <p:nvSpPr>
          <p:cNvPr id="49" name="Left Brace 48">
            <a:extLst>
              <a:ext uri="{FF2B5EF4-FFF2-40B4-BE49-F238E27FC236}">
                <a16:creationId xmlns="" xmlns:a16="http://schemas.microsoft.com/office/drawing/2014/main" id="{90FBD303-6F96-4FFC-8B34-65D02C87147A}"/>
              </a:ext>
            </a:extLst>
          </p:cNvPr>
          <p:cNvSpPr/>
          <p:nvPr/>
        </p:nvSpPr>
        <p:spPr>
          <a:xfrm rot="5400000">
            <a:off x="10051293" y="4217366"/>
            <a:ext cx="135675" cy="548635"/>
          </a:xfrm>
          <a:prstGeom prst="leftBrace">
            <a:avLst>
              <a:gd name="adj1" fmla="val 8333"/>
              <a:gd name="adj2" fmla="val 51488"/>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solidFill>
                <a:srgbClr val="505050"/>
              </a:solidFill>
              <a:latin typeface="Segoe UI" panose="020B0502040204020203" pitchFamily="34" charset="0"/>
              <a:ea typeface="Segoe UI" panose="020B0502040204020203" pitchFamily="34" charset="0"/>
              <a:cs typeface="Segoe UI" panose="020B0502040204020203" pitchFamily="34" charset="0"/>
            </a:endParaRPr>
          </a:p>
        </p:txBody>
      </p:sp>
      <p:sp>
        <p:nvSpPr>
          <p:cNvPr id="50" name="TextBox 5">
            <a:extLst>
              <a:ext uri="{FF2B5EF4-FFF2-40B4-BE49-F238E27FC236}">
                <a16:creationId xmlns="" xmlns:a16="http://schemas.microsoft.com/office/drawing/2014/main" id="{82F0DAB0-DA9D-4AFA-9D2F-3708BB19F82A}"/>
              </a:ext>
            </a:extLst>
          </p:cNvPr>
          <p:cNvSpPr txBox="1"/>
          <p:nvPr/>
        </p:nvSpPr>
        <p:spPr>
          <a:xfrm>
            <a:off x="8475031" y="4147173"/>
            <a:ext cx="942800" cy="486912"/>
          </a:xfrm>
          <a:prstGeom prst="rect">
            <a:avLst/>
          </a:prstGeom>
          <a:solidFill>
            <a:schemeClr val="bg1">
              <a:alpha val="20000"/>
            </a:schemeClr>
          </a:solidFill>
          <a:ln w="9525" cmpd="sng">
            <a:noFill/>
          </a:ln>
          <a:effectLst/>
        </p:spPr>
        <p:txBody>
          <a:bodyPr wrap="square" lIns="0" tIns="0" rIns="0" bIns="0" rtlCol="0" anchor="ctr" anchorCtr="0"/>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defRPr/>
            </a:pPr>
            <a:r>
              <a:rPr lang="en-IN" sz="800" i="1" kern="0" dirty="0">
                <a:solidFill>
                  <a:sysClr val="windowText" lastClr="000000"/>
                </a:solidFill>
                <a:latin typeface="Segoe UI" panose="020B0502040204020203" pitchFamily="34" charset="0"/>
                <a:ea typeface="Segoe UI" panose="020B0502040204020203" pitchFamily="34" charset="0"/>
                <a:cs typeface="Segoe UI" panose="020B0502040204020203" pitchFamily="34" charset="0"/>
              </a:rPr>
              <a:t>In-Time</a:t>
            </a:r>
          </a:p>
          <a:p>
            <a:pPr algn="ctr">
              <a:defRPr/>
            </a:pPr>
            <a:r>
              <a:rPr lang="en-IN" sz="800" i="1" kern="0" dirty="0">
                <a:solidFill>
                  <a:sysClr val="windowText" lastClr="000000"/>
                </a:solidFill>
                <a:latin typeface="Segoe UI" panose="020B0502040204020203" pitchFamily="34" charset="0"/>
                <a:ea typeface="Segoe UI" panose="020B0502040204020203" pitchFamily="34" charset="0"/>
                <a:cs typeface="Segoe UI" panose="020B0502040204020203" pitchFamily="34" charset="0"/>
              </a:rPr>
              <a:t>AE - 1.9%</a:t>
            </a:r>
          </a:p>
          <a:p>
            <a:pPr algn="ctr">
              <a:defRPr/>
            </a:pPr>
            <a:r>
              <a:rPr lang="en-IN" sz="800" i="1" kern="0" dirty="0">
                <a:solidFill>
                  <a:sysClr val="windowText" lastClr="000000"/>
                </a:solidFill>
                <a:latin typeface="Segoe UI" panose="020B0502040204020203" pitchFamily="34" charset="0"/>
                <a:ea typeface="Segoe UI" panose="020B0502040204020203" pitchFamily="34" charset="0"/>
                <a:cs typeface="Segoe UI" panose="020B0502040204020203" pitchFamily="34" charset="0"/>
              </a:rPr>
              <a:t>APE - 4.4%</a:t>
            </a:r>
          </a:p>
        </p:txBody>
      </p:sp>
      <p:sp>
        <p:nvSpPr>
          <p:cNvPr id="51" name="TextBox 10">
            <a:extLst>
              <a:ext uri="{FF2B5EF4-FFF2-40B4-BE49-F238E27FC236}">
                <a16:creationId xmlns="" xmlns:a16="http://schemas.microsoft.com/office/drawing/2014/main" id="{4D5303E9-CB95-4AEB-94FB-5B1E2DDF0187}"/>
              </a:ext>
            </a:extLst>
          </p:cNvPr>
          <p:cNvSpPr txBox="1"/>
          <p:nvPr/>
        </p:nvSpPr>
        <p:spPr>
          <a:xfrm>
            <a:off x="11036340" y="4128538"/>
            <a:ext cx="942848" cy="486890"/>
          </a:xfrm>
          <a:prstGeom prst="rect">
            <a:avLst/>
          </a:prstGeom>
          <a:solidFill>
            <a:schemeClr val="bg1">
              <a:alpha val="20000"/>
            </a:schemeClr>
          </a:solidFill>
          <a:ln w="9525" cmpd="sng">
            <a:noFill/>
          </a:ln>
          <a:effectLst/>
        </p:spPr>
        <p:txBody>
          <a:bodyPr wrap="square" lIns="0" tIns="0" rIns="0" bIns="0" rtlCol="0" anchor="ctr" anchorCtr="0"/>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defRPr/>
            </a:pPr>
            <a:r>
              <a:rPr lang="en-IN" sz="800" i="1" kern="0" dirty="0">
                <a:solidFill>
                  <a:sysClr val="windowText" lastClr="000000"/>
                </a:solidFill>
                <a:latin typeface="Segoe UI" panose="020B0502040204020203" pitchFamily="34" charset="0"/>
                <a:ea typeface="Segoe UI" panose="020B0502040204020203" pitchFamily="34" charset="0"/>
                <a:cs typeface="Segoe UI" panose="020B0502040204020203" pitchFamily="34" charset="0"/>
              </a:rPr>
              <a:t>Out-Time</a:t>
            </a:r>
          </a:p>
          <a:p>
            <a:pPr algn="ctr">
              <a:defRPr/>
            </a:pPr>
            <a:r>
              <a:rPr lang="en-IN" sz="800" i="1" kern="0" dirty="0">
                <a:solidFill>
                  <a:sysClr val="windowText" lastClr="000000"/>
                </a:solidFill>
                <a:latin typeface="Segoe UI" panose="020B0502040204020203" pitchFamily="34" charset="0"/>
                <a:ea typeface="Segoe UI" panose="020B0502040204020203" pitchFamily="34" charset="0"/>
                <a:cs typeface="Segoe UI" panose="020B0502040204020203" pitchFamily="34" charset="0"/>
              </a:rPr>
              <a:t>AE - 2%</a:t>
            </a:r>
          </a:p>
          <a:p>
            <a:pPr algn="ctr">
              <a:defRPr/>
            </a:pPr>
            <a:r>
              <a:rPr lang="en-IN" sz="800" i="1" kern="0" dirty="0">
                <a:solidFill>
                  <a:sysClr val="windowText" lastClr="000000"/>
                </a:solidFill>
                <a:latin typeface="Segoe UI" panose="020B0502040204020203" pitchFamily="34" charset="0"/>
                <a:ea typeface="Segoe UI" panose="020B0502040204020203" pitchFamily="34" charset="0"/>
                <a:cs typeface="Segoe UI" panose="020B0502040204020203" pitchFamily="34" charset="0"/>
              </a:rPr>
              <a:t>APE - 4.4%</a:t>
            </a:r>
          </a:p>
        </p:txBody>
      </p:sp>
      <p:sp>
        <p:nvSpPr>
          <p:cNvPr id="52" name="TextBox 5">
            <a:extLst>
              <a:ext uri="{FF2B5EF4-FFF2-40B4-BE49-F238E27FC236}">
                <a16:creationId xmlns="" xmlns:a16="http://schemas.microsoft.com/office/drawing/2014/main" id="{98ACABCF-9E47-4FBF-842F-656E6CB691AC}"/>
              </a:ext>
            </a:extLst>
          </p:cNvPr>
          <p:cNvSpPr txBox="1"/>
          <p:nvPr/>
        </p:nvSpPr>
        <p:spPr>
          <a:xfrm>
            <a:off x="9141996" y="4964672"/>
            <a:ext cx="2185986" cy="580779"/>
          </a:xfrm>
          <a:prstGeom prst="rect">
            <a:avLst/>
          </a:prstGeom>
          <a:solidFill>
            <a:schemeClr val="bg1">
              <a:alpha val="20000"/>
            </a:schemeClr>
          </a:solidFill>
          <a:ln w="9525" cmpd="sng">
            <a:noFill/>
          </a:ln>
          <a:effectLst/>
        </p:spPr>
        <p:txBody>
          <a:bodyPr wrap="square" lIns="0" tIns="0" rIns="0" bIns="0"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defRPr/>
            </a:pPr>
            <a:r>
              <a:rPr lang="en-IN" sz="800" i="1" kern="0" dirty="0">
                <a:solidFill>
                  <a:sysClr val="windowText" lastClr="000000"/>
                </a:solidFill>
                <a:latin typeface="Segoe UI" panose="020B0502040204020203" pitchFamily="34" charset="0"/>
                <a:ea typeface="Segoe UI" panose="020B0502040204020203" pitchFamily="34" charset="0"/>
                <a:cs typeface="Segoe UI" panose="020B0502040204020203" pitchFamily="34" charset="0"/>
              </a:rPr>
              <a:t>Forecast:</a:t>
            </a:r>
          </a:p>
          <a:p>
            <a:pPr>
              <a:defRPr/>
            </a:pPr>
            <a:r>
              <a:rPr lang="en-IN" sz="800" i="1" kern="0" dirty="0">
                <a:solidFill>
                  <a:sysClr val="windowText" lastClr="000000"/>
                </a:solidFill>
                <a:latin typeface="Segoe UI" panose="020B0502040204020203" pitchFamily="34" charset="0"/>
                <a:ea typeface="Segoe UI" panose="020B0502040204020203" pitchFamily="34" charset="0"/>
                <a:cs typeface="Segoe UI" panose="020B0502040204020203" pitchFamily="34" charset="0"/>
              </a:rPr>
              <a:t>PI is </a:t>
            </a:r>
            <a:r>
              <a:rPr lang="en-IN" sz="800" i="1" kern="0" dirty="0">
                <a:solidFill>
                  <a:srgbClr val="505050">
                    <a:lumMod val="50000"/>
                  </a:srgbClr>
                </a:solidFill>
                <a:latin typeface="Segoe UI" panose="020B0502040204020203" pitchFamily="34" charset="0"/>
                <a:ea typeface="Segoe UI" panose="020B0502040204020203" pitchFamily="34" charset="0"/>
                <a:cs typeface="Segoe UI" panose="020B0502040204020203" pitchFamily="34" charset="0"/>
              </a:rPr>
              <a:t>expected</a:t>
            </a:r>
            <a:r>
              <a:rPr lang="en-IN" sz="800" i="1" kern="0" dirty="0">
                <a:solidFill>
                  <a:sysClr val="windowText" lastClr="000000"/>
                </a:solidFill>
                <a:latin typeface="Segoe UI" panose="020B0502040204020203" pitchFamily="34" charset="0"/>
                <a:ea typeface="Segoe UI" panose="020B0502040204020203" pitchFamily="34" charset="0"/>
                <a:cs typeface="Segoe UI" panose="020B0502040204020203" pitchFamily="34" charset="0"/>
              </a:rPr>
              <a:t> to decline to 38% in the next fiscal yr. Q1, but stay at a constant of 43% over the next 3 quarters of the fiscal year.</a:t>
            </a:r>
          </a:p>
        </p:txBody>
      </p:sp>
      <p:sp>
        <p:nvSpPr>
          <p:cNvPr id="53" name="TextBox 5">
            <a:extLst>
              <a:ext uri="{FF2B5EF4-FFF2-40B4-BE49-F238E27FC236}">
                <a16:creationId xmlns="" xmlns:a16="http://schemas.microsoft.com/office/drawing/2014/main" id="{9D946CAE-3F0F-45B0-BF4A-85AA8DAFF723}"/>
              </a:ext>
            </a:extLst>
          </p:cNvPr>
          <p:cNvSpPr txBox="1"/>
          <p:nvPr/>
        </p:nvSpPr>
        <p:spPr>
          <a:xfrm>
            <a:off x="9343518" y="4215443"/>
            <a:ext cx="1738826" cy="123111"/>
          </a:xfrm>
          <a:prstGeom prst="rect">
            <a:avLst/>
          </a:prstGeom>
          <a:solidFill>
            <a:schemeClr val="bg1">
              <a:alpha val="20000"/>
            </a:schemeClr>
          </a:solidFill>
          <a:ln w="9525" cmpd="sng">
            <a:noFill/>
          </a:ln>
          <a:effectLst/>
        </p:spPr>
        <p:txBody>
          <a:bodyPr wrap="square" lIns="0" tIns="0" rIns="0" bIns="0" rtlCol="0" anchor="t">
            <a:sp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defRPr/>
            </a:pPr>
            <a:r>
              <a:rPr lang="en-IN" sz="800" i="1" kern="0" dirty="0">
                <a:solidFill>
                  <a:sysClr val="windowText" lastClr="000000"/>
                </a:solidFill>
                <a:latin typeface="Segoe UI" panose="020B0502040204020203" pitchFamily="34" charset="0"/>
                <a:ea typeface="Segoe UI" panose="020B0502040204020203" pitchFamily="34" charset="0"/>
                <a:cs typeface="Segoe UI" panose="020B0502040204020203" pitchFamily="34" charset="0"/>
              </a:rPr>
              <a:t>Effect of spends being dark in Q1</a:t>
            </a:r>
          </a:p>
        </p:txBody>
      </p:sp>
      <p:cxnSp>
        <p:nvCxnSpPr>
          <p:cNvPr id="54" name="Straight Connector 53">
            <a:extLst>
              <a:ext uri="{FF2B5EF4-FFF2-40B4-BE49-F238E27FC236}">
                <a16:creationId xmlns="" xmlns:a16="http://schemas.microsoft.com/office/drawing/2014/main" id="{ED7C4466-850E-40CF-A337-DB0212C8AB0F}"/>
              </a:ext>
            </a:extLst>
          </p:cNvPr>
          <p:cNvCxnSpPr/>
          <p:nvPr/>
        </p:nvCxnSpPr>
        <p:spPr>
          <a:xfrm flipV="1">
            <a:off x="7760368" y="3716805"/>
            <a:ext cx="0" cy="2332738"/>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55" name="Group 54">
            <a:extLst>
              <a:ext uri="{FF2B5EF4-FFF2-40B4-BE49-F238E27FC236}">
                <a16:creationId xmlns="" xmlns:a16="http://schemas.microsoft.com/office/drawing/2014/main" id="{E877EAF2-E8AC-44D6-8679-55F007A5EC04}"/>
              </a:ext>
            </a:extLst>
          </p:cNvPr>
          <p:cNvGrpSpPr/>
          <p:nvPr/>
        </p:nvGrpSpPr>
        <p:grpSpPr>
          <a:xfrm>
            <a:off x="98147" y="3572427"/>
            <a:ext cx="788258" cy="1944164"/>
            <a:chOff x="-2196" y="3960613"/>
            <a:chExt cx="788258" cy="1944164"/>
          </a:xfrm>
        </p:grpSpPr>
        <p:pic>
          <p:nvPicPr>
            <p:cNvPr id="56" name="Picture 2" descr="Related image">
              <a:extLst>
                <a:ext uri="{FF2B5EF4-FFF2-40B4-BE49-F238E27FC236}">
                  <a16:creationId xmlns="" xmlns:a16="http://schemas.microsoft.com/office/drawing/2014/main" id="{CDA8BC26-6A84-4927-9226-8C91D3309349}"/>
                </a:ext>
              </a:extLst>
            </p:cNvPr>
            <p:cNvPicPr>
              <a:picLocks noChangeAspect="1" noChangeArrowheads="1"/>
            </p:cNvPicPr>
            <p:nvPr/>
          </p:nvPicPr>
          <p:blipFill>
            <a:blip r:embed="rId6" cstate="print">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auto">
            <a:xfrm>
              <a:off x="116564" y="4726172"/>
              <a:ext cx="410272" cy="410272"/>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4" descr="Image result for ad spend icon">
              <a:extLst>
                <a:ext uri="{FF2B5EF4-FFF2-40B4-BE49-F238E27FC236}">
                  <a16:creationId xmlns="" xmlns:a16="http://schemas.microsoft.com/office/drawing/2014/main" id="{3E66CB6E-A39E-47BA-AF11-22F80293B370}"/>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23714" y="5273743"/>
              <a:ext cx="396000" cy="396000"/>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57">
              <a:extLst>
                <a:ext uri="{FF2B5EF4-FFF2-40B4-BE49-F238E27FC236}">
                  <a16:creationId xmlns="" xmlns:a16="http://schemas.microsoft.com/office/drawing/2014/main" id="{8CBCF286-4356-43B5-98F0-CECAF49B8590}"/>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196" y="3960613"/>
              <a:ext cx="643847" cy="643847"/>
            </a:xfrm>
            <a:prstGeom prst="rect">
              <a:avLst/>
            </a:prstGeom>
          </p:spPr>
        </p:pic>
        <p:pic>
          <p:nvPicPr>
            <p:cNvPr id="77" name="Picture 8" descr="Image result for dollar sign">
              <a:extLst>
                <a:ext uri="{FF2B5EF4-FFF2-40B4-BE49-F238E27FC236}">
                  <a16:creationId xmlns="" xmlns:a16="http://schemas.microsoft.com/office/drawing/2014/main" id="{8A08833C-8ABE-424F-B7FB-AC9AD40FAF04}"/>
                </a:ext>
              </a:extLst>
            </p:cNvPr>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22776" r="23519"/>
            <a:stretch/>
          </p:blipFill>
          <p:spPr bwMode="auto">
            <a:xfrm>
              <a:off x="335239" y="5455180"/>
              <a:ext cx="130954" cy="243840"/>
            </a:xfrm>
            <a:prstGeom prst="rect">
              <a:avLst/>
            </a:prstGeom>
            <a:noFill/>
            <a:extLst>
              <a:ext uri="{909E8E84-426E-40DD-AFC4-6F175D3DCCD1}">
                <a14:hiddenFill xmlns:a14="http://schemas.microsoft.com/office/drawing/2010/main">
                  <a:solidFill>
                    <a:srgbClr val="FFFFFF"/>
                  </a:solidFill>
                </a14:hiddenFill>
              </a:ext>
            </a:extLst>
          </p:spPr>
        </p:pic>
        <p:sp>
          <p:nvSpPr>
            <p:cNvPr id="78" name="TextBox 77">
              <a:extLst>
                <a:ext uri="{FF2B5EF4-FFF2-40B4-BE49-F238E27FC236}">
                  <a16:creationId xmlns="" xmlns:a16="http://schemas.microsoft.com/office/drawing/2014/main" id="{6711D1CF-25E9-436B-A124-04361480BB0D}"/>
                </a:ext>
              </a:extLst>
            </p:cNvPr>
            <p:cNvSpPr txBox="1"/>
            <p:nvPr/>
          </p:nvSpPr>
          <p:spPr>
            <a:xfrm>
              <a:off x="50066" y="4520149"/>
              <a:ext cx="522900" cy="230832"/>
            </a:xfrm>
            <a:prstGeom prst="rect">
              <a:avLst/>
            </a:prstGeom>
            <a:noFill/>
          </p:spPr>
          <p:txBody>
            <a:bodyPr wrap="none" rtlCol="0">
              <a:spAutoFit/>
            </a:bodyPr>
            <a:lstStyle/>
            <a:p>
              <a:r>
                <a:rPr lang="en-IN" sz="900" i="1" dirty="0">
                  <a:solidFill>
                    <a:prstClr val="black"/>
                  </a:solidFill>
                  <a:latin typeface="Segoe UI" panose="020B0502040204020203" pitchFamily="34" charset="0"/>
                  <a:ea typeface="Segoe UI" panose="020B0502040204020203" pitchFamily="34" charset="0"/>
                  <a:cs typeface="Segoe UI" panose="020B0502040204020203" pitchFamily="34" charset="0"/>
                </a:rPr>
                <a:t>Survey</a:t>
              </a:r>
            </a:p>
          </p:txBody>
        </p:sp>
        <p:sp>
          <p:nvSpPr>
            <p:cNvPr id="79" name="TextBox 78">
              <a:extLst>
                <a:ext uri="{FF2B5EF4-FFF2-40B4-BE49-F238E27FC236}">
                  <a16:creationId xmlns="" xmlns:a16="http://schemas.microsoft.com/office/drawing/2014/main" id="{C1B7334E-9904-4E62-8C94-2B246AA8C3F7}"/>
                </a:ext>
              </a:extLst>
            </p:cNvPr>
            <p:cNvSpPr txBox="1"/>
            <p:nvPr/>
          </p:nvSpPr>
          <p:spPr>
            <a:xfrm>
              <a:off x="94400" y="5089678"/>
              <a:ext cx="436338" cy="230832"/>
            </a:xfrm>
            <a:prstGeom prst="rect">
              <a:avLst/>
            </a:prstGeom>
            <a:noFill/>
          </p:spPr>
          <p:txBody>
            <a:bodyPr wrap="none" rtlCol="0">
              <a:spAutoFit/>
            </a:bodyPr>
            <a:lstStyle/>
            <a:p>
              <a:r>
                <a:rPr lang="en-IN" sz="900" i="1" dirty="0">
                  <a:solidFill>
                    <a:prstClr val="black"/>
                  </a:solidFill>
                  <a:latin typeface="Segoe UI" panose="020B0502040204020203" pitchFamily="34" charset="0"/>
                  <a:ea typeface="Segoe UI" panose="020B0502040204020203" pitchFamily="34" charset="0"/>
                  <a:cs typeface="Segoe UI" panose="020B0502040204020203" pitchFamily="34" charset="0"/>
                </a:rPr>
                <a:t>Sales</a:t>
              </a:r>
            </a:p>
          </p:txBody>
        </p:sp>
        <p:sp>
          <p:nvSpPr>
            <p:cNvPr id="81" name="TextBox 80">
              <a:extLst>
                <a:ext uri="{FF2B5EF4-FFF2-40B4-BE49-F238E27FC236}">
                  <a16:creationId xmlns="" xmlns:a16="http://schemas.microsoft.com/office/drawing/2014/main" id="{204B97C3-6262-4960-8F13-0C44621E7287}"/>
                </a:ext>
              </a:extLst>
            </p:cNvPr>
            <p:cNvSpPr txBox="1"/>
            <p:nvPr/>
          </p:nvSpPr>
          <p:spPr>
            <a:xfrm>
              <a:off x="33827" y="5673945"/>
              <a:ext cx="752235" cy="230832"/>
            </a:xfrm>
            <a:prstGeom prst="rect">
              <a:avLst/>
            </a:prstGeom>
            <a:noFill/>
          </p:spPr>
          <p:txBody>
            <a:bodyPr wrap="square" rtlCol="0">
              <a:spAutoFit/>
            </a:bodyPr>
            <a:lstStyle/>
            <a:p>
              <a:r>
                <a:rPr lang="en-IN" sz="900" i="1" dirty="0">
                  <a:solidFill>
                    <a:prstClr val="black"/>
                  </a:solidFill>
                  <a:latin typeface="Segoe UI" panose="020B0502040204020203" pitchFamily="34" charset="0"/>
                  <a:ea typeface="Segoe UI" panose="020B0502040204020203" pitchFamily="34" charset="0"/>
                  <a:cs typeface="Segoe UI" panose="020B0502040204020203" pitchFamily="34" charset="0"/>
                </a:rPr>
                <a:t>Ad Spends</a:t>
              </a:r>
            </a:p>
          </p:txBody>
        </p:sp>
      </p:grpSp>
      <p:sp>
        <p:nvSpPr>
          <p:cNvPr id="82" name="Down Arrow 101">
            <a:extLst>
              <a:ext uri="{FF2B5EF4-FFF2-40B4-BE49-F238E27FC236}">
                <a16:creationId xmlns="" xmlns:a16="http://schemas.microsoft.com/office/drawing/2014/main" id="{BE6708FC-015C-4478-B16C-81534054E3DA}"/>
              </a:ext>
            </a:extLst>
          </p:cNvPr>
          <p:cNvSpPr/>
          <p:nvPr/>
        </p:nvSpPr>
        <p:spPr>
          <a:xfrm rot="16200000">
            <a:off x="802473" y="4436365"/>
            <a:ext cx="407637" cy="435466"/>
          </a:xfrm>
          <a:prstGeom prst="downArrow">
            <a:avLst/>
          </a:prstGeom>
          <a:solidFill>
            <a:srgbClr val="4ED1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00">
              <a:solidFill>
                <a:prstClr val="white"/>
              </a:solidFill>
              <a:latin typeface="Segoe UI" panose="020B0502040204020203" pitchFamily="34" charset="0"/>
              <a:ea typeface="Segoe UI" panose="020B0502040204020203" pitchFamily="34" charset="0"/>
              <a:cs typeface="Segoe UI" panose="020B0502040204020203" pitchFamily="34" charset="0"/>
            </a:endParaRPr>
          </a:p>
        </p:txBody>
      </p:sp>
      <p:sp>
        <p:nvSpPr>
          <p:cNvPr id="83" name="Down Arrow 101">
            <a:extLst>
              <a:ext uri="{FF2B5EF4-FFF2-40B4-BE49-F238E27FC236}">
                <a16:creationId xmlns="" xmlns:a16="http://schemas.microsoft.com/office/drawing/2014/main" id="{6481F6F6-099F-449E-9965-074EC69E4C53}"/>
              </a:ext>
            </a:extLst>
          </p:cNvPr>
          <p:cNvSpPr/>
          <p:nvPr/>
        </p:nvSpPr>
        <p:spPr>
          <a:xfrm rot="16200000">
            <a:off x="6592049" y="4436364"/>
            <a:ext cx="407637" cy="435466"/>
          </a:xfrm>
          <a:prstGeom prst="downArrow">
            <a:avLst/>
          </a:prstGeom>
          <a:solidFill>
            <a:srgbClr val="4ED1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00">
              <a:solidFill>
                <a:prstClr val="white"/>
              </a:solidFill>
              <a:latin typeface="Segoe UI" panose="020B0502040204020203" pitchFamily="34" charset="0"/>
              <a:ea typeface="Segoe UI" panose="020B0502040204020203" pitchFamily="34" charset="0"/>
              <a:cs typeface="Segoe UI" panose="020B0502040204020203" pitchFamily="34" charset="0"/>
            </a:endParaRPr>
          </a:p>
        </p:txBody>
      </p:sp>
      <p:pic>
        <p:nvPicPr>
          <p:cNvPr id="84" name="Picture 10" descr="Related image">
            <a:extLst>
              <a:ext uri="{FF2B5EF4-FFF2-40B4-BE49-F238E27FC236}">
                <a16:creationId xmlns="" xmlns:a16="http://schemas.microsoft.com/office/drawing/2014/main" id="{8E6DC0B5-3726-477F-8180-2918BA03F7F3}"/>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034026" y="4174554"/>
            <a:ext cx="558000" cy="558000"/>
          </a:xfrm>
          <a:prstGeom prst="rect">
            <a:avLst/>
          </a:prstGeom>
          <a:noFill/>
          <a:extLst>
            <a:ext uri="{909E8E84-426E-40DD-AFC4-6F175D3DCCD1}">
              <a14:hiddenFill xmlns:a14="http://schemas.microsoft.com/office/drawing/2010/main">
                <a:solidFill>
                  <a:srgbClr val="FFFFFF"/>
                </a:solidFill>
              </a14:hiddenFill>
            </a:ext>
          </a:extLst>
        </p:spPr>
      </p:pic>
      <p:sp>
        <p:nvSpPr>
          <p:cNvPr id="85" name="TextBox 84">
            <a:extLst>
              <a:ext uri="{FF2B5EF4-FFF2-40B4-BE49-F238E27FC236}">
                <a16:creationId xmlns="" xmlns:a16="http://schemas.microsoft.com/office/drawing/2014/main" id="{CD1AF1BC-9CEA-4B3C-BCA8-6E450A161132}"/>
              </a:ext>
            </a:extLst>
          </p:cNvPr>
          <p:cNvSpPr txBox="1"/>
          <p:nvPr/>
        </p:nvSpPr>
        <p:spPr>
          <a:xfrm>
            <a:off x="6963027" y="4773727"/>
            <a:ext cx="749359" cy="338554"/>
          </a:xfrm>
          <a:prstGeom prst="rect">
            <a:avLst/>
          </a:prstGeom>
          <a:noFill/>
        </p:spPr>
        <p:txBody>
          <a:bodyPr wrap="square" lIns="0" tIns="0" rIns="0" bIns="0" rtlCol="0">
            <a:spAutoFit/>
          </a:bodyPr>
          <a:lstStyle/>
          <a:p>
            <a:pPr algn="ctr"/>
            <a:r>
              <a:rPr lang="en-IN" sz="1100" i="1" dirty="0">
                <a:solidFill>
                  <a:prstClr val="black"/>
                </a:solidFill>
                <a:latin typeface="Segoe UI" panose="020B0502040204020203" pitchFamily="34" charset="0"/>
                <a:ea typeface="Segoe UI" panose="020B0502040204020203" pitchFamily="34" charset="0"/>
                <a:cs typeface="Segoe UI" panose="020B0502040204020203" pitchFamily="34" charset="0"/>
              </a:rPr>
              <a:t>Mktg. Spend decisions</a:t>
            </a:r>
            <a:endParaRPr lang="en-IN" sz="1100" dirty="0">
              <a:solidFill>
                <a:prstClr val="black"/>
              </a:solidFill>
              <a:latin typeface="Segoe UI" panose="020B0502040204020203" pitchFamily="34" charset="0"/>
              <a:ea typeface="Segoe UI" panose="020B0502040204020203" pitchFamily="34" charset="0"/>
              <a:cs typeface="Segoe UI" panose="020B0502040204020203" pitchFamily="34" charset="0"/>
            </a:endParaRPr>
          </a:p>
        </p:txBody>
      </p:sp>
      <p:sp>
        <p:nvSpPr>
          <p:cNvPr id="86" name="Rectangle 85">
            <a:extLst>
              <a:ext uri="{FF2B5EF4-FFF2-40B4-BE49-F238E27FC236}">
                <a16:creationId xmlns="" xmlns:a16="http://schemas.microsoft.com/office/drawing/2014/main" id="{E1E80870-A05C-4DD2-9D9B-E68FC73442A4}"/>
              </a:ext>
            </a:extLst>
          </p:cNvPr>
          <p:cNvSpPr/>
          <p:nvPr/>
        </p:nvSpPr>
        <p:spPr bwMode="auto">
          <a:xfrm>
            <a:off x="1233095" y="3088927"/>
            <a:ext cx="5313099" cy="563346"/>
          </a:xfrm>
          <a:prstGeom prst="rect">
            <a:avLst/>
          </a:prstGeom>
          <a:solidFill>
            <a:srgbClr val="095879"/>
          </a:solidFill>
          <a:ln w="12700">
            <a:noFill/>
            <a:round/>
            <a:headEnd/>
            <a:tailEnd/>
          </a:ln>
        </p:spPr>
        <p:txBody>
          <a:bodyPr rtlCol="0" anchor="ctr"/>
          <a:lstStyle/>
          <a:p>
            <a:pPr algn="ctr">
              <a:defRPr/>
            </a:pPr>
            <a:r>
              <a:rPr lang="en-IN" dirty="0">
                <a:solidFill>
                  <a:prstClr val="white"/>
                </a:solidFill>
                <a:latin typeface="Segoe UI" panose="020B0502040204020203" pitchFamily="34" charset="0"/>
                <a:ea typeface="Segoe UI" panose="020B0502040204020203" pitchFamily="34" charset="0"/>
                <a:cs typeface="Segoe UI" panose="020B0502040204020203" pitchFamily="34" charset="0"/>
              </a:rPr>
              <a:t>Modeling Automation Framework</a:t>
            </a:r>
          </a:p>
        </p:txBody>
      </p:sp>
      <p:sp>
        <p:nvSpPr>
          <p:cNvPr id="87" name="Rectangle 5">
            <a:extLst>
              <a:ext uri="{FF2B5EF4-FFF2-40B4-BE49-F238E27FC236}">
                <a16:creationId xmlns="" xmlns:a16="http://schemas.microsoft.com/office/drawing/2014/main" id="{C7B319A0-69FA-4325-8CF1-A61A0010CC83}"/>
              </a:ext>
            </a:extLst>
          </p:cNvPr>
          <p:cNvSpPr>
            <a:spLocks noChangeArrowheads="1"/>
          </p:cNvSpPr>
          <p:nvPr/>
        </p:nvSpPr>
        <p:spPr bwMode="gray">
          <a:xfrm>
            <a:off x="1240067" y="3646302"/>
            <a:ext cx="5306127" cy="2199703"/>
          </a:xfrm>
          <a:prstGeom prst="roundRect">
            <a:avLst>
              <a:gd name="adj" fmla="val 0"/>
            </a:avLst>
          </a:prstGeom>
          <a:solidFill>
            <a:srgbClr val="095879">
              <a:alpha val="20000"/>
            </a:srgbClr>
          </a:solidFill>
          <a:ln w="12700">
            <a:solidFill>
              <a:srgbClr val="FFFFFF"/>
            </a:solidFill>
            <a:miter lim="800000"/>
            <a:headEnd/>
            <a:tailEnd/>
          </a:ln>
          <a:effectLst/>
        </p:spPr>
        <p:txBody>
          <a:bodyPr lIns="105863" tIns="216000" rIns="141151" bIns="70576"/>
          <a:lstStyle/>
          <a:p>
            <a:pPr marL="171450" indent="-171450">
              <a:spcAft>
                <a:spcPts val="600"/>
              </a:spcAft>
              <a:buFont typeface="Wingdings" panose="05000000000000000000" pitchFamily="2" charset="2"/>
              <a:buChar char="§"/>
            </a:pPr>
            <a:endParaRPr lang="en-IN" sz="1100" dirty="0">
              <a:solidFill>
                <a:prstClr val="black"/>
              </a:solidFill>
              <a:latin typeface="Segoe UI" panose="020B0502040204020203" pitchFamily="34" charset="0"/>
              <a:ea typeface="Segoe UI" panose="020B0502040204020203" pitchFamily="34" charset="0"/>
              <a:cs typeface="Segoe UI" panose="020B0502040204020203" pitchFamily="34" charset="0"/>
            </a:endParaRPr>
          </a:p>
        </p:txBody>
      </p:sp>
      <p:sp>
        <p:nvSpPr>
          <p:cNvPr id="88" name="Rectangle 87">
            <a:extLst>
              <a:ext uri="{FF2B5EF4-FFF2-40B4-BE49-F238E27FC236}">
                <a16:creationId xmlns="" xmlns:a16="http://schemas.microsoft.com/office/drawing/2014/main" id="{3893EB0C-F8B2-4B32-A780-B1E8FB1950A4}"/>
              </a:ext>
            </a:extLst>
          </p:cNvPr>
          <p:cNvSpPr/>
          <p:nvPr/>
        </p:nvSpPr>
        <p:spPr bwMode="auto">
          <a:xfrm>
            <a:off x="7891153" y="3088927"/>
            <a:ext cx="3871802" cy="563346"/>
          </a:xfrm>
          <a:prstGeom prst="rect">
            <a:avLst/>
          </a:prstGeom>
          <a:solidFill>
            <a:srgbClr val="095879"/>
          </a:solidFill>
          <a:ln w="12700">
            <a:noFill/>
            <a:round/>
            <a:headEnd/>
            <a:tailEnd/>
          </a:ln>
        </p:spPr>
        <p:txBody>
          <a:bodyPr rtlCol="0" anchor="ctr"/>
          <a:lstStyle/>
          <a:p>
            <a:pPr algn="ctr">
              <a:defRPr/>
            </a:pPr>
            <a:r>
              <a:rPr lang="en-IN" dirty="0">
                <a:solidFill>
                  <a:prstClr val="white"/>
                </a:solidFill>
                <a:latin typeface="Segoe UI" panose="020B0502040204020203" pitchFamily="34" charset="0"/>
                <a:ea typeface="Segoe UI" panose="020B0502040204020203" pitchFamily="34" charset="0"/>
                <a:cs typeface="Segoe UI" panose="020B0502040204020203" pitchFamily="34" charset="0"/>
              </a:rPr>
              <a:t>Marketing Spend - Scenario Testing</a:t>
            </a:r>
          </a:p>
        </p:txBody>
      </p:sp>
      <p:sp>
        <p:nvSpPr>
          <p:cNvPr id="3" name="Rectangle 2"/>
          <p:cNvSpPr/>
          <p:nvPr/>
        </p:nvSpPr>
        <p:spPr>
          <a:xfrm>
            <a:off x="216907" y="557678"/>
            <a:ext cx="3464795" cy="369332"/>
          </a:xfrm>
          <a:prstGeom prst="rect">
            <a:avLst/>
          </a:prstGeom>
        </p:spPr>
        <p:txBody>
          <a:bodyPr wrap="none">
            <a:spAutoFit/>
          </a:bodyPr>
          <a:lstStyle/>
          <a:p>
            <a:pPr>
              <a:defRPr/>
            </a:pPr>
            <a:r>
              <a:rPr lang="en-US" b="1" dirty="0">
                <a:solidFill>
                  <a:srgbClr val="44546A"/>
                </a:solidFill>
                <a:ea typeface="Segoe UI" panose="020B0502040204020203" pitchFamily="34" charset="0"/>
                <a:cs typeface="Segoe UI" panose="020B0502040204020203" pitchFamily="34" charset="0"/>
              </a:rPr>
              <a:t>Leading Global Software Company</a:t>
            </a:r>
            <a:endParaRPr lang="en-US" b="1" dirty="0">
              <a:solidFill>
                <a:srgbClr val="44546A"/>
              </a:solidFill>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0333172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A2F133D-3C67-409D-94CA-535C68778239}"/>
              </a:ext>
            </a:extLst>
          </p:cNvPr>
          <p:cNvSpPr>
            <a:spLocks noGrp="1"/>
          </p:cNvSpPr>
          <p:nvPr>
            <p:ph type="title"/>
          </p:nvPr>
        </p:nvSpPr>
        <p:spPr/>
        <p:txBody>
          <a:bodyPr/>
          <a:lstStyle/>
          <a:p>
            <a:r>
              <a:rPr lang="en-US" spc="-96" dirty="0">
                <a:ln w="3175">
                  <a:noFill/>
                </a:ln>
              </a:rPr>
              <a:t>Data Harmonization for Efficient Digital Supply Chain</a:t>
            </a:r>
            <a:endParaRPr lang="en-US" dirty="0"/>
          </a:p>
        </p:txBody>
      </p:sp>
      <p:sp>
        <p:nvSpPr>
          <p:cNvPr id="23" name="Rectangle 22">
            <a:extLst>
              <a:ext uri="{FF2B5EF4-FFF2-40B4-BE49-F238E27FC236}">
                <a16:creationId xmlns:a16="http://schemas.microsoft.com/office/drawing/2014/main" xmlns="" id="{1B68EBB3-AE62-4BE8-9F84-3F93EBB53B5C}"/>
              </a:ext>
            </a:extLst>
          </p:cNvPr>
          <p:cNvSpPr/>
          <p:nvPr/>
        </p:nvSpPr>
        <p:spPr>
          <a:xfrm>
            <a:off x="1" y="1030848"/>
            <a:ext cx="12192003" cy="2253637"/>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nvGrpSpPr>
          <p:cNvPr id="25" name="Group 24"/>
          <p:cNvGrpSpPr/>
          <p:nvPr/>
        </p:nvGrpSpPr>
        <p:grpSpPr>
          <a:xfrm>
            <a:off x="825940" y="3358554"/>
            <a:ext cx="10143897" cy="3440457"/>
            <a:chOff x="90367" y="3539684"/>
            <a:chExt cx="10143897" cy="3440457"/>
          </a:xfrm>
        </p:grpSpPr>
        <p:grpSp>
          <p:nvGrpSpPr>
            <p:cNvPr id="26" name="Group 25"/>
            <p:cNvGrpSpPr/>
            <p:nvPr/>
          </p:nvGrpSpPr>
          <p:grpSpPr>
            <a:xfrm>
              <a:off x="1412012" y="6026094"/>
              <a:ext cx="958081" cy="954047"/>
              <a:chOff x="2438125" y="1501201"/>
              <a:chExt cx="825006" cy="813155"/>
            </a:xfrm>
          </p:grpSpPr>
          <p:pic>
            <p:nvPicPr>
              <p:cNvPr id="99" name="Picture 9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57977" y="1501201"/>
                <a:ext cx="370015" cy="444018"/>
              </a:xfrm>
              <a:prstGeom prst="rect">
                <a:avLst/>
              </a:prstGeom>
            </p:spPr>
          </p:pic>
          <p:sp>
            <p:nvSpPr>
              <p:cNvPr id="100" name="TextBox 39"/>
              <p:cNvSpPr txBox="1"/>
              <p:nvPr/>
            </p:nvSpPr>
            <p:spPr>
              <a:xfrm>
                <a:off x="2438125" y="1972168"/>
                <a:ext cx="825006" cy="342188"/>
              </a:xfrm>
              <a:prstGeom prst="rect">
                <a:avLst/>
              </a:prstGeom>
              <a:noFill/>
            </p:spPr>
            <p:txBody>
              <a:bodyPr wrap="square" lIns="0" tIns="0" rIns="0" bIns="0" rtlCol="0" anchor="t">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rPr>
                  <a:t>Lambda</a:t>
                </a:r>
              </a:p>
            </p:txBody>
          </p:sp>
        </p:grpSp>
        <p:sp>
          <p:nvSpPr>
            <p:cNvPr id="27" name="Rectangle 26"/>
            <p:cNvSpPr/>
            <p:nvPr/>
          </p:nvSpPr>
          <p:spPr>
            <a:xfrm>
              <a:off x="234905" y="4247427"/>
              <a:ext cx="837407" cy="842646"/>
            </a:xfrm>
            <a:prstGeom prst="rect">
              <a:avLst/>
            </a:prstGeom>
            <a:solidFill>
              <a:schemeClr val="accent2">
                <a:alpha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28" name="Rectangle 27"/>
            <p:cNvSpPr/>
            <p:nvPr/>
          </p:nvSpPr>
          <p:spPr>
            <a:xfrm>
              <a:off x="234905" y="3539684"/>
              <a:ext cx="837407" cy="670362"/>
            </a:xfrm>
            <a:prstGeom prst="rect">
              <a:avLst/>
            </a:prstGeom>
            <a:solidFill>
              <a:schemeClr val="accent1">
                <a:alpha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grpSp>
          <p:nvGrpSpPr>
            <p:cNvPr id="29" name="Group 28"/>
            <p:cNvGrpSpPr/>
            <p:nvPr/>
          </p:nvGrpSpPr>
          <p:grpSpPr>
            <a:xfrm>
              <a:off x="115076" y="3576177"/>
              <a:ext cx="1124353" cy="654055"/>
              <a:chOff x="10518637" y="3687423"/>
              <a:chExt cx="1124353" cy="714722"/>
            </a:xfrm>
          </p:grpSpPr>
          <p:pic>
            <p:nvPicPr>
              <p:cNvPr id="97" name="Picture 9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906995" y="3687423"/>
                <a:ext cx="347638" cy="428847"/>
              </a:xfrm>
              <a:prstGeom prst="rect">
                <a:avLst/>
              </a:prstGeom>
            </p:spPr>
          </p:pic>
          <p:sp>
            <p:nvSpPr>
              <p:cNvPr id="98" name="TextBox 97"/>
              <p:cNvSpPr txBox="1"/>
              <p:nvPr/>
            </p:nvSpPr>
            <p:spPr>
              <a:xfrm>
                <a:off x="10518637" y="4116270"/>
                <a:ext cx="1124353" cy="2858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100" b="0" i="0" u="none" strike="noStrike" kern="1200" cap="none" spc="0" normalizeH="0" baseline="0" noProof="0" dirty="0">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rPr>
                  <a:t>SQL Server</a:t>
                </a:r>
              </a:p>
            </p:txBody>
          </p:sp>
        </p:grpSp>
        <p:grpSp>
          <p:nvGrpSpPr>
            <p:cNvPr id="30" name="Group 29"/>
            <p:cNvGrpSpPr/>
            <p:nvPr/>
          </p:nvGrpSpPr>
          <p:grpSpPr>
            <a:xfrm>
              <a:off x="91092" y="4279957"/>
              <a:ext cx="1124353" cy="794727"/>
              <a:chOff x="1379143" y="4034195"/>
              <a:chExt cx="1124353" cy="794727"/>
            </a:xfrm>
          </p:grpSpPr>
          <p:pic>
            <p:nvPicPr>
              <p:cNvPr id="95" name="Picture 2" descr="https://www.iconexperience.com/_img/i_collection_png/512x512/plain/server2.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2988" t="4534" r="22638" b="5495"/>
              <a:stretch/>
            </p:blipFill>
            <p:spPr bwMode="auto">
              <a:xfrm>
                <a:off x="1767501" y="4034195"/>
                <a:ext cx="316014" cy="507402"/>
              </a:xfrm>
              <a:prstGeom prst="rect">
                <a:avLst/>
              </a:prstGeom>
              <a:noFill/>
              <a:extLst>
                <a:ext uri="{909E8E84-426E-40DD-AFC4-6F175D3DCCD1}">
                  <a14:hiddenFill xmlns:a14="http://schemas.microsoft.com/office/drawing/2010/main">
                    <a:solidFill>
                      <a:srgbClr val="FFFFFF"/>
                    </a:solidFill>
                  </a14:hiddenFill>
                </a:ext>
              </a:extLst>
            </p:spPr>
          </p:pic>
          <p:sp>
            <p:nvSpPr>
              <p:cNvPr id="96" name="TextBox 95"/>
              <p:cNvSpPr txBox="1"/>
              <p:nvPr/>
            </p:nvSpPr>
            <p:spPr>
              <a:xfrm>
                <a:off x="1379143" y="4567312"/>
                <a:ext cx="1124353" cy="2616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100" b="0" i="0" u="none" strike="noStrike" kern="1200" cap="none" spc="0" normalizeH="0" baseline="0" noProof="0" dirty="0" err="1">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rPr>
                  <a:t>MarkLogic</a:t>
                </a:r>
                <a:endParaRPr kumimoji="0" lang="en-IN" sz="1100" b="0" i="0" u="none" strike="noStrike" kern="1200" cap="none" spc="0" normalizeH="0" baseline="0" noProof="0" dirty="0">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grpSp>
        <p:sp>
          <p:nvSpPr>
            <p:cNvPr id="31" name="Rectangle 30"/>
            <p:cNvSpPr/>
            <p:nvPr/>
          </p:nvSpPr>
          <p:spPr>
            <a:xfrm>
              <a:off x="236680" y="5151699"/>
              <a:ext cx="818306" cy="782315"/>
            </a:xfrm>
            <a:prstGeom prst="rect">
              <a:avLst/>
            </a:prstGeom>
            <a:solidFill>
              <a:srgbClr val="92D05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dirty="0">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grpSp>
          <p:nvGrpSpPr>
            <p:cNvPr id="32" name="Group 31"/>
            <p:cNvGrpSpPr/>
            <p:nvPr/>
          </p:nvGrpSpPr>
          <p:grpSpPr>
            <a:xfrm>
              <a:off x="91092" y="5188084"/>
              <a:ext cx="1124353" cy="753104"/>
              <a:chOff x="259273" y="5496403"/>
              <a:chExt cx="1124353" cy="753104"/>
            </a:xfrm>
          </p:grpSpPr>
          <p:pic>
            <p:nvPicPr>
              <p:cNvPr id="93" name="Picture 2" descr="https://www.iconexperience.com/_img/i_collection_png/512x512/plain/server2.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2988" t="4534" r="22638" b="5495"/>
              <a:stretch/>
            </p:blipFill>
            <p:spPr bwMode="auto">
              <a:xfrm>
                <a:off x="667725" y="5496403"/>
                <a:ext cx="316014" cy="507402"/>
              </a:xfrm>
              <a:prstGeom prst="rect">
                <a:avLst/>
              </a:prstGeom>
              <a:noFill/>
              <a:extLst>
                <a:ext uri="{909E8E84-426E-40DD-AFC4-6F175D3DCCD1}">
                  <a14:hiddenFill xmlns:a14="http://schemas.microsoft.com/office/drawing/2010/main">
                    <a:solidFill>
                      <a:srgbClr val="FFFFFF"/>
                    </a:solidFill>
                  </a14:hiddenFill>
                </a:ext>
              </a:extLst>
            </p:spPr>
          </p:pic>
          <p:sp>
            <p:nvSpPr>
              <p:cNvPr id="94" name="TextBox 93"/>
              <p:cNvSpPr txBox="1"/>
              <p:nvPr/>
            </p:nvSpPr>
            <p:spPr>
              <a:xfrm>
                <a:off x="259273" y="5987897"/>
                <a:ext cx="1124353" cy="2616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rPr>
                  <a:t>Internet</a:t>
                </a:r>
                <a:endParaRPr kumimoji="0" lang="en-IN" sz="1100" b="0" i="0" u="none" strike="noStrike" kern="1200" cap="none" spc="0" normalizeH="0" baseline="0" noProof="0" dirty="0">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grpSp>
        <p:sp>
          <p:nvSpPr>
            <p:cNvPr id="33" name="Rectangle 32"/>
            <p:cNvSpPr/>
            <p:nvPr/>
          </p:nvSpPr>
          <p:spPr>
            <a:xfrm>
              <a:off x="236680" y="5997711"/>
              <a:ext cx="818306" cy="812784"/>
            </a:xfrm>
            <a:prstGeom prst="rect">
              <a:avLst/>
            </a:prstGeom>
            <a:solidFill>
              <a:schemeClr val="bg2">
                <a:lumMod val="50000"/>
                <a:alpha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1" i="0" u="none" strike="noStrike" kern="1200" cap="none" spc="0" normalizeH="0" baseline="0" noProof="0" dirty="0">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grpSp>
          <p:nvGrpSpPr>
            <p:cNvPr id="34" name="Group 33"/>
            <p:cNvGrpSpPr/>
            <p:nvPr/>
          </p:nvGrpSpPr>
          <p:grpSpPr>
            <a:xfrm>
              <a:off x="90367" y="6026094"/>
              <a:ext cx="1124353" cy="769012"/>
              <a:chOff x="1384566" y="2493243"/>
              <a:chExt cx="1124353" cy="769012"/>
            </a:xfrm>
          </p:grpSpPr>
          <p:sp>
            <p:nvSpPr>
              <p:cNvPr id="91" name="TextBox 90"/>
              <p:cNvSpPr txBox="1"/>
              <p:nvPr/>
            </p:nvSpPr>
            <p:spPr>
              <a:xfrm>
                <a:off x="1384566" y="3000645"/>
                <a:ext cx="1124353" cy="2616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rPr>
                  <a:t>Azure</a:t>
                </a:r>
                <a:endParaRPr kumimoji="0" lang="en-IN" sz="1100" b="0" i="0" u="none" strike="noStrike" kern="1200" cap="none" spc="0" normalizeH="0" baseline="0" noProof="0" dirty="0">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pic>
            <p:nvPicPr>
              <p:cNvPr id="92" name="Picture 2" descr="https://www.iconexperience.com/_img/i_collection_png/512x512/plain/server2.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2988" t="4534" r="22638" b="5495"/>
              <a:stretch/>
            </p:blipFill>
            <p:spPr bwMode="auto">
              <a:xfrm>
                <a:off x="1770368" y="2493243"/>
                <a:ext cx="316014" cy="507402"/>
              </a:xfrm>
              <a:prstGeom prst="rect">
                <a:avLst/>
              </a:prstGeom>
              <a:noFill/>
              <a:extLst>
                <a:ext uri="{909E8E84-426E-40DD-AFC4-6F175D3DCCD1}">
                  <a14:hiddenFill xmlns:a14="http://schemas.microsoft.com/office/drawing/2010/main">
                    <a:solidFill>
                      <a:srgbClr val="FFFFFF"/>
                    </a:solidFill>
                  </a14:hiddenFill>
                </a:ext>
              </a:extLst>
            </p:spPr>
          </p:pic>
        </p:grpSp>
        <p:sp>
          <p:nvSpPr>
            <p:cNvPr id="35" name="Rectangle 34"/>
            <p:cNvSpPr/>
            <p:nvPr/>
          </p:nvSpPr>
          <p:spPr>
            <a:xfrm>
              <a:off x="1437057" y="4589676"/>
              <a:ext cx="944925" cy="133884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rPr>
                <a:t>S3 buckets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rPr>
                <a:t>(encrypted)</a:t>
              </a:r>
              <a:endParaRPr kumimoji="0" lang="en-US" sz="1600" b="0" i="0" u="none" strike="noStrike" kern="1200" cap="none" spc="0" normalizeH="0" baseline="0" noProof="0" dirty="0">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pic>
          <p:nvPicPr>
            <p:cNvPr id="36" name="Picture 35"/>
            <p:cNvPicPr>
              <a:picLocks noChangeAspect="1"/>
            </p:cNvPicPr>
            <p:nvPr/>
          </p:nvPicPr>
          <p:blipFill rotWithShape="1">
            <a:blip r:embed="rId5" cstate="print">
              <a:extLst>
                <a:ext uri="{28A0092B-C50C-407E-A947-70E740481C1C}">
                  <a14:useLocalDpi xmlns:a14="http://schemas.microsoft.com/office/drawing/2010/main" val="0"/>
                </a:ext>
              </a:extLst>
            </a:blip>
            <a:srcRect l="21139" t="20645" r="21647" b="22658"/>
            <a:stretch/>
          </p:blipFill>
          <p:spPr>
            <a:xfrm>
              <a:off x="1642431" y="4631805"/>
              <a:ext cx="497244" cy="420233"/>
            </a:xfrm>
            <a:prstGeom prst="rect">
              <a:avLst/>
            </a:prstGeom>
          </p:spPr>
        </p:pic>
        <p:pic>
          <p:nvPicPr>
            <p:cNvPr id="37" name="Picture 36"/>
            <p:cNvPicPr>
              <a:picLocks noChangeAspect="1"/>
            </p:cNvPicPr>
            <p:nvPr/>
          </p:nvPicPr>
          <p:blipFill rotWithShape="1">
            <a:blip r:embed="rId5" cstate="print">
              <a:extLst>
                <a:ext uri="{28A0092B-C50C-407E-A947-70E740481C1C}">
                  <a14:useLocalDpi xmlns:a14="http://schemas.microsoft.com/office/drawing/2010/main" val="0"/>
                </a:ext>
              </a:extLst>
            </a:blip>
            <a:srcRect l="21139" t="20645" r="21647" b="22658"/>
            <a:stretch/>
          </p:blipFill>
          <p:spPr>
            <a:xfrm>
              <a:off x="1660897" y="5066815"/>
              <a:ext cx="497244" cy="420233"/>
            </a:xfrm>
            <a:prstGeom prst="rect">
              <a:avLst/>
            </a:prstGeom>
          </p:spPr>
        </p:pic>
        <p:cxnSp>
          <p:nvCxnSpPr>
            <p:cNvPr id="38" name="Straight Arrow Connector 37"/>
            <p:cNvCxnSpPr>
              <a:stCxn id="27" idx="3"/>
              <a:endCxn id="36" idx="1"/>
            </p:cNvCxnSpPr>
            <p:nvPr/>
          </p:nvCxnSpPr>
          <p:spPr>
            <a:xfrm>
              <a:off x="1072312" y="4668750"/>
              <a:ext cx="570119" cy="1731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a:stCxn id="31" idx="3"/>
              <a:endCxn id="37" idx="1"/>
            </p:cNvCxnSpPr>
            <p:nvPr/>
          </p:nvCxnSpPr>
          <p:spPr>
            <a:xfrm flipV="1">
              <a:off x="1054986" y="5276932"/>
              <a:ext cx="605911" cy="2659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stCxn id="33" idx="3"/>
              <a:endCxn id="99" idx="1"/>
            </p:cNvCxnSpPr>
            <p:nvPr/>
          </p:nvCxnSpPr>
          <p:spPr>
            <a:xfrm flipV="1">
              <a:off x="1054986" y="6286570"/>
              <a:ext cx="612341" cy="1175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41" name="Group 40"/>
            <p:cNvGrpSpPr/>
            <p:nvPr/>
          </p:nvGrpSpPr>
          <p:grpSpPr>
            <a:xfrm>
              <a:off x="1157863" y="3678461"/>
              <a:ext cx="1466377" cy="747711"/>
              <a:chOff x="7570563" y="4710834"/>
              <a:chExt cx="1686042" cy="817067"/>
            </a:xfrm>
          </p:grpSpPr>
          <p:pic>
            <p:nvPicPr>
              <p:cNvPr id="89" name="Picture 4" descr="https://d0.awsstatic.com/Projects/Icons/icons/aws-icon-dms.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098308" y="4710834"/>
                <a:ext cx="574860" cy="415177"/>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90" name="TextBox 89"/>
              <p:cNvSpPr txBox="1"/>
              <p:nvPr/>
            </p:nvSpPr>
            <p:spPr>
              <a:xfrm>
                <a:off x="7570563" y="5090678"/>
                <a:ext cx="1686042" cy="43722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100" b="0" i="0" u="none" strike="noStrike" kern="1200" cap="none" spc="0" normalizeH="0" baseline="0" noProof="0" dirty="0">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rPr>
                  <a:t>DMS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900" b="0" i="0" u="none" strike="noStrike" kern="1200" cap="none" spc="0" normalizeH="0" baseline="0" noProof="0" dirty="0">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rPr>
                  <a:t>(ongoing replication)</a:t>
                </a:r>
              </a:p>
            </p:txBody>
          </p:sp>
        </p:grpSp>
        <p:cxnSp>
          <p:nvCxnSpPr>
            <p:cNvPr id="42" name="Straight Arrow Connector 41"/>
            <p:cNvCxnSpPr>
              <a:stCxn id="28" idx="3"/>
              <a:endCxn id="89" idx="1"/>
            </p:cNvCxnSpPr>
            <p:nvPr/>
          </p:nvCxnSpPr>
          <p:spPr>
            <a:xfrm flipV="1">
              <a:off x="1072312" y="3868428"/>
              <a:ext cx="544539" cy="64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Rectangle 42"/>
            <p:cNvSpPr/>
            <p:nvPr/>
          </p:nvSpPr>
          <p:spPr>
            <a:xfrm>
              <a:off x="3299782" y="4607167"/>
              <a:ext cx="1576760" cy="108831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grpSp>
          <p:nvGrpSpPr>
            <p:cNvPr id="44" name="Group 43"/>
            <p:cNvGrpSpPr/>
            <p:nvPr/>
          </p:nvGrpSpPr>
          <p:grpSpPr>
            <a:xfrm>
              <a:off x="2904944" y="4802331"/>
              <a:ext cx="1488927" cy="755326"/>
              <a:chOff x="5372258" y="724768"/>
              <a:chExt cx="1124353" cy="524965"/>
            </a:xfrm>
          </p:grpSpPr>
          <p:pic>
            <p:nvPicPr>
              <p:cNvPr id="87" name="Picture 86"/>
              <p:cNvPicPr>
                <a:picLocks noChangeAspect="1"/>
              </p:cNvPicPr>
              <p:nvPr/>
            </p:nvPicPr>
            <p:blipFill>
              <a:blip r:embed="rId7"/>
              <a:stretch>
                <a:fillRect/>
              </a:stretch>
            </p:blipFill>
            <p:spPr>
              <a:xfrm>
                <a:off x="5769022" y="724768"/>
                <a:ext cx="330825" cy="392446"/>
              </a:xfrm>
              <a:prstGeom prst="rect">
                <a:avLst/>
              </a:prstGeom>
            </p:spPr>
          </p:pic>
          <p:sp>
            <p:nvSpPr>
              <p:cNvPr id="88" name="TextBox 87"/>
              <p:cNvSpPr txBox="1"/>
              <p:nvPr/>
            </p:nvSpPr>
            <p:spPr>
              <a:xfrm>
                <a:off x="5372258" y="1067910"/>
                <a:ext cx="1124353" cy="18182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100" b="0" i="0" u="none" strike="noStrike" kern="1200" cap="none" spc="0" normalizeH="0" baseline="0" noProof="0" dirty="0">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rPr>
                  <a:t>GLUE</a:t>
                </a:r>
              </a:p>
            </p:txBody>
          </p:sp>
        </p:grpSp>
        <p:pic>
          <p:nvPicPr>
            <p:cNvPr id="45" name="Picture 12" descr="Image result for spark apache"/>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908746" y="4900227"/>
              <a:ext cx="877510" cy="466761"/>
            </a:xfrm>
            <a:prstGeom prst="rect">
              <a:avLst/>
            </a:prstGeom>
            <a:noFill/>
            <a:extLst>
              <a:ext uri="{909E8E84-426E-40DD-AFC4-6F175D3DCCD1}">
                <a14:hiddenFill xmlns:a14="http://schemas.microsoft.com/office/drawing/2010/main">
                  <a:solidFill>
                    <a:srgbClr val="FFFFFF"/>
                  </a:solidFill>
                </a14:hiddenFill>
              </a:ext>
            </a:extLst>
          </p:spPr>
        </p:pic>
        <p:cxnSp>
          <p:nvCxnSpPr>
            <p:cNvPr id="46" name="Straight Arrow Connector 45"/>
            <p:cNvCxnSpPr>
              <a:stCxn id="35" idx="3"/>
              <a:endCxn id="43" idx="1"/>
            </p:cNvCxnSpPr>
            <p:nvPr/>
          </p:nvCxnSpPr>
          <p:spPr>
            <a:xfrm flipV="1">
              <a:off x="2381982" y="5151327"/>
              <a:ext cx="917800" cy="1077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a:stCxn id="89" idx="3"/>
            </p:cNvCxnSpPr>
            <p:nvPr/>
          </p:nvCxnSpPr>
          <p:spPr>
            <a:xfrm>
              <a:off x="2116816" y="3868428"/>
              <a:ext cx="1182966" cy="9705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a:stCxn id="99" idx="3"/>
            </p:cNvCxnSpPr>
            <p:nvPr/>
          </p:nvCxnSpPr>
          <p:spPr>
            <a:xfrm flipV="1">
              <a:off x="2097026" y="5487048"/>
              <a:ext cx="1202756" cy="7995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49" name="Picture 2" descr="https://conceptdraw.com/a3134c3/p20/preview/640/pict--amazon-redshift-aws-database---vector-stencils-library.png--diagram-flowchart-example.png"/>
            <p:cNvPicPr>
              <a:picLocks noChangeAspect="1" noChangeArrowheads="1"/>
            </p:cNvPicPr>
            <p:nvPr/>
          </p:nvPicPr>
          <p:blipFill rotWithShape="1">
            <a:blip r:embed="rId9" cstate="print">
              <a:extLst>
                <a:ext uri="{BEBA8EAE-BF5A-486C-A8C5-ECC9F3942E4B}">
                  <a14:imgProps xmlns:a14="http://schemas.microsoft.com/office/drawing/2010/main">
                    <a14:imgLayer r:embed="rId10">
                      <a14:imgEffect>
                        <a14:backgroundRemoval t="8123" b="84314" l="10065" r="89286">
                          <a14:foregroundMark x1="49675" y1="45938" x2="49675" y2="45938"/>
                          <a14:foregroundMark x1="37662" y1="42297" x2="37662" y2="42297"/>
                          <a14:foregroundMark x1="37662" y1="42297" x2="37662" y2="42297"/>
                          <a14:foregroundMark x1="24026" y1="52661" x2="24026" y2="52661"/>
                          <a14:foregroundMark x1="34740" y1="58263" x2="34740" y2="58263"/>
                          <a14:foregroundMark x1="10065" y1="39496" x2="10065" y2="39496"/>
                          <a14:foregroundMark x1="10065" y1="39496" x2="10065" y2="39496"/>
                          <a14:foregroundMark x1="81494" y1="33894" x2="81494" y2="33894"/>
                          <a14:foregroundMark x1="57468" y1="8683" x2="57468" y2="8683"/>
                          <a14:foregroundMark x1="53571" y1="84314" x2="53571" y2="84314"/>
                          <a14:foregroundMark x1="14935" y1="65826" x2="14935" y2="65826"/>
                          <a14:foregroundMark x1="12013" y1="64706" x2="12013" y2="64706"/>
                          <a14:foregroundMark x1="13961" y1="55462" x2="13961" y2="55462"/>
                          <a14:foregroundMark x1="12987" y1="30252" x2="12987" y2="30252"/>
                          <a14:foregroundMark x1="89286" y1="58824" x2="89286" y2="58824"/>
                          <a14:backgroundMark x1="86364" y1="94678" x2="86364" y2="94678"/>
                        </a14:backgroundRemoval>
                      </a14:imgEffect>
                    </a14:imgLayer>
                  </a14:imgProps>
                </a:ext>
                <a:ext uri="{28A0092B-C50C-407E-A947-70E740481C1C}">
                  <a14:useLocalDpi xmlns:a14="http://schemas.microsoft.com/office/drawing/2010/main" val="0"/>
                </a:ext>
              </a:extLst>
            </a:blip>
            <a:srcRect l="6604" t="6168" r="5004" b="10894"/>
            <a:stretch/>
          </p:blipFill>
          <p:spPr bwMode="auto">
            <a:xfrm>
              <a:off x="5794342" y="4722091"/>
              <a:ext cx="864680" cy="858470"/>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50" name="TextBox 39"/>
            <p:cNvSpPr txBox="1"/>
            <p:nvPr/>
          </p:nvSpPr>
          <p:spPr>
            <a:xfrm>
              <a:off x="5747641" y="4549111"/>
              <a:ext cx="958081" cy="401477"/>
            </a:xfrm>
            <a:prstGeom prst="rect">
              <a:avLst/>
            </a:prstGeom>
            <a:noFill/>
          </p:spPr>
          <p:txBody>
            <a:bodyPr wrap="square" lIns="0" tIns="0" rIns="0" bIns="0" rtlCol="0" anchor="t">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rPr>
                <a:t>Redshift</a:t>
              </a:r>
            </a:p>
          </p:txBody>
        </p:sp>
        <p:cxnSp>
          <p:nvCxnSpPr>
            <p:cNvPr id="51" name="Straight Arrow Connector 50"/>
            <p:cNvCxnSpPr>
              <a:stCxn id="43" idx="3"/>
              <a:endCxn id="49" idx="1"/>
            </p:cNvCxnSpPr>
            <p:nvPr/>
          </p:nvCxnSpPr>
          <p:spPr>
            <a:xfrm flipV="1">
              <a:off x="4876542" y="5151326"/>
              <a:ext cx="917800"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52" name="Picture 51"/>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471942" y="4795139"/>
              <a:ext cx="712374" cy="712374"/>
            </a:xfrm>
            <a:prstGeom prst="rect">
              <a:avLst/>
            </a:prstGeom>
          </p:spPr>
        </p:pic>
        <p:grpSp>
          <p:nvGrpSpPr>
            <p:cNvPr id="53" name="Group 52"/>
            <p:cNvGrpSpPr/>
            <p:nvPr/>
          </p:nvGrpSpPr>
          <p:grpSpPr>
            <a:xfrm>
              <a:off x="5664358" y="5960364"/>
              <a:ext cx="1329210" cy="901420"/>
              <a:chOff x="6621666" y="4600112"/>
              <a:chExt cx="1600801" cy="1187210"/>
            </a:xfrm>
          </p:grpSpPr>
          <p:pic>
            <p:nvPicPr>
              <p:cNvPr id="85" name="Picture 84"/>
              <p:cNvPicPr>
                <a:picLocks noChangeAspect="1"/>
              </p:cNvPicPr>
              <p:nvPr/>
            </p:nvPicPr>
            <p:blipFill>
              <a:blip r:embed="rId12" cstate="print">
                <a:extLst>
                  <a:ext uri="{BEBA8EAE-BF5A-486C-A8C5-ECC9F3942E4B}">
                    <a14:imgProps xmlns:a14="http://schemas.microsoft.com/office/drawing/2010/main">
                      <a14:imgLayer r:embed="rId13">
                        <a14:imgEffect>
                          <a14:backgroundRemoval t="7362" b="92331" l="9426" r="89549">
                            <a14:foregroundMark x1="26434" y1="55828" x2="26434" y2="55828"/>
                            <a14:foregroundMark x1="47336" y1="7362" x2="47336" y2="7362"/>
                            <a14:foregroundMark x1="47746" y1="92331" x2="47746" y2="92331"/>
                            <a14:foregroundMark x1="47746" y1="92331" x2="47746" y2="92331"/>
                          </a14:backgroundRemoval>
                        </a14:imgEffect>
                      </a14:imgLayer>
                    </a14:imgProps>
                  </a:ext>
                  <a:ext uri="{28A0092B-C50C-407E-A947-70E740481C1C}">
                    <a14:useLocalDpi xmlns:a14="http://schemas.microsoft.com/office/drawing/2010/main" val="0"/>
                  </a:ext>
                </a:extLst>
              </a:blip>
              <a:stretch>
                <a:fillRect/>
              </a:stretch>
            </p:blipFill>
            <p:spPr>
              <a:xfrm>
                <a:off x="6670722" y="4600112"/>
                <a:ext cx="1286118" cy="859169"/>
              </a:xfrm>
              <a:prstGeom prst="rect">
                <a:avLst/>
              </a:prstGeom>
            </p:spPr>
          </p:pic>
          <p:sp>
            <p:nvSpPr>
              <p:cNvPr id="86" name="TextBox 85"/>
              <p:cNvSpPr txBox="1"/>
              <p:nvPr/>
            </p:nvSpPr>
            <p:spPr>
              <a:xfrm>
                <a:off x="6621666" y="5442770"/>
                <a:ext cx="1600801" cy="34455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rPr>
                  <a:t>EC2 (Bastion Host)</a:t>
                </a:r>
                <a:endParaRPr kumimoji="0" lang="en-US" sz="1400" b="0" i="0" u="none" strike="noStrike" kern="1200" cap="none" spc="0" normalizeH="0" baseline="0" noProof="0" dirty="0">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grpSp>
        <p:grpSp>
          <p:nvGrpSpPr>
            <p:cNvPr id="54" name="Group 53"/>
            <p:cNvGrpSpPr/>
            <p:nvPr/>
          </p:nvGrpSpPr>
          <p:grpSpPr>
            <a:xfrm>
              <a:off x="9300668" y="5997711"/>
              <a:ext cx="933596" cy="835685"/>
              <a:chOff x="10636659" y="4307016"/>
              <a:chExt cx="1124353" cy="1100634"/>
            </a:xfrm>
          </p:grpSpPr>
          <p:pic>
            <p:nvPicPr>
              <p:cNvPr id="83" name="Picture 82"/>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0801429" y="4307016"/>
                <a:ext cx="794812" cy="794812"/>
              </a:xfrm>
              <a:prstGeom prst="rect">
                <a:avLst/>
              </a:prstGeom>
            </p:spPr>
          </p:pic>
          <p:sp>
            <p:nvSpPr>
              <p:cNvPr id="84" name="TextBox 83"/>
              <p:cNvSpPr txBox="1"/>
              <p:nvPr/>
            </p:nvSpPr>
            <p:spPr>
              <a:xfrm>
                <a:off x="10636659" y="5063098"/>
                <a:ext cx="1124353" cy="34455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100" b="0" i="0" u="none" strike="noStrike" kern="1200" cap="none" spc="0" normalizeH="0" baseline="0" noProof="0" dirty="0">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rPr>
                  <a:t>DBA</a:t>
                </a:r>
              </a:p>
            </p:txBody>
          </p:sp>
        </p:grpSp>
        <p:sp>
          <p:nvSpPr>
            <p:cNvPr id="55" name="Rectangle 54"/>
            <p:cNvSpPr/>
            <p:nvPr/>
          </p:nvSpPr>
          <p:spPr>
            <a:xfrm>
              <a:off x="7623522" y="4601884"/>
              <a:ext cx="850691" cy="1098884"/>
            </a:xfrm>
            <a:prstGeom prst="rect">
              <a:avLst/>
            </a:prstGeom>
            <a:solidFill>
              <a:srgbClr val="FFC00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grpSp>
          <p:nvGrpSpPr>
            <p:cNvPr id="56" name="Group 55"/>
            <p:cNvGrpSpPr/>
            <p:nvPr/>
          </p:nvGrpSpPr>
          <p:grpSpPr>
            <a:xfrm>
              <a:off x="7292972" y="4860079"/>
              <a:ext cx="1511789" cy="782646"/>
              <a:chOff x="9154534" y="2990424"/>
              <a:chExt cx="1511789" cy="782646"/>
            </a:xfrm>
          </p:grpSpPr>
          <p:pic>
            <p:nvPicPr>
              <p:cNvPr id="81" name="Picture 2" descr="https://confluence.ahc.umn.edu/download/attachments/3408181/TUGForum?version=2&amp;modificationDate=1453742906000&amp;api=v2"/>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9627330" y="2990424"/>
                <a:ext cx="540890" cy="540890"/>
              </a:xfrm>
              <a:prstGeom prst="rect">
                <a:avLst/>
              </a:prstGeom>
              <a:noFill/>
              <a:ln>
                <a:solidFill>
                  <a:schemeClr val="tx1"/>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82" name="TextBox 81"/>
              <p:cNvSpPr txBox="1"/>
              <p:nvPr/>
            </p:nvSpPr>
            <p:spPr>
              <a:xfrm>
                <a:off x="9154534" y="3542238"/>
                <a:ext cx="1511789" cy="2308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900" b="0" i="0" u="none" strike="noStrike" kern="1200" cap="none" spc="0" normalizeH="0" baseline="0" noProof="0" dirty="0">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rPr>
                  <a:t>Tableau Server </a:t>
                </a:r>
              </a:p>
            </p:txBody>
          </p:sp>
        </p:grpSp>
        <p:cxnSp>
          <p:nvCxnSpPr>
            <p:cNvPr id="57" name="Straight Arrow Connector 56"/>
            <p:cNvCxnSpPr>
              <a:stCxn id="49" idx="3"/>
              <a:endCxn id="55" idx="1"/>
            </p:cNvCxnSpPr>
            <p:nvPr/>
          </p:nvCxnSpPr>
          <p:spPr>
            <a:xfrm>
              <a:off x="6659022" y="5151326"/>
              <a:ext cx="9645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a:stCxn id="55" idx="3"/>
              <a:endCxn id="52" idx="1"/>
            </p:cNvCxnSpPr>
            <p:nvPr/>
          </p:nvCxnSpPr>
          <p:spPr>
            <a:xfrm>
              <a:off x="8474213" y="5151326"/>
              <a:ext cx="99772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p:cNvCxnSpPr>
              <a:stCxn id="85" idx="3"/>
              <a:endCxn id="83" idx="1"/>
            </p:cNvCxnSpPr>
            <p:nvPr/>
          </p:nvCxnSpPr>
          <p:spPr>
            <a:xfrm>
              <a:off x="6773007" y="6286540"/>
              <a:ext cx="2664476" cy="129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p:cNvCxnSpPr>
              <a:stCxn id="85" idx="0"/>
              <a:endCxn id="49" idx="2"/>
            </p:cNvCxnSpPr>
            <p:nvPr/>
          </p:nvCxnSpPr>
          <p:spPr>
            <a:xfrm flipH="1" flipV="1">
              <a:off x="6226682" y="5580561"/>
              <a:ext cx="12367" cy="3798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101" name="Rectangle 100">
            <a:extLst>
              <a:ext uri="{FF2B5EF4-FFF2-40B4-BE49-F238E27FC236}">
                <a16:creationId xmlns:a16="http://schemas.microsoft.com/office/drawing/2014/main" xmlns="" id="{C52F3A78-226D-4E3F-95C0-DEA24D1B7B61}"/>
              </a:ext>
            </a:extLst>
          </p:cNvPr>
          <p:cNvSpPr/>
          <p:nvPr/>
        </p:nvSpPr>
        <p:spPr>
          <a:xfrm>
            <a:off x="267455" y="1808677"/>
            <a:ext cx="3302271" cy="950732"/>
          </a:xfrm>
          <a:prstGeom prst="rect">
            <a:avLst/>
          </a:prstGeom>
          <a:noFill/>
          <a:ln w="12700" cap="flat" cmpd="sng" algn="ctr">
            <a:noFill/>
            <a:prstDash val="solid"/>
            <a:miter lim="800000"/>
          </a:ln>
          <a:effectLst/>
        </p:spPr>
        <p:txBody>
          <a:bodyPr rtlCol="0" anchor="t"/>
          <a:lstStyle/>
          <a:p>
            <a:pPr>
              <a:defRPr/>
            </a:pPr>
            <a:endParaRPr lang="en-US" sz="1200" kern="0" dirty="0">
              <a:solidFill>
                <a:srgbClr val="000000"/>
              </a:solidFill>
              <a:latin typeface="Segoe UI" panose="020B0502040204020203" pitchFamily="34" charset="0"/>
              <a:ea typeface="Segoe UI" panose="020B0502040204020203" pitchFamily="34" charset="0"/>
              <a:cs typeface="Segoe UI" panose="020B0502040204020203" pitchFamily="34" charset="0"/>
            </a:endParaRPr>
          </a:p>
        </p:txBody>
      </p:sp>
      <p:sp>
        <p:nvSpPr>
          <p:cNvPr id="102" name="Rectangle 101">
            <a:extLst>
              <a:ext uri="{FF2B5EF4-FFF2-40B4-BE49-F238E27FC236}">
                <a16:creationId xmlns:a16="http://schemas.microsoft.com/office/drawing/2014/main" xmlns="" id="{698DC019-D41D-4C27-AA1C-E4ED9A1E0847}"/>
              </a:ext>
            </a:extLst>
          </p:cNvPr>
          <p:cNvSpPr/>
          <p:nvPr/>
        </p:nvSpPr>
        <p:spPr>
          <a:xfrm>
            <a:off x="267455" y="1684813"/>
            <a:ext cx="3584448" cy="1508760"/>
          </a:xfrm>
          <a:prstGeom prst="rect">
            <a:avLst/>
          </a:prstGeom>
          <a:solidFill>
            <a:sysClr val="window" lastClr="FFFFFF"/>
          </a:solidFill>
          <a:ln w="12700" cap="flat" cmpd="sng" algn="ctr">
            <a:noFill/>
            <a:prstDash val="solid"/>
            <a:miter lim="800000"/>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rtlCol="0" anchor="ctr"/>
          <a:lstStyle/>
          <a:p>
            <a:pPr algn="ctr">
              <a:defRPr/>
            </a:pPr>
            <a:endParaRPr lang="en-US" sz="1600" kern="0">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103" name="Rectangle 102">
            <a:extLst>
              <a:ext uri="{FF2B5EF4-FFF2-40B4-BE49-F238E27FC236}">
                <a16:creationId xmlns:a16="http://schemas.microsoft.com/office/drawing/2014/main" xmlns="" id="{1C014A61-BE03-4809-87EE-811F5B1745ED}"/>
              </a:ext>
            </a:extLst>
          </p:cNvPr>
          <p:cNvSpPr/>
          <p:nvPr/>
        </p:nvSpPr>
        <p:spPr>
          <a:xfrm>
            <a:off x="263630" y="1972350"/>
            <a:ext cx="3499537" cy="978729"/>
          </a:xfrm>
          <a:prstGeom prst="rect">
            <a:avLst/>
          </a:prstGeom>
        </p:spPr>
        <p:txBody>
          <a:bodyPr wrap="square">
            <a:spAutoFit/>
          </a:bodyPr>
          <a:lstStyle/>
          <a:p>
            <a:pPr>
              <a:lnSpc>
                <a:spcPct val="120000"/>
              </a:lnSpc>
            </a:pPr>
            <a:r>
              <a:rPr lang="en-US" sz="1200" dirty="0">
                <a:solidFill>
                  <a:prstClr val="black"/>
                </a:solidFill>
                <a:latin typeface="Segoe UI" panose="020B0502040204020203" pitchFamily="34" charset="0"/>
                <a:ea typeface="Segoe UI" panose="020B0502040204020203" pitchFamily="34" charset="0"/>
                <a:cs typeface="Segoe UI" panose="020B0502040204020203" pitchFamily="34" charset="0"/>
              </a:rPr>
              <a:t>The supply chain starting from digital content request to going live is tracked using multiple silo data sources and requires skilled executives to monitor for revenue leaks </a:t>
            </a:r>
          </a:p>
        </p:txBody>
      </p:sp>
      <p:sp>
        <p:nvSpPr>
          <p:cNvPr id="104" name="Rectangle 103">
            <a:extLst>
              <a:ext uri="{FF2B5EF4-FFF2-40B4-BE49-F238E27FC236}">
                <a16:creationId xmlns:a16="http://schemas.microsoft.com/office/drawing/2014/main" xmlns="" id="{205FD8EF-3EAB-4C91-B720-AF047F13D32F}"/>
              </a:ext>
            </a:extLst>
          </p:cNvPr>
          <p:cNvSpPr/>
          <p:nvPr/>
        </p:nvSpPr>
        <p:spPr>
          <a:xfrm>
            <a:off x="263630" y="1675580"/>
            <a:ext cx="2534636" cy="307777"/>
          </a:xfrm>
          <a:prstGeom prst="rect">
            <a:avLst/>
          </a:prstGeom>
        </p:spPr>
        <p:txBody>
          <a:bodyPr wrap="square">
            <a:spAutoFit/>
          </a:bodyPr>
          <a:lstStyle/>
          <a:p>
            <a:pPr>
              <a:defRPr/>
            </a:pPr>
            <a:r>
              <a:rPr lang="en-US" sz="1400" b="1" kern="0" dirty="0">
                <a:solidFill>
                  <a:srgbClr val="44546A"/>
                </a:solidFill>
                <a:latin typeface="Segoe UI" panose="020B0502040204020203" pitchFamily="34" charset="0"/>
                <a:ea typeface="Segoe UI" panose="020B0502040204020203" pitchFamily="34" charset="0"/>
                <a:cs typeface="Segoe UI" panose="020B0502040204020203" pitchFamily="34" charset="0"/>
              </a:rPr>
              <a:t>The “Before” State</a:t>
            </a:r>
          </a:p>
        </p:txBody>
      </p:sp>
      <p:sp>
        <p:nvSpPr>
          <p:cNvPr id="105" name="Rectangle 104">
            <a:extLst>
              <a:ext uri="{FF2B5EF4-FFF2-40B4-BE49-F238E27FC236}">
                <a16:creationId xmlns:a16="http://schemas.microsoft.com/office/drawing/2014/main" xmlns="" id="{1F1D4C60-96E4-4744-A75C-B03F54D80918}"/>
              </a:ext>
            </a:extLst>
          </p:cNvPr>
          <p:cNvSpPr/>
          <p:nvPr/>
        </p:nvSpPr>
        <p:spPr>
          <a:xfrm>
            <a:off x="8301385" y="1684813"/>
            <a:ext cx="3584448" cy="1508760"/>
          </a:xfrm>
          <a:prstGeom prst="rect">
            <a:avLst/>
          </a:prstGeom>
          <a:solidFill>
            <a:sysClr val="window" lastClr="FFFFFF"/>
          </a:solidFill>
          <a:ln w="12700" cap="flat" cmpd="sng" algn="ctr">
            <a:noFill/>
            <a:prstDash val="solid"/>
            <a:miter lim="800000"/>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rtlCol="0" anchor="ctr"/>
          <a:lstStyle/>
          <a:p>
            <a:pPr marL="0" lvl="1">
              <a:buSzPct val="120000"/>
              <a:defRPr/>
            </a:pPr>
            <a:endParaRPr lang="en-US" sz="1200" kern="0" dirty="0">
              <a:solidFill>
                <a:srgbClr val="000000"/>
              </a:solidFill>
              <a:latin typeface="Segoe UI" panose="020B0502040204020203" pitchFamily="34" charset="0"/>
              <a:ea typeface="Segoe UI" panose="020B0502040204020203" pitchFamily="34" charset="0"/>
              <a:cs typeface="Segoe UI" panose="020B0502040204020203" pitchFamily="34" charset="0"/>
            </a:endParaRPr>
          </a:p>
        </p:txBody>
      </p:sp>
      <p:sp>
        <p:nvSpPr>
          <p:cNvPr id="106" name="Rectangle 105">
            <a:extLst>
              <a:ext uri="{FF2B5EF4-FFF2-40B4-BE49-F238E27FC236}">
                <a16:creationId xmlns:a16="http://schemas.microsoft.com/office/drawing/2014/main" xmlns="" id="{F23A3767-2C0D-424C-8F48-0DCCF2541B1D}"/>
              </a:ext>
            </a:extLst>
          </p:cNvPr>
          <p:cNvSpPr/>
          <p:nvPr/>
        </p:nvSpPr>
        <p:spPr>
          <a:xfrm>
            <a:off x="8287317" y="1972350"/>
            <a:ext cx="3651619" cy="757130"/>
          </a:xfrm>
          <a:prstGeom prst="rect">
            <a:avLst/>
          </a:prstGeom>
        </p:spPr>
        <p:txBody>
          <a:bodyPr wrap="square">
            <a:spAutoFit/>
          </a:bodyPr>
          <a:lstStyle/>
          <a:p>
            <a:pPr>
              <a:lnSpc>
                <a:spcPct val="120000"/>
              </a:lnSpc>
            </a:pPr>
            <a:r>
              <a:rPr lang="en-US" sz="1200" dirty="0">
                <a:solidFill>
                  <a:prstClr val="black"/>
                </a:solidFill>
                <a:latin typeface="Segoe UI" panose="020B0502040204020203" pitchFamily="34" charset="0"/>
                <a:ea typeface="Segoe UI" panose="020B0502040204020203" pitchFamily="34" charset="0"/>
                <a:cs typeface="Segoe UI" panose="020B0502040204020203" pitchFamily="34" charset="0"/>
              </a:rPr>
              <a:t>The solution helped in ensuring on-time delivery of the digital contents and thus, saved half a million dollar per year from revenue leaks</a:t>
            </a:r>
          </a:p>
        </p:txBody>
      </p:sp>
      <p:sp>
        <p:nvSpPr>
          <p:cNvPr id="107" name="Rectangle 106">
            <a:extLst>
              <a:ext uri="{FF2B5EF4-FFF2-40B4-BE49-F238E27FC236}">
                <a16:creationId xmlns:a16="http://schemas.microsoft.com/office/drawing/2014/main" xmlns="" id="{1A5C8318-2E0D-4A66-9859-16D166DC86BF}"/>
              </a:ext>
            </a:extLst>
          </p:cNvPr>
          <p:cNvSpPr/>
          <p:nvPr/>
        </p:nvSpPr>
        <p:spPr>
          <a:xfrm>
            <a:off x="194053" y="1035475"/>
            <a:ext cx="11744883" cy="582423"/>
          </a:xfrm>
          <a:prstGeom prst="rect">
            <a:avLst/>
          </a:prstGeom>
          <a:noFill/>
          <a:ln w="12700" cap="flat" cmpd="sng" algn="ctr">
            <a:noFill/>
            <a:prstDash val="solid"/>
            <a:miter lim="800000"/>
          </a:ln>
          <a:effectLst/>
          <a:scene3d>
            <a:camera prst="orthographicFront">
              <a:rot lat="0" lon="0" rev="0"/>
            </a:camera>
            <a:lightRig rig="brightRoom" dir="t">
              <a:rot lat="0" lon="0" rev="600000"/>
            </a:lightRig>
          </a:scene3d>
          <a:sp3d prstMaterial="metal">
            <a:bevelT w="38100" h="57150" prst="angle"/>
          </a:sp3d>
        </p:spPr>
        <p:txBody>
          <a:bodyPr rtlCol="0" anchor="ctr"/>
          <a:lstStyle/>
          <a:p>
            <a:pPr>
              <a:lnSpc>
                <a:spcPct val="120000"/>
              </a:lnSpc>
              <a:defRPr/>
            </a:pPr>
            <a:r>
              <a:rPr lang="en-US" sz="1600" b="1" kern="0" dirty="0">
                <a:solidFill>
                  <a:srgbClr val="44546A"/>
                </a:solidFill>
                <a:latin typeface="Segoe UI" panose="020B0502040204020203" pitchFamily="34" charset="0"/>
                <a:ea typeface="Segoe UI" panose="020B0502040204020203" pitchFamily="34" charset="0"/>
                <a:cs typeface="Segoe UI" panose="020B0502040204020203" pitchFamily="34" charset="0"/>
              </a:rPr>
              <a:t>The Problem: </a:t>
            </a:r>
            <a:r>
              <a:rPr lang="en-US" sz="1400" kern="0" dirty="0">
                <a:solidFill>
                  <a:srgbClr val="44546A"/>
                </a:solidFill>
                <a:latin typeface="Segoe UI" panose="020B0502040204020203" pitchFamily="34" charset="0"/>
                <a:ea typeface="Segoe UI" panose="020B0502040204020203" pitchFamily="34" charset="0"/>
                <a:cs typeface="Segoe UI" panose="020B0502040204020203" pitchFamily="34" charset="0"/>
              </a:rPr>
              <a:t>For digital content that contributes $4 billion in revenue, the weak link in the supply chain is the nature of data pipeline which in the correct state is rigid &amp; fragmented</a:t>
            </a:r>
          </a:p>
        </p:txBody>
      </p:sp>
      <p:sp>
        <p:nvSpPr>
          <p:cNvPr id="108" name="Rectangle 107">
            <a:extLst>
              <a:ext uri="{FF2B5EF4-FFF2-40B4-BE49-F238E27FC236}">
                <a16:creationId xmlns:a16="http://schemas.microsoft.com/office/drawing/2014/main" xmlns="" id="{1646D011-033A-495A-A79F-E94B2D2E3536}"/>
              </a:ext>
            </a:extLst>
          </p:cNvPr>
          <p:cNvSpPr/>
          <p:nvPr/>
        </p:nvSpPr>
        <p:spPr>
          <a:xfrm>
            <a:off x="4255290" y="1831914"/>
            <a:ext cx="3302271" cy="950732"/>
          </a:xfrm>
          <a:prstGeom prst="rect">
            <a:avLst/>
          </a:prstGeom>
          <a:noFill/>
          <a:ln w="12700" cap="flat" cmpd="sng" algn="ctr">
            <a:noFill/>
            <a:prstDash val="solid"/>
            <a:miter lim="800000"/>
          </a:ln>
          <a:effectLst/>
        </p:spPr>
        <p:txBody>
          <a:bodyPr rtlCol="0" anchor="t"/>
          <a:lstStyle/>
          <a:p>
            <a:pPr>
              <a:defRPr/>
            </a:pPr>
            <a:endParaRPr lang="en-US" sz="1200" kern="0" dirty="0">
              <a:solidFill>
                <a:srgbClr val="000000"/>
              </a:solidFill>
              <a:latin typeface="Segoe UI" panose="020B0502040204020203" pitchFamily="34" charset="0"/>
              <a:ea typeface="Segoe UI" panose="020B0502040204020203" pitchFamily="34" charset="0"/>
              <a:cs typeface="Segoe UI" panose="020B0502040204020203" pitchFamily="34" charset="0"/>
            </a:endParaRPr>
          </a:p>
        </p:txBody>
      </p:sp>
      <p:sp>
        <p:nvSpPr>
          <p:cNvPr id="109" name="Rectangle 108">
            <a:extLst>
              <a:ext uri="{FF2B5EF4-FFF2-40B4-BE49-F238E27FC236}">
                <a16:creationId xmlns:a16="http://schemas.microsoft.com/office/drawing/2014/main" xmlns="" id="{7CC93916-CA41-43C9-8165-F520C3E57400}"/>
              </a:ext>
            </a:extLst>
          </p:cNvPr>
          <p:cNvSpPr/>
          <p:nvPr/>
        </p:nvSpPr>
        <p:spPr>
          <a:xfrm>
            <a:off x="4284420" y="1684813"/>
            <a:ext cx="3584448" cy="1508760"/>
          </a:xfrm>
          <a:prstGeom prst="rect">
            <a:avLst/>
          </a:prstGeom>
          <a:solidFill>
            <a:sysClr val="window" lastClr="FFFFFF"/>
          </a:solidFill>
          <a:ln w="12700" cap="flat" cmpd="sng" algn="ctr">
            <a:noFill/>
            <a:prstDash val="solid"/>
            <a:miter lim="800000"/>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rtlCol="0" anchor="ctr"/>
          <a:lstStyle/>
          <a:p>
            <a:pPr algn="ctr">
              <a:defRPr/>
            </a:pPr>
            <a:endParaRPr lang="en-US" sz="1600" kern="0">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110" name="Rectangle 109">
            <a:extLst>
              <a:ext uri="{FF2B5EF4-FFF2-40B4-BE49-F238E27FC236}">
                <a16:creationId xmlns:a16="http://schemas.microsoft.com/office/drawing/2014/main" xmlns="" id="{A584E235-F0B1-4DB1-9915-E7D384F57ABD}"/>
              </a:ext>
            </a:extLst>
          </p:cNvPr>
          <p:cNvSpPr/>
          <p:nvPr/>
        </p:nvSpPr>
        <p:spPr>
          <a:xfrm>
            <a:off x="4335780" y="1972350"/>
            <a:ext cx="3528030" cy="978729"/>
          </a:xfrm>
          <a:prstGeom prst="rect">
            <a:avLst/>
          </a:prstGeom>
        </p:spPr>
        <p:txBody>
          <a:bodyPr wrap="square">
            <a:spAutoFit/>
          </a:bodyPr>
          <a:lstStyle/>
          <a:p>
            <a:pPr>
              <a:lnSpc>
                <a:spcPct val="120000"/>
              </a:lnSpc>
            </a:pPr>
            <a:r>
              <a:rPr lang="en-US" sz="1200" dirty="0">
                <a:solidFill>
                  <a:prstClr val="black"/>
                </a:solidFill>
                <a:latin typeface="Segoe UI" panose="020B0502040204020203" pitchFamily="34" charset="0"/>
                <a:ea typeface="Segoe UI" panose="020B0502040204020203" pitchFamily="34" charset="0"/>
                <a:cs typeface="Segoe UI" panose="020B0502040204020203" pitchFamily="34" charset="0"/>
              </a:rPr>
              <a:t>Built an data ecosystem from multiple disjointed unstructured and structured data sources by leveraging AWS cloud platform for big data, thus providing a monitoring platform</a:t>
            </a:r>
          </a:p>
        </p:txBody>
      </p:sp>
      <p:sp>
        <p:nvSpPr>
          <p:cNvPr id="111" name="Rectangle 110">
            <a:extLst>
              <a:ext uri="{FF2B5EF4-FFF2-40B4-BE49-F238E27FC236}">
                <a16:creationId xmlns:a16="http://schemas.microsoft.com/office/drawing/2014/main" xmlns="" id="{711DC432-383C-447D-9895-3DACFE00031E}"/>
              </a:ext>
            </a:extLst>
          </p:cNvPr>
          <p:cNvSpPr/>
          <p:nvPr/>
        </p:nvSpPr>
        <p:spPr>
          <a:xfrm>
            <a:off x="4364402" y="1675580"/>
            <a:ext cx="2131840" cy="307777"/>
          </a:xfrm>
          <a:prstGeom prst="rect">
            <a:avLst/>
          </a:prstGeom>
        </p:spPr>
        <p:txBody>
          <a:bodyPr wrap="square">
            <a:spAutoFit/>
          </a:bodyPr>
          <a:lstStyle/>
          <a:p>
            <a:pPr>
              <a:defRPr/>
            </a:pPr>
            <a:r>
              <a:rPr lang="en-US" sz="1400" b="1" kern="0" dirty="0">
                <a:solidFill>
                  <a:srgbClr val="44546A"/>
                </a:solidFill>
                <a:latin typeface="Segoe UI" panose="020B0502040204020203" pitchFamily="34" charset="0"/>
                <a:ea typeface="Segoe UI" panose="020B0502040204020203" pitchFamily="34" charset="0"/>
                <a:cs typeface="Segoe UI" panose="020B0502040204020203" pitchFamily="34" charset="0"/>
              </a:rPr>
              <a:t>LatentView Solution</a:t>
            </a:r>
          </a:p>
        </p:txBody>
      </p:sp>
      <p:sp>
        <p:nvSpPr>
          <p:cNvPr id="112" name="Rectangle 111">
            <a:extLst>
              <a:ext uri="{FF2B5EF4-FFF2-40B4-BE49-F238E27FC236}">
                <a16:creationId xmlns:a16="http://schemas.microsoft.com/office/drawing/2014/main" xmlns="" id="{76A5B7BB-01BC-4A46-921C-E307262A896F}"/>
              </a:ext>
            </a:extLst>
          </p:cNvPr>
          <p:cNvSpPr/>
          <p:nvPr/>
        </p:nvSpPr>
        <p:spPr>
          <a:xfrm>
            <a:off x="8287317" y="1675580"/>
            <a:ext cx="2534636" cy="307777"/>
          </a:xfrm>
          <a:prstGeom prst="rect">
            <a:avLst/>
          </a:prstGeom>
        </p:spPr>
        <p:txBody>
          <a:bodyPr wrap="square">
            <a:spAutoFit/>
          </a:bodyPr>
          <a:lstStyle/>
          <a:p>
            <a:pPr>
              <a:defRPr/>
            </a:pPr>
            <a:r>
              <a:rPr lang="en-US" sz="1400" b="1" kern="0" dirty="0">
                <a:solidFill>
                  <a:srgbClr val="44546A"/>
                </a:solidFill>
                <a:latin typeface="Segoe UI" panose="020B0502040204020203" pitchFamily="34" charset="0"/>
                <a:ea typeface="Segoe UI" panose="020B0502040204020203" pitchFamily="34" charset="0"/>
                <a:cs typeface="Segoe UI" panose="020B0502040204020203" pitchFamily="34" charset="0"/>
              </a:rPr>
              <a:t>The “After” State</a:t>
            </a:r>
          </a:p>
        </p:txBody>
      </p:sp>
      <p:sp>
        <p:nvSpPr>
          <p:cNvPr id="113" name="Rectangle 112">
            <a:extLst>
              <a:ext uri="{FF2B5EF4-FFF2-40B4-BE49-F238E27FC236}">
                <a16:creationId xmlns:a16="http://schemas.microsoft.com/office/drawing/2014/main" xmlns="" id="{C20B43B6-86C4-4354-91BA-31704E6E496D}"/>
              </a:ext>
            </a:extLst>
          </p:cNvPr>
          <p:cNvSpPr/>
          <p:nvPr/>
        </p:nvSpPr>
        <p:spPr>
          <a:xfrm>
            <a:off x="194052" y="533636"/>
            <a:ext cx="6222014" cy="607190"/>
          </a:xfrm>
          <a:prstGeom prst="rect">
            <a:avLst/>
          </a:prstGeom>
          <a:noFill/>
          <a:ln w="12700" cap="flat" cmpd="sng" algn="ctr">
            <a:noFill/>
            <a:prstDash val="solid"/>
            <a:miter lim="800000"/>
          </a:ln>
          <a:effectLst/>
          <a:scene3d>
            <a:camera prst="orthographicFront">
              <a:rot lat="0" lon="0" rev="0"/>
            </a:camera>
            <a:lightRig rig="brightRoom" dir="t">
              <a:rot lat="0" lon="0" rev="600000"/>
            </a:lightRig>
          </a:scene3d>
          <a:sp3d prstMaterial="metal">
            <a:bevelT w="38100" h="57150" prst="angle"/>
          </a:sp3d>
        </p:spPr>
        <p:txBody>
          <a:bodyPr rtlCol="0" anchor="ctr"/>
          <a:lstStyle/>
          <a:p>
            <a:pPr>
              <a:defRPr/>
            </a:pPr>
            <a:r>
              <a:rPr lang="en-US" sz="1600" b="1" kern="0" dirty="0">
                <a:solidFill>
                  <a:srgbClr val="44546A"/>
                </a:solidFill>
                <a:latin typeface="Segoe UI" panose="020B0502040204020203" pitchFamily="34" charset="0"/>
                <a:ea typeface="Segoe UI" panose="020B0502040204020203" pitchFamily="34" charset="0"/>
                <a:cs typeface="Segoe UI" panose="020B0502040204020203" pitchFamily="34" charset="0"/>
              </a:rPr>
              <a:t>World’s Largest Entertainment production company</a:t>
            </a:r>
          </a:p>
        </p:txBody>
      </p:sp>
      <p:cxnSp>
        <p:nvCxnSpPr>
          <p:cNvPr id="114" name="Straight Arrow Connector 113">
            <a:extLst>
              <a:ext uri="{FF2B5EF4-FFF2-40B4-BE49-F238E27FC236}">
                <a16:creationId xmlns:a16="http://schemas.microsoft.com/office/drawing/2014/main" xmlns="" id="{67CDBFEA-1203-497E-A63E-D5145962BA27}"/>
              </a:ext>
            </a:extLst>
          </p:cNvPr>
          <p:cNvCxnSpPr>
            <a:cxnSpLocks/>
          </p:cNvCxnSpPr>
          <p:nvPr/>
        </p:nvCxnSpPr>
        <p:spPr>
          <a:xfrm>
            <a:off x="8570777" y="3014275"/>
            <a:ext cx="465860" cy="0"/>
          </a:xfrm>
          <a:prstGeom prst="straightConnector1">
            <a:avLst/>
          </a:prstGeom>
          <a:ln>
            <a:solidFill>
              <a:schemeClr val="bg1">
                <a:lumMod val="6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938126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E704D66-8D2D-4805-975E-75245112CC24}"/>
              </a:ext>
            </a:extLst>
          </p:cNvPr>
          <p:cNvSpPr>
            <a:spLocks noGrp="1"/>
          </p:cNvSpPr>
          <p:nvPr>
            <p:ph type="title"/>
          </p:nvPr>
        </p:nvSpPr>
        <p:spPr/>
        <p:txBody>
          <a:bodyPr/>
          <a:lstStyle/>
          <a:p>
            <a:r>
              <a:rPr lang="en-US" dirty="0"/>
              <a:t>Cloud Transformation for a major food distributor</a:t>
            </a:r>
          </a:p>
        </p:txBody>
      </p:sp>
      <p:cxnSp>
        <p:nvCxnSpPr>
          <p:cNvPr id="3" name="Straight Connector 2">
            <a:extLst>
              <a:ext uri="{FF2B5EF4-FFF2-40B4-BE49-F238E27FC236}">
                <a16:creationId xmlns:a16="http://schemas.microsoft.com/office/drawing/2014/main" xmlns="" id="{78D9F288-8E60-4673-A1B4-379F1D40741A}"/>
              </a:ext>
            </a:extLst>
          </p:cNvPr>
          <p:cNvCxnSpPr>
            <a:cxnSpLocks/>
          </p:cNvCxnSpPr>
          <p:nvPr/>
        </p:nvCxnSpPr>
        <p:spPr>
          <a:xfrm>
            <a:off x="1247075" y="1069175"/>
            <a:ext cx="10292884" cy="0"/>
          </a:xfrm>
          <a:prstGeom prst="line">
            <a:avLst/>
          </a:prstGeom>
          <a:ln w="76200" cap="rnd">
            <a:round/>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sp>
        <p:nvSpPr>
          <p:cNvPr id="4" name="Oval 3">
            <a:extLst>
              <a:ext uri="{FF2B5EF4-FFF2-40B4-BE49-F238E27FC236}">
                <a16:creationId xmlns:a16="http://schemas.microsoft.com/office/drawing/2014/main" xmlns="" id="{89D5BA90-629F-4C6E-98A1-82CA4EBB50A0}"/>
              </a:ext>
            </a:extLst>
          </p:cNvPr>
          <p:cNvSpPr/>
          <p:nvPr/>
        </p:nvSpPr>
        <p:spPr>
          <a:xfrm>
            <a:off x="1953266" y="841123"/>
            <a:ext cx="456104" cy="456104"/>
          </a:xfrm>
          <a:prstGeom prst="ellipse">
            <a:avLst/>
          </a:prstGeom>
          <a:ln>
            <a:solidFill>
              <a:schemeClr val="accent1"/>
            </a:solidFill>
          </a:ln>
          <a:scene3d>
            <a:camera prst="orthographicFront"/>
            <a:lightRig rig="threePt" dir="t"/>
          </a:scene3d>
          <a:sp3d>
            <a:bevelT w="139700" h="139700" prst="divo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xmlns="" id="{3B3062A5-5292-4C89-8D73-0D7BDF9EEA3B}"/>
              </a:ext>
            </a:extLst>
          </p:cNvPr>
          <p:cNvSpPr txBox="1"/>
          <p:nvPr/>
        </p:nvSpPr>
        <p:spPr>
          <a:xfrm>
            <a:off x="1322072" y="523669"/>
            <a:ext cx="1718492" cy="307777"/>
          </a:xfrm>
          <a:prstGeom prst="rect">
            <a:avLst/>
          </a:prstGeom>
          <a:noFill/>
        </p:spPr>
        <p:txBody>
          <a:bodyPr wrap="square" rtlCol="0">
            <a:spAutoFit/>
          </a:bodyPr>
          <a:lstStyle/>
          <a:p>
            <a:pPr algn="ctr"/>
            <a:r>
              <a:rPr lang="en-US" sz="1400" b="1" dirty="0">
                <a:latin typeface="Arial" panose="020B0604020202020204" pitchFamily="34" charset="0"/>
                <a:cs typeface="Arial" panose="020B0604020202020204" pitchFamily="34" charset="0"/>
              </a:rPr>
              <a:t>Build ML POC</a:t>
            </a:r>
          </a:p>
        </p:txBody>
      </p:sp>
      <p:sp>
        <p:nvSpPr>
          <p:cNvPr id="6" name="TextBox 5">
            <a:extLst>
              <a:ext uri="{FF2B5EF4-FFF2-40B4-BE49-F238E27FC236}">
                <a16:creationId xmlns:a16="http://schemas.microsoft.com/office/drawing/2014/main" xmlns="" id="{7F696F3E-57D1-4394-BB35-6450452B4813}"/>
              </a:ext>
            </a:extLst>
          </p:cNvPr>
          <p:cNvSpPr txBox="1"/>
          <p:nvPr/>
        </p:nvSpPr>
        <p:spPr>
          <a:xfrm>
            <a:off x="2743583" y="520667"/>
            <a:ext cx="4544123" cy="307777"/>
          </a:xfrm>
          <a:prstGeom prst="rect">
            <a:avLst/>
          </a:prstGeom>
          <a:noFill/>
        </p:spPr>
        <p:txBody>
          <a:bodyPr wrap="square" rtlCol="0">
            <a:spAutoFit/>
          </a:bodyPr>
          <a:lstStyle/>
          <a:p>
            <a:pPr algn="ctr"/>
            <a:r>
              <a:rPr lang="en-US" sz="1400" b="1" dirty="0">
                <a:latin typeface="Arial" panose="020B0604020202020204" pitchFamily="34" charset="0"/>
                <a:cs typeface="Arial" panose="020B0604020202020204" pitchFamily="34" charset="0"/>
              </a:rPr>
              <a:t>Setting up cloud data platform for analytics</a:t>
            </a:r>
          </a:p>
        </p:txBody>
      </p:sp>
      <p:sp>
        <p:nvSpPr>
          <p:cNvPr id="30" name="TextBox 29">
            <a:extLst>
              <a:ext uri="{FF2B5EF4-FFF2-40B4-BE49-F238E27FC236}">
                <a16:creationId xmlns:a16="http://schemas.microsoft.com/office/drawing/2014/main" xmlns="" id="{7253D818-551C-40E1-AC69-7BBA2122CD26}"/>
              </a:ext>
            </a:extLst>
          </p:cNvPr>
          <p:cNvSpPr txBox="1"/>
          <p:nvPr/>
        </p:nvSpPr>
        <p:spPr>
          <a:xfrm>
            <a:off x="282789" y="1601867"/>
            <a:ext cx="582211" cy="307777"/>
          </a:xfrm>
          <a:prstGeom prst="rect">
            <a:avLst/>
          </a:prstGeom>
          <a:noFill/>
        </p:spPr>
        <p:txBody>
          <a:bodyPr wrap="none" rtlCol="0">
            <a:spAutoFit/>
          </a:bodyPr>
          <a:lstStyle/>
          <a:p>
            <a:r>
              <a:rPr lang="en-US" sz="1400" b="1" dirty="0">
                <a:latin typeface="Arial" panose="020B0604020202020204" pitchFamily="34" charset="0"/>
                <a:cs typeface="Arial" panose="020B0604020202020204" pitchFamily="34" charset="0"/>
              </a:rPr>
              <a:t>Goal</a:t>
            </a:r>
          </a:p>
        </p:txBody>
      </p:sp>
      <p:sp>
        <p:nvSpPr>
          <p:cNvPr id="32" name="TextBox 31">
            <a:extLst>
              <a:ext uri="{FF2B5EF4-FFF2-40B4-BE49-F238E27FC236}">
                <a16:creationId xmlns:a16="http://schemas.microsoft.com/office/drawing/2014/main" xmlns="" id="{5929AD05-44B1-46C5-87D5-D7458C7D6019}"/>
              </a:ext>
            </a:extLst>
          </p:cNvPr>
          <p:cNvSpPr txBox="1"/>
          <p:nvPr/>
        </p:nvSpPr>
        <p:spPr>
          <a:xfrm>
            <a:off x="24705" y="2146977"/>
            <a:ext cx="1098378" cy="307777"/>
          </a:xfrm>
          <a:prstGeom prst="rect">
            <a:avLst/>
          </a:prstGeom>
          <a:noFill/>
        </p:spPr>
        <p:txBody>
          <a:bodyPr wrap="none" rtlCol="0">
            <a:spAutoFit/>
          </a:bodyPr>
          <a:lstStyle/>
          <a:p>
            <a:r>
              <a:rPr lang="en-US" sz="1400" b="1" dirty="0">
                <a:latin typeface="Arial" panose="020B0604020202020204" pitchFamily="34" charset="0"/>
                <a:cs typeface="Arial" panose="020B0604020202020204" pitchFamily="34" charset="0"/>
              </a:rPr>
              <a:t>Bottleneck</a:t>
            </a:r>
          </a:p>
        </p:txBody>
      </p:sp>
      <p:sp>
        <p:nvSpPr>
          <p:cNvPr id="33" name="TextBox 32">
            <a:extLst>
              <a:ext uri="{FF2B5EF4-FFF2-40B4-BE49-F238E27FC236}">
                <a16:creationId xmlns:a16="http://schemas.microsoft.com/office/drawing/2014/main" xmlns="" id="{01FDB9C7-4B94-46C1-9155-E238C2D2399E}"/>
              </a:ext>
            </a:extLst>
          </p:cNvPr>
          <p:cNvSpPr txBox="1"/>
          <p:nvPr/>
        </p:nvSpPr>
        <p:spPr>
          <a:xfrm>
            <a:off x="124092" y="3600261"/>
            <a:ext cx="899605" cy="307777"/>
          </a:xfrm>
          <a:prstGeom prst="rect">
            <a:avLst/>
          </a:prstGeom>
          <a:noFill/>
        </p:spPr>
        <p:txBody>
          <a:bodyPr wrap="none" rtlCol="0">
            <a:spAutoFit/>
          </a:bodyPr>
          <a:lstStyle/>
          <a:p>
            <a:r>
              <a:rPr lang="en-US" sz="1400" b="1" dirty="0">
                <a:latin typeface="Arial" panose="020B0604020202020204" pitchFamily="34" charset="0"/>
                <a:cs typeface="Arial" panose="020B0604020202020204" pitchFamily="34" charset="0"/>
              </a:rPr>
              <a:t>Solution</a:t>
            </a:r>
          </a:p>
        </p:txBody>
      </p:sp>
      <p:sp>
        <p:nvSpPr>
          <p:cNvPr id="53" name="Oval 52">
            <a:extLst>
              <a:ext uri="{FF2B5EF4-FFF2-40B4-BE49-F238E27FC236}">
                <a16:creationId xmlns:a16="http://schemas.microsoft.com/office/drawing/2014/main" xmlns="" id="{3615461C-ACB7-497F-8ADE-1B52C2C36D5F}"/>
              </a:ext>
            </a:extLst>
          </p:cNvPr>
          <p:cNvSpPr/>
          <p:nvPr/>
        </p:nvSpPr>
        <p:spPr>
          <a:xfrm>
            <a:off x="4765749" y="841123"/>
            <a:ext cx="456104" cy="456104"/>
          </a:xfrm>
          <a:prstGeom prst="ellipse">
            <a:avLst/>
          </a:prstGeom>
          <a:ln>
            <a:solidFill>
              <a:schemeClr val="accent1"/>
            </a:solidFill>
          </a:ln>
          <a:scene3d>
            <a:camera prst="orthographicFront"/>
            <a:lightRig rig="threePt" dir="t"/>
          </a:scene3d>
          <a:sp3d>
            <a:bevelT w="139700" h="139700" prst="divo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xmlns="" id="{6B927129-01DE-4B79-9818-9E327E642E66}"/>
              </a:ext>
            </a:extLst>
          </p:cNvPr>
          <p:cNvSpPr/>
          <p:nvPr/>
        </p:nvSpPr>
        <p:spPr>
          <a:xfrm>
            <a:off x="8044891" y="841123"/>
            <a:ext cx="456104" cy="456104"/>
          </a:xfrm>
          <a:prstGeom prst="ellipse">
            <a:avLst/>
          </a:prstGeom>
          <a:ln>
            <a:solidFill>
              <a:schemeClr val="accent1"/>
            </a:solidFill>
          </a:ln>
          <a:scene3d>
            <a:camera prst="orthographicFront"/>
            <a:lightRig rig="threePt" dir="t"/>
          </a:scene3d>
          <a:sp3d>
            <a:bevelT w="139700" h="139700" prst="divo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xmlns="" id="{C9D1B234-220E-4BA6-9ED1-F5C840A7E46A}"/>
              </a:ext>
            </a:extLst>
          </p:cNvPr>
          <p:cNvSpPr/>
          <p:nvPr/>
        </p:nvSpPr>
        <p:spPr>
          <a:xfrm>
            <a:off x="10421381" y="841123"/>
            <a:ext cx="456104" cy="456104"/>
          </a:xfrm>
          <a:prstGeom prst="ellipse">
            <a:avLst/>
          </a:prstGeom>
          <a:ln>
            <a:solidFill>
              <a:schemeClr val="accent1"/>
            </a:solidFill>
          </a:ln>
          <a:scene3d>
            <a:camera prst="orthographicFront"/>
            <a:lightRig rig="threePt" dir="t"/>
          </a:scene3d>
          <a:sp3d>
            <a:bevelT w="139700" h="139700" prst="divo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extBox 55">
            <a:extLst>
              <a:ext uri="{FF2B5EF4-FFF2-40B4-BE49-F238E27FC236}">
                <a16:creationId xmlns:a16="http://schemas.microsoft.com/office/drawing/2014/main" xmlns="" id="{7F0D76CF-A78C-4011-9720-E0EB8728F6BE}"/>
              </a:ext>
            </a:extLst>
          </p:cNvPr>
          <p:cNvSpPr txBox="1"/>
          <p:nvPr/>
        </p:nvSpPr>
        <p:spPr>
          <a:xfrm>
            <a:off x="7509725" y="512829"/>
            <a:ext cx="1526435" cy="307777"/>
          </a:xfrm>
          <a:prstGeom prst="rect">
            <a:avLst/>
          </a:prstGeom>
          <a:noFill/>
        </p:spPr>
        <p:txBody>
          <a:bodyPr wrap="square" rtlCol="0">
            <a:spAutoFit/>
          </a:bodyPr>
          <a:lstStyle/>
          <a:p>
            <a:pPr algn="ctr"/>
            <a:r>
              <a:rPr lang="en-US" sz="1400" b="1" dirty="0">
                <a:latin typeface="Arial" panose="020B0604020202020204" pitchFamily="34" charset="0"/>
                <a:cs typeface="Arial" panose="020B0604020202020204" pitchFamily="34" charset="0"/>
              </a:rPr>
              <a:t>Deep Learning</a:t>
            </a:r>
          </a:p>
        </p:txBody>
      </p:sp>
      <p:sp>
        <p:nvSpPr>
          <p:cNvPr id="57" name="TextBox 56">
            <a:extLst>
              <a:ext uri="{FF2B5EF4-FFF2-40B4-BE49-F238E27FC236}">
                <a16:creationId xmlns:a16="http://schemas.microsoft.com/office/drawing/2014/main" xmlns="" id="{7FB94BBF-2070-4A1E-8AD6-40D4B69120AB}"/>
              </a:ext>
            </a:extLst>
          </p:cNvPr>
          <p:cNvSpPr txBox="1"/>
          <p:nvPr/>
        </p:nvSpPr>
        <p:spPr>
          <a:xfrm>
            <a:off x="9401603" y="516139"/>
            <a:ext cx="2495660" cy="307777"/>
          </a:xfrm>
          <a:prstGeom prst="rect">
            <a:avLst/>
          </a:prstGeom>
          <a:noFill/>
        </p:spPr>
        <p:txBody>
          <a:bodyPr wrap="square" rtlCol="0">
            <a:spAutoFit/>
          </a:bodyPr>
          <a:lstStyle/>
          <a:p>
            <a:pPr algn="ctr"/>
            <a:r>
              <a:rPr lang="en-US" sz="1400" b="1" dirty="0">
                <a:latin typeface="Arial" panose="020B0604020202020204" pitchFamily="34" charset="0"/>
                <a:cs typeface="Arial" panose="020B0604020202020204" pitchFamily="34" charset="0"/>
              </a:rPr>
              <a:t>Enable Ad-hoc Querying</a:t>
            </a:r>
          </a:p>
        </p:txBody>
      </p:sp>
      <p:sp>
        <p:nvSpPr>
          <p:cNvPr id="58" name="TextBox 57">
            <a:extLst>
              <a:ext uri="{FF2B5EF4-FFF2-40B4-BE49-F238E27FC236}">
                <a16:creationId xmlns:a16="http://schemas.microsoft.com/office/drawing/2014/main" xmlns="" id="{7D6E4592-DC6C-4FD9-9EE6-B6AF1E919E78}"/>
              </a:ext>
            </a:extLst>
          </p:cNvPr>
          <p:cNvSpPr txBox="1"/>
          <p:nvPr/>
        </p:nvSpPr>
        <p:spPr>
          <a:xfrm>
            <a:off x="193021" y="5272328"/>
            <a:ext cx="761747" cy="307777"/>
          </a:xfrm>
          <a:prstGeom prst="rect">
            <a:avLst/>
          </a:prstGeom>
          <a:noFill/>
        </p:spPr>
        <p:txBody>
          <a:bodyPr wrap="none" rtlCol="0">
            <a:spAutoFit/>
          </a:bodyPr>
          <a:lstStyle/>
          <a:p>
            <a:r>
              <a:rPr lang="en-US" sz="1400" b="1" dirty="0">
                <a:latin typeface="Arial" panose="020B0604020202020204" pitchFamily="34" charset="0"/>
                <a:cs typeface="Arial" panose="020B0604020202020204" pitchFamily="34" charset="0"/>
              </a:rPr>
              <a:t>Impact</a:t>
            </a:r>
          </a:p>
        </p:txBody>
      </p:sp>
      <p:grpSp>
        <p:nvGrpSpPr>
          <p:cNvPr id="18" name="Group 17">
            <a:extLst>
              <a:ext uri="{FF2B5EF4-FFF2-40B4-BE49-F238E27FC236}">
                <a16:creationId xmlns:a16="http://schemas.microsoft.com/office/drawing/2014/main" xmlns="" id="{ACB5B366-B872-4951-AD20-745724EEA595}"/>
              </a:ext>
            </a:extLst>
          </p:cNvPr>
          <p:cNvGrpSpPr/>
          <p:nvPr/>
        </p:nvGrpSpPr>
        <p:grpSpPr>
          <a:xfrm>
            <a:off x="3312259" y="1338261"/>
            <a:ext cx="3482778" cy="4579900"/>
            <a:chOff x="3312259" y="1338261"/>
            <a:chExt cx="3482778" cy="4579900"/>
          </a:xfrm>
        </p:grpSpPr>
        <p:sp>
          <p:nvSpPr>
            <p:cNvPr id="34" name="Rectangle 33">
              <a:extLst>
                <a:ext uri="{FF2B5EF4-FFF2-40B4-BE49-F238E27FC236}">
                  <a16:creationId xmlns:a16="http://schemas.microsoft.com/office/drawing/2014/main" xmlns="" id="{C281F04D-A957-4A4C-A202-BD60A9AB8741}"/>
                </a:ext>
              </a:extLst>
            </p:cNvPr>
            <p:cNvSpPr/>
            <p:nvPr/>
          </p:nvSpPr>
          <p:spPr>
            <a:xfrm>
              <a:off x="3320317" y="2745607"/>
              <a:ext cx="3474720" cy="2103120"/>
            </a:xfrm>
            <a:prstGeom prst="rect">
              <a:avLst/>
            </a:prstGeom>
            <a:solidFill>
              <a:schemeClr val="bg2">
                <a:lumMod val="90000"/>
                <a:alpha val="5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lgn="ctr"/>
              <a:r>
                <a:rPr lang="en-US" sz="1200" dirty="0">
                  <a:solidFill>
                    <a:schemeClr val="tx1"/>
                  </a:solidFill>
                  <a:latin typeface="Arial" panose="020B0604020202020204" pitchFamily="34" charset="0"/>
                  <a:cs typeface="Arial" panose="020B0604020202020204" pitchFamily="34" charset="0"/>
                </a:rPr>
                <a:t>Full-scale transformation to cloud data platform</a:t>
              </a:r>
            </a:p>
          </p:txBody>
        </p:sp>
        <p:sp>
          <p:nvSpPr>
            <p:cNvPr id="8" name="TextBox 7">
              <a:extLst>
                <a:ext uri="{FF2B5EF4-FFF2-40B4-BE49-F238E27FC236}">
                  <a16:creationId xmlns:a16="http://schemas.microsoft.com/office/drawing/2014/main" xmlns="" id="{EFF5F029-5622-40A2-9C42-D396D4A0673A}"/>
                </a:ext>
              </a:extLst>
            </p:cNvPr>
            <p:cNvSpPr txBox="1"/>
            <p:nvPr/>
          </p:nvSpPr>
          <p:spPr>
            <a:xfrm>
              <a:off x="3312259" y="1338261"/>
              <a:ext cx="3474720" cy="548640"/>
            </a:xfrm>
            <a:prstGeom prst="rect">
              <a:avLst/>
            </a:prstGeom>
            <a:solidFill>
              <a:schemeClr val="accent6">
                <a:lumMod val="75000"/>
                <a:lumOff val="25000"/>
                <a:alpha val="80000"/>
              </a:schemeClr>
            </a:solidFill>
            <a:ln>
              <a:solidFill>
                <a:schemeClr val="accent6">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lvl="0" algn="ctr">
                <a:defRPr sz="1200">
                  <a:solidFill>
                    <a:schemeClr val="bg1"/>
                  </a:solidFill>
                  <a:latin typeface="Arial" panose="020B0604020202020204" pitchFamily="34" charset="0"/>
                  <a:cs typeface="Arial" panose="020B0604020202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t>Enable analytics driven decision making process across the organization</a:t>
              </a:r>
            </a:p>
          </p:txBody>
        </p:sp>
        <p:sp>
          <p:nvSpPr>
            <p:cNvPr id="14" name="Rectangle 13">
              <a:extLst>
                <a:ext uri="{FF2B5EF4-FFF2-40B4-BE49-F238E27FC236}">
                  <a16:creationId xmlns:a16="http://schemas.microsoft.com/office/drawing/2014/main" xmlns="" id="{2290B1BC-8A46-4452-971C-78C5BDAFEBD4}"/>
                </a:ext>
              </a:extLst>
            </p:cNvPr>
            <p:cNvSpPr/>
            <p:nvPr/>
          </p:nvSpPr>
          <p:spPr>
            <a:xfrm>
              <a:off x="3320317" y="1950494"/>
              <a:ext cx="3474720" cy="731520"/>
            </a:xfrm>
            <a:prstGeom prst="rect">
              <a:avLst/>
            </a:prstGeom>
            <a:solidFill>
              <a:schemeClr val="accent3">
                <a:lumMod val="20000"/>
                <a:lumOff val="80000"/>
                <a:alpha val="50000"/>
              </a:schemeClr>
            </a:solidFill>
            <a:ln>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6"/>
                  </a:solidFill>
                  <a:latin typeface="Arial" panose="020B0604020202020204" pitchFamily="34" charset="0"/>
                  <a:cs typeface="Arial" panose="020B0604020202020204" pitchFamily="34" charset="0"/>
                </a:rPr>
                <a:t>Legacy Analytics Infrastructure unable to scale for big data and compute intensive analytics applications (Hybrid Recommendation Engine)</a:t>
              </a:r>
            </a:p>
          </p:txBody>
        </p:sp>
        <p:sp>
          <p:nvSpPr>
            <p:cNvPr id="22" name="Rectangle 21">
              <a:extLst>
                <a:ext uri="{FF2B5EF4-FFF2-40B4-BE49-F238E27FC236}">
                  <a16:creationId xmlns:a16="http://schemas.microsoft.com/office/drawing/2014/main" xmlns="" id="{6291BC3F-0170-4491-A364-B73D534D115E}"/>
                </a:ext>
              </a:extLst>
            </p:cNvPr>
            <p:cNvSpPr/>
            <p:nvPr/>
          </p:nvSpPr>
          <p:spPr>
            <a:xfrm>
              <a:off x="3489148" y="4050257"/>
              <a:ext cx="1463040" cy="457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200" b="1" dirty="0">
                  <a:solidFill>
                    <a:schemeClr val="bg1"/>
                  </a:solidFill>
                  <a:latin typeface="Arial" panose="020B0604020202020204" pitchFamily="34" charset="0"/>
                  <a:cs typeface="Arial" panose="020B0604020202020204" pitchFamily="34" charset="0"/>
                </a:rPr>
                <a:t>Centralized Data Repository</a:t>
              </a:r>
            </a:p>
          </p:txBody>
        </p:sp>
        <p:sp>
          <p:nvSpPr>
            <p:cNvPr id="23" name="Rectangle 22">
              <a:extLst>
                <a:ext uri="{FF2B5EF4-FFF2-40B4-BE49-F238E27FC236}">
                  <a16:creationId xmlns:a16="http://schemas.microsoft.com/office/drawing/2014/main" xmlns="" id="{52F546B1-5C9D-4523-88A7-198B87F22274}"/>
                </a:ext>
              </a:extLst>
            </p:cNvPr>
            <p:cNvSpPr/>
            <p:nvPr/>
          </p:nvSpPr>
          <p:spPr>
            <a:xfrm>
              <a:off x="4988938" y="4050257"/>
              <a:ext cx="1463040" cy="457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200" b="1" dirty="0">
                  <a:solidFill>
                    <a:schemeClr val="bg1"/>
                  </a:solidFill>
                  <a:latin typeface="Arial" panose="020B0604020202020204" pitchFamily="34" charset="0"/>
                  <a:cs typeface="Arial" panose="020B0604020202020204" pitchFamily="34" charset="0"/>
                </a:rPr>
                <a:t>Intelligent Ingestion</a:t>
              </a:r>
            </a:p>
          </p:txBody>
        </p:sp>
        <p:sp>
          <p:nvSpPr>
            <p:cNvPr id="24" name="Rectangle 23">
              <a:extLst>
                <a:ext uri="{FF2B5EF4-FFF2-40B4-BE49-F238E27FC236}">
                  <a16:creationId xmlns:a16="http://schemas.microsoft.com/office/drawing/2014/main" xmlns="" id="{C5387F0B-E1A6-4E01-8AC8-6C5512995050}"/>
                </a:ext>
              </a:extLst>
            </p:cNvPr>
            <p:cNvSpPr/>
            <p:nvPr/>
          </p:nvSpPr>
          <p:spPr>
            <a:xfrm>
              <a:off x="4988938" y="3546377"/>
              <a:ext cx="1463039" cy="4572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200" b="1" dirty="0">
                  <a:solidFill>
                    <a:schemeClr val="bg1"/>
                  </a:solidFill>
                  <a:latin typeface="Arial" panose="020B0604020202020204" pitchFamily="34" charset="0"/>
                  <a:cs typeface="Arial" panose="020B0604020202020204" pitchFamily="34" charset="0"/>
                </a:rPr>
                <a:t>Scalable ML &amp; API)</a:t>
              </a:r>
            </a:p>
          </p:txBody>
        </p:sp>
        <p:sp>
          <p:nvSpPr>
            <p:cNvPr id="49" name="Rectangle 48">
              <a:extLst>
                <a:ext uri="{FF2B5EF4-FFF2-40B4-BE49-F238E27FC236}">
                  <a16:creationId xmlns:a16="http://schemas.microsoft.com/office/drawing/2014/main" xmlns="" id="{FFFE9712-F368-4867-A497-EEE6E9FF6FA6}"/>
                </a:ext>
              </a:extLst>
            </p:cNvPr>
            <p:cNvSpPr/>
            <p:nvPr/>
          </p:nvSpPr>
          <p:spPr>
            <a:xfrm>
              <a:off x="3489148" y="3547197"/>
              <a:ext cx="1463040" cy="457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200" b="1" dirty="0">
                  <a:solidFill>
                    <a:schemeClr val="bg1"/>
                  </a:solidFill>
                  <a:latin typeface="Arial" panose="020B0604020202020204" pitchFamily="34" charset="0"/>
                  <a:cs typeface="Arial" panose="020B0604020202020204" pitchFamily="34" charset="0"/>
                </a:rPr>
                <a:t>Discoverable Datasets</a:t>
              </a:r>
            </a:p>
          </p:txBody>
        </p:sp>
        <p:sp>
          <p:nvSpPr>
            <p:cNvPr id="50" name="Rectangle 49">
              <a:extLst>
                <a:ext uri="{FF2B5EF4-FFF2-40B4-BE49-F238E27FC236}">
                  <a16:creationId xmlns:a16="http://schemas.microsoft.com/office/drawing/2014/main" xmlns="" id="{082E2BE0-184C-4639-9893-3487A4A16365}"/>
                </a:ext>
              </a:extLst>
            </p:cNvPr>
            <p:cNvSpPr/>
            <p:nvPr/>
          </p:nvSpPr>
          <p:spPr>
            <a:xfrm>
              <a:off x="4988938" y="3042770"/>
              <a:ext cx="1463040" cy="457200"/>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200" b="1" dirty="0">
                  <a:solidFill>
                    <a:schemeClr val="bg1"/>
                  </a:solidFill>
                  <a:latin typeface="Arial" panose="020B0604020202020204" pitchFamily="34" charset="0"/>
                  <a:cs typeface="Arial" panose="020B0604020202020204" pitchFamily="34" charset="0"/>
                </a:rPr>
                <a:t>Experimentation Sandbox</a:t>
              </a:r>
            </a:p>
          </p:txBody>
        </p:sp>
        <p:sp>
          <p:nvSpPr>
            <p:cNvPr id="51" name="Rectangle 50">
              <a:extLst>
                <a:ext uri="{FF2B5EF4-FFF2-40B4-BE49-F238E27FC236}">
                  <a16:creationId xmlns:a16="http://schemas.microsoft.com/office/drawing/2014/main" xmlns="" id="{168E675A-740C-49F8-97AD-16DB62AC01ED}"/>
                </a:ext>
              </a:extLst>
            </p:cNvPr>
            <p:cNvSpPr/>
            <p:nvPr/>
          </p:nvSpPr>
          <p:spPr>
            <a:xfrm>
              <a:off x="3489148" y="3048301"/>
              <a:ext cx="1463040" cy="457200"/>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200" b="1" dirty="0">
                  <a:solidFill>
                    <a:schemeClr val="bg1"/>
                  </a:solidFill>
                  <a:latin typeface="Arial" panose="020B0604020202020204" pitchFamily="34" charset="0"/>
                  <a:cs typeface="Arial" panose="020B0604020202020204" pitchFamily="34" charset="0"/>
                </a:rPr>
                <a:t>Intelligent Data Bridge</a:t>
              </a:r>
            </a:p>
          </p:txBody>
        </p:sp>
        <p:sp>
          <p:nvSpPr>
            <p:cNvPr id="62" name="Rectangle 61">
              <a:extLst>
                <a:ext uri="{FF2B5EF4-FFF2-40B4-BE49-F238E27FC236}">
                  <a16:creationId xmlns:a16="http://schemas.microsoft.com/office/drawing/2014/main" xmlns="" id="{D08247E1-A107-4037-BCB7-85D45DAFA176}"/>
                </a:ext>
              </a:extLst>
            </p:cNvPr>
            <p:cNvSpPr/>
            <p:nvPr/>
          </p:nvSpPr>
          <p:spPr>
            <a:xfrm>
              <a:off x="3320317" y="4912321"/>
              <a:ext cx="3474720" cy="1005840"/>
            </a:xfrm>
            <a:prstGeom prst="rect">
              <a:avLst/>
            </a:prstGeom>
            <a:solidFill>
              <a:schemeClr val="tx2">
                <a:lumMod val="20000"/>
                <a:lumOff val="80000"/>
                <a:alpha val="5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1450" lvl="0" indent="-171450">
                <a:buFont typeface="Arial" panose="020B0604020202020204" pitchFamily="34" charset="0"/>
                <a:buChar char="•"/>
              </a:pPr>
              <a:r>
                <a:rPr lang="en-IN" sz="1200" dirty="0">
                  <a:solidFill>
                    <a:schemeClr val="tx1"/>
                  </a:solidFill>
                  <a:latin typeface="Arial" panose="020B0604020202020204" pitchFamily="34" charset="0"/>
                  <a:cs typeface="Arial" panose="020B0604020202020204" pitchFamily="34" charset="0"/>
                </a:rPr>
                <a:t>Migrated 60TB of data in 3 months into the cloud data platform</a:t>
              </a:r>
            </a:p>
            <a:p>
              <a:pPr marL="171450" lvl="0" indent="-171450">
                <a:buFont typeface="Arial" panose="020B0604020202020204" pitchFamily="34" charset="0"/>
                <a:buChar char="•"/>
              </a:pPr>
              <a:r>
                <a:rPr lang="en-IN" sz="1200" dirty="0">
                  <a:solidFill>
                    <a:schemeClr val="tx1"/>
                  </a:solidFill>
                  <a:latin typeface="Arial" panose="020B0604020202020204" pitchFamily="34" charset="0"/>
                  <a:cs typeface="Arial" panose="020B0604020202020204" pitchFamily="34" charset="0"/>
                </a:rPr>
                <a:t>Completed rollout of rec engine for all 70 Operating Companies</a:t>
              </a:r>
            </a:p>
            <a:p>
              <a:pPr marL="171450" lvl="0" indent="-171450">
                <a:buFont typeface="Arial" panose="020B0604020202020204" pitchFamily="34" charset="0"/>
                <a:buChar char="•"/>
              </a:pPr>
              <a:r>
                <a:rPr lang="en-IN" sz="1200" dirty="0">
                  <a:solidFill>
                    <a:schemeClr val="tx1"/>
                  </a:solidFill>
                  <a:latin typeface="Arial" panose="020B0604020202020204" pitchFamily="34" charset="0"/>
                  <a:cs typeface="Arial" panose="020B0604020202020204" pitchFamily="34" charset="0"/>
                </a:rPr>
                <a:t>Enabled development of analytics apps</a:t>
              </a:r>
            </a:p>
          </p:txBody>
        </p:sp>
        <p:grpSp>
          <p:nvGrpSpPr>
            <p:cNvPr id="64" name="Group 63">
              <a:extLst>
                <a:ext uri="{FF2B5EF4-FFF2-40B4-BE49-F238E27FC236}">
                  <a16:creationId xmlns:a16="http://schemas.microsoft.com/office/drawing/2014/main" xmlns="" id="{8FCA2263-BC1C-489D-A0D1-FDB7A6888406}"/>
                </a:ext>
              </a:extLst>
            </p:cNvPr>
            <p:cNvGrpSpPr/>
            <p:nvPr/>
          </p:nvGrpSpPr>
          <p:grpSpPr>
            <a:xfrm>
              <a:off x="4878485" y="4550810"/>
              <a:ext cx="274320" cy="274320"/>
              <a:chOff x="2044158" y="5369104"/>
              <a:chExt cx="274320" cy="274320"/>
            </a:xfrm>
          </p:grpSpPr>
          <p:sp>
            <p:nvSpPr>
              <p:cNvPr id="65" name="Oval 64">
                <a:extLst>
                  <a:ext uri="{FF2B5EF4-FFF2-40B4-BE49-F238E27FC236}">
                    <a16:creationId xmlns:a16="http://schemas.microsoft.com/office/drawing/2014/main" xmlns="" id="{31CC8B8C-FA92-437E-A638-03A8FFE153F1}"/>
                  </a:ext>
                </a:extLst>
              </p:cNvPr>
              <p:cNvSpPr/>
              <p:nvPr/>
            </p:nvSpPr>
            <p:spPr>
              <a:xfrm>
                <a:off x="2044158" y="5369104"/>
                <a:ext cx="274320" cy="27432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Cross 65">
                <a:hlinkClick r:id="" action="ppaction://noaction"/>
                <a:extLst>
                  <a:ext uri="{FF2B5EF4-FFF2-40B4-BE49-F238E27FC236}">
                    <a16:creationId xmlns:a16="http://schemas.microsoft.com/office/drawing/2014/main" xmlns="" id="{DD7D019D-FFA7-4A76-A109-3296FA4307FE}"/>
                  </a:ext>
                </a:extLst>
              </p:cNvPr>
              <p:cNvSpPr/>
              <p:nvPr/>
            </p:nvSpPr>
            <p:spPr>
              <a:xfrm>
                <a:off x="2103594" y="5428540"/>
                <a:ext cx="155448" cy="155448"/>
              </a:xfrm>
              <a:prstGeom prst="plus">
                <a:avLst>
                  <a:gd name="adj" fmla="val 45743"/>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17" name="Group 16">
            <a:extLst>
              <a:ext uri="{FF2B5EF4-FFF2-40B4-BE49-F238E27FC236}">
                <a16:creationId xmlns:a16="http://schemas.microsoft.com/office/drawing/2014/main" xmlns="" id="{3878A7F7-A87A-43B1-AE14-D1643319241D}"/>
              </a:ext>
            </a:extLst>
          </p:cNvPr>
          <p:cNvGrpSpPr/>
          <p:nvPr/>
        </p:nvGrpSpPr>
        <p:grpSpPr>
          <a:xfrm>
            <a:off x="1159676" y="1338261"/>
            <a:ext cx="2016745" cy="4579900"/>
            <a:chOff x="1159676" y="1338261"/>
            <a:chExt cx="2016745" cy="4579900"/>
          </a:xfrm>
        </p:grpSpPr>
        <p:sp>
          <p:nvSpPr>
            <p:cNvPr id="11" name="Rectangle 10">
              <a:extLst>
                <a:ext uri="{FF2B5EF4-FFF2-40B4-BE49-F238E27FC236}">
                  <a16:creationId xmlns:a16="http://schemas.microsoft.com/office/drawing/2014/main" xmlns="" id="{9991F6BB-852E-4C05-B211-1EE8D0CEC714}"/>
                </a:ext>
              </a:extLst>
            </p:cNvPr>
            <p:cNvSpPr/>
            <p:nvPr/>
          </p:nvSpPr>
          <p:spPr>
            <a:xfrm>
              <a:off x="1164741" y="1338261"/>
              <a:ext cx="2011680" cy="548640"/>
            </a:xfrm>
            <a:prstGeom prst="rect">
              <a:avLst/>
            </a:prstGeom>
            <a:solidFill>
              <a:schemeClr val="accent6">
                <a:lumMod val="75000"/>
                <a:lumOff val="25000"/>
                <a:alpha val="80000"/>
              </a:schemeClr>
            </a:solidFill>
            <a:ln>
              <a:solidFill>
                <a:schemeClr val="accent6">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200" dirty="0">
                  <a:solidFill>
                    <a:schemeClr val="bg1"/>
                  </a:solidFill>
                  <a:latin typeface="Arial" panose="020B0604020202020204" pitchFamily="34" charset="0"/>
                  <a:cs typeface="Arial" panose="020B0604020202020204" pitchFamily="34" charset="0"/>
                </a:rPr>
                <a:t>Increase sales and customer satisfaction</a:t>
              </a:r>
            </a:p>
          </p:txBody>
        </p:sp>
        <p:sp>
          <p:nvSpPr>
            <p:cNvPr id="13" name="Rectangle 12">
              <a:extLst>
                <a:ext uri="{FF2B5EF4-FFF2-40B4-BE49-F238E27FC236}">
                  <a16:creationId xmlns:a16="http://schemas.microsoft.com/office/drawing/2014/main" xmlns="" id="{8A4117A1-BA6C-41E9-9FE6-11BD39E50BE4}"/>
                </a:ext>
              </a:extLst>
            </p:cNvPr>
            <p:cNvSpPr/>
            <p:nvPr/>
          </p:nvSpPr>
          <p:spPr>
            <a:xfrm>
              <a:off x="1164741" y="1950494"/>
              <a:ext cx="2011680" cy="731520"/>
            </a:xfrm>
            <a:prstGeom prst="rect">
              <a:avLst/>
            </a:prstGeom>
            <a:solidFill>
              <a:schemeClr val="accent3">
                <a:lumMod val="20000"/>
                <a:lumOff val="80000"/>
                <a:alpha val="50000"/>
              </a:schemeClr>
            </a:solidFill>
            <a:ln>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200" dirty="0">
                  <a:solidFill>
                    <a:schemeClr val="accent6"/>
                  </a:solidFill>
                  <a:latin typeface="Arial" panose="020B0604020202020204" pitchFamily="34" charset="0"/>
                  <a:cs typeface="Arial" panose="020B0604020202020204" pitchFamily="34" charset="0"/>
                </a:rPr>
                <a:t>Sales personnel relying on intuition to make product recommendations</a:t>
              </a:r>
            </a:p>
          </p:txBody>
        </p:sp>
        <p:sp>
          <p:nvSpPr>
            <p:cNvPr id="21" name="Rectangle 20">
              <a:extLst>
                <a:ext uri="{FF2B5EF4-FFF2-40B4-BE49-F238E27FC236}">
                  <a16:creationId xmlns:a16="http://schemas.microsoft.com/office/drawing/2014/main" xmlns="" id="{AE69414D-0F0B-456F-A957-7173B3F8F57E}"/>
                </a:ext>
              </a:extLst>
            </p:cNvPr>
            <p:cNvSpPr/>
            <p:nvPr/>
          </p:nvSpPr>
          <p:spPr>
            <a:xfrm>
              <a:off x="1164741" y="2745607"/>
              <a:ext cx="2011680" cy="2103120"/>
            </a:xfrm>
            <a:prstGeom prst="rect">
              <a:avLst/>
            </a:prstGeom>
            <a:solidFill>
              <a:schemeClr val="bg2">
                <a:lumMod val="90000"/>
                <a:alpha val="5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lgn="ctr"/>
              <a:r>
                <a:rPr lang="en-US" sz="1200" b="1" dirty="0">
                  <a:solidFill>
                    <a:schemeClr val="tx1"/>
                  </a:solidFill>
                  <a:latin typeface="Arial" panose="020B0604020202020204" pitchFamily="34" charset="0"/>
                  <a:cs typeface="Arial" panose="020B0604020202020204" pitchFamily="34" charset="0"/>
                </a:rPr>
                <a:t>Hybrid Recommendation Engine</a:t>
              </a:r>
              <a:r>
                <a:rPr lang="en-US" sz="1200" dirty="0">
                  <a:solidFill>
                    <a:schemeClr val="tx1"/>
                  </a:solidFill>
                  <a:latin typeface="Arial" panose="020B0604020202020204" pitchFamily="34" charset="0"/>
                  <a:cs typeface="Arial" panose="020B0604020202020204" pitchFamily="34" charset="0"/>
                </a:rPr>
                <a:t> using Client buying patterns, Client and Product characteristics proof of concept built for 2 Operating Companies. Accessible by Sales Personnel on mobile app through API</a:t>
              </a:r>
            </a:p>
          </p:txBody>
        </p:sp>
        <p:sp>
          <p:nvSpPr>
            <p:cNvPr id="61" name="Rectangle 60">
              <a:extLst>
                <a:ext uri="{FF2B5EF4-FFF2-40B4-BE49-F238E27FC236}">
                  <a16:creationId xmlns:a16="http://schemas.microsoft.com/office/drawing/2014/main" xmlns="" id="{C09583D8-77FB-4455-98D5-E3B50A274923}"/>
                </a:ext>
              </a:extLst>
            </p:cNvPr>
            <p:cNvSpPr/>
            <p:nvPr/>
          </p:nvSpPr>
          <p:spPr>
            <a:xfrm>
              <a:off x="1159676" y="4912321"/>
              <a:ext cx="2011680" cy="1005840"/>
            </a:xfrm>
            <a:prstGeom prst="rect">
              <a:avLst/>
            </a:prstGeom>
            <a:solidFill>
              <a:schemeClr val="tx2">
                <a:lumMod val="20000"/>
                <a:lumOff val="80000"/>
                <a:alpha val="5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1450" lvl="0" indent="-171450">
                <a:buFont typeface="Arial" panose="020B0604020202020204" pitchFamily="34" charset="0"/>
                <a:buChar char="•"/>
              </a:pPr>
              <a:r>
                <a:rPr lang="en-IN" sz="1200" dirty="0">
                  <a:solidFill>
                    <a:schemeClr val="tx1"/>
                  </a:solidFill>
                  <a:latin typeface="Arial" panose="020B0604020202020204" pitchFamily="34" charset="0"/>
                  <a:cs typeface="Arial" panose="020B0604020202020204" pitchFamily="34" charset="0"/>
                </a:rPr>
                <a:t>Estimated 20% increase in value of new orders from existing customers</a:t>
              </a:r>
            </a:p>
            <a:p>
              <a:pPr marL="171450" lvl="0" indent="-171450">
                <a:buFont typeface="Arial" panose="020B0604020202020204" pitchFamily="34" charset="0"/>
                <a:buChar char="•"/>
              </a:pPr>
              <a:r>
                <a:rPr lang="en-IN" sz="1200" dirty="0">
                  <a:solidFill>
                    <a:schemeClr val="tx1"/>
                  </a:solidFill>
                  <a:latin typeface="Arial" panose="020B0604020202020204" pitchFamily="34" charset="0"/>
                  <a:cs typeface="Arial" panose="020B0604020202020204" pitchFamily="34" charset="0"/>
                </a:rPr>
                <a:t>Approved rollout for all Operating Companies</a:t>
              </a:r>
            </a:p>
          </p:txBody>
        </p:sp>
        <p:grpSp>
          <p:nvGrpSpPr>
            <p:cNvPr id="68" name="Group 67">
              <a:extLst>
                <a:ext uri="{FF2B5EF4-FFF2-40B4-BE49-F238E27FC236}">
                  <a16:creationId xmlns:a16="http://schemas.microsoft.com/office/drawing/2014/main" xmlns="" id="{3B2CC205-D84B-4660-A172-966130533C7F}"/>
                </a:ext>
              </a:extLst>
            </p:cNvPr>
            <p:cNvGrpSpPr/>
            <p:nvPr/>
          </p:nvGrpSpPr>
          <p:grpSpPr>
            <a:xfrm>
              <a:off x="2044158" y="4542527"/>
              <a:ext cx="274320" cy="274320"/>
              <a:chOff x="2044158" y="5369104"/>
              <a:chExt cx="274320" cy="274320"/>
            </a:xfrm>
          </p:grpSpPr>
          <p:sp>
            <p:nvSpPr>
              <p:cNvPr id="70" name="Oval 69">
                <a:extLst>
                  <a:ext uri="{FF2B5EF4-FFF2-40B4-BE49-F238E27FC236}">
                    <a16:creationId xmlns:a16="http://schemas.microsoft.com/office/drawing/2014/main" xmlns="" id="{6BB14EC2-AB94-4E3E-890E-552A3FF58F26}"/>
                  </a:ext>
                </a:extLst>
              </p:cNvPr>
              <p:cNvSpPr/>
              <p:nvPr/>
            </p:nvSpPr>
            <p:spPr>
              <a:xfrm>
                <a:off x="2044158" y="5369104"/>
                <a:ext cx="274320" cy="27432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Cross 71">
                <a:hlinkClick r:id="" action="ppaction://noaction"/>
                <a:extLst>
                  <a:ext uri="{FF2B5EF4-FFF2-40B4-BE49-F238E27FC236}">
                    <a16:creationId xmlns:a16="http://schemas.microsoft.com/office/drawing/2014/main" xmlns="" id="{5FDB0DE8-AD8F-4FBB-8DD7-1E39A0CF8AC9}"/>
                  </a:ext>
                </a:extLst>
              </p:cNvPr>
              <p:cNvSpPr/>
              <p:nvPr/>
            </p:nvSpPr>
            <p:spPr>
              <a:xfrm>
                <a:off x="2103594" y="5428540"/>
                <a:ext cx="155448" cy="155448"/>
              </a:xfrm>
              <a:prstGeom prst="plus">
                <a:avLst>
                  <a:gd name="adj" fmla="val 45743"/>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25" name="Group 24">
            <a:extLst>
              <a:ext uri="{FF2B5EF4-FFF2-40B4-BE49-F238E27FC236}">
                <a16:creationId xmlns:a16="http://schemas.microsoft.com/office/drawing/2014/main" xmlns="" id="{AF662B40-3190-40A0-80D2-120626B5E78A}"/>
              </a:ext>
            </a:extLst>
          </p:cNvPr>
          <p:cNvGrpSpPr/>
          <p:nvPr/>
        </p:nvGrpSpPr>
        <p:grpSpPr>
          <a:xfrm>
            <a:off x="6888795" y="1338261"/>
            <a:ext cx="2573993" cy="4584461"/>
            <a:chOff x="6888795" y="1338261"/>
            <a:chExt cx="2573993" cy="4584461"/>
          </a:xfrm>
        </p:grpSpPr>
        <p:sp>
          <p:nvSpPr>
            <p:cNvPr id="9" name="TextBox 8">
              <a:extLst>
                <a:ext uri="{FF2B5EF4-FFF2-40B4-BE49-F238E27FC236}">
                  <a16:creationId xmlns:a16="http://schemas.microsoft.com/office/drawing/2014/main" xmlns="" id="{6BAC033B-D3F0-4BA6-9EFD-778A12AC0859}"/>
                </a:ext>
              </a:extLst>
            </p:cNvPr>
            <p:cNvSpPr txBox="1"/>
            <p:nvPr/>
          </p:nvSpPr>
          <p:spPr>
            <a:xfrm>
              <a:off x="6901342" y="1338261"/>
              <a:ext cx="2560320" cy="548640"/>
            </a:xfrm>
            <a:prstGeom prst="rect">
              <a:avLst/>
            </a:prstGeom>
            <a:solidFill>
              <a:schemeClr val="accent6">
                <a:lumMod val="75000"/>
                <a:lumOff val="25000"/>
                <a:alpha val="80000"/>
              </a:schemeClr>
            </a:solidFill>
            <a:ln>
              <a:solidFill>
                <a:schemeClr val="accent6">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lvl="0" algn="ctr">
                <a:defRPr sz="1200">
                  <a:solidFill>
                    <a:schemeClr val="bg1"/>
                  </a:solidFill>
                  <a:latin typeface="Arial" panose="020B0604020202020204" pitchFamily="34" charset="0"/>
                  <a:cs typeface="Arial" panose="020B0604020202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t>Enhance effectiveness of product recommendations</a:t>
              </a:r>
            </a:p>
          </p:txBody>
        </p:sp>
        <p:sp>
          <p:nvSpPr>
            <p:cNvPr id="19" name="TextBox 18">
              <a:extLst>
                <a:ext uri="{FF2B5EF4-FFF2-40B4-BE49-F238E27FC236}">
                  <a16:creationId xmlns:a16="http://schemas.microsoft.com/office/drawing/2014/main" xmlns="" id="{0A2B9BA8-579E-4626-A12E-3AC1D557B5C4}"/>
                </a:ext>
              </a:extLst>
            </p:cNvPr>
            <p:cNvSpPr txBox="1"/>
            <p:nvPr/>
          </p:nvSpPr>
          <p:spPr>
            <a:xfrm>
              <a:off x="6902468" y="1950494"/>
              <a:ext cx="2560320" cy="731520"/>
            </a:xfrm>
            <a:prstGeom prst="rect">
              <a:avLst/>
            </a:prstGeom>
            <a:solidFill>
              <a:schemeClr val="accent3">
                <a:lumMod val="20000"/>
                <a:lumOff val="80000"/>
                <a:alpha val="50000"/>
              </a:schemeClr>
            </a:solidFill>
            <a:ln>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sz="1200">
                  <a:solidFill>
                    <a:schemeClr val="accent6"/>
                  </a:solidFill>
                  <a:latin typeface="Arial" panose="020B0604020202020204" pitchFamily="34" charset="0"/>
                  <a:cs typeface="Arial" panose="020B0604020202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t>Cuisine type not known for 35% of client base affecting product recommendations</a:t>
              </a:r>
            </a:p>
          </p:txBody>
        </p:sp>
        <p:sp>
          <p:nvSpPr>
            <p:cNvPr id="27" name="Rectangle 26">
              <a:extLst>
                <a:ext uri="{FF2B5EF4-FFF2-40B4-BE49-F238E27FC236}">
                  <a16:creationId xmlns:a16="http://schemas.microsoft.com/office/drawing/2014/main" xmlns="" id="{6B7226F7-8327-414C-9C7B-5D55637F16C8}"/>
                </a:ext>
              </a:extLst>
            </p:cNvPr>
            <p:cNvSpPr/>
            <p:nvPr/>
          </p:nvSpPr>
          <p:spPr>
            <a:xfrm>
              <a:off x="6888795" y="2745607"/>
              <a:ext cx="2560320" cy="2103120"/>
            </a:xfrm>
            <a:prstGeom prst="rect">
              <a:avLst/>
            </a:prstGeom>
            <a:solidFill>
              <a:schemeClr val="bg2">
                <a:lumMod val="90000"/>
                <a:alpha val="5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lgn="ctr"/>
              <a:r>
                <a:rPr lang="en-US" sz="1200" b="1" i="1" dirty="0">
                  <a:solidFill>
                    <a:schemeClr val="tx1"/>
                  </a:solidFill>
                  <a:latin typeface="Arial" panose="020B0604020202020204" pitchFamily="34" charset="0"/>
                  <a:cs typeface="Arial" panose="020B0604020202020204" pitchFamily="34" charset="0"/>
                </a:rPr>
                <a:t>Deep learning solution </a:t>
              </a:r>
              <a:r>
                <a:rPr lang="en-US" sz="1200" dirty="0">
                  <a:solidFill>
                    <a:schemeClr val="tx1"/>
                  </a:solidFill>
                  <a:latin typeface="Arial" panose="020B0604020202020204" pitchFamily="34" charset="0"/>
                  <a:cs typeface="Arial" panose="020B0604020202020204" pitchFamily="34" charset="0"/>
                </a:rPr>
                <a:t>to identify cuisine types from restaurant names. Prototyping done using </a:t>
              </a:r>
              <a:r>
                <a:rPr lang="en-US" sz="1200" b="1" dirty="0">
                  <a:solidFill>
                    <a:schemeClr val="tx1"/>
                  </a:solidFill>
                  <a:latin typeface="Arial" panose="020B0604020202020204" pitchFamily="34" charset="0"/>
                  <a:cs typeface="Arial" panose="020B0604020202020204" pitchFamily="34" charset="0"/>
                </a:rPr>
                <a:t>Experimentation Sandbox</a:t>
              </a:r>
              <a:r>
                <a:rPr lang="en-US" sz="1200" dirty="0">
                  <a:solidFill>
                    <a:schemeClr val="tx1"/>
                  </a:solidFill>
                  <a:latin typeface="Arial" panose="020B0604020202020204" pitchFamily="34" charset="0"/>
                  <a:cs typeface="Arial" panose="020B0604020202020204" pitchFamily="34" charset="0"/>
                </a:rPr>
                <a:t>, deployed in a </a:t>
              </a:r>
              <a:r>
                <a:rPr lang="en-US" sz="1200" b="1" dirty="0">
                  <a:solidFill>
                    <a:schemeClr val="tx1"/>
                  </a:solidFill>
                  <a:latin typeface="Arial" panose="020B0604020202020204" pitchFamily="34" charset="0"/>
                  <a:cs typeface="Arial" panose="020B0604020202020204" pitchFamily="34" charset="0"/>
                </a:rPr>
                <a:t>Container </a:t>
              </a:r>
              <a:r>
                <a:rPr lang="en-US" sz="1200" dirty="0">
                  <a:solidFill>
                    <a:schemeClr val="tx1"/>
                  </a:solidFill>
                  <a:latin typeface="Arial" panose="020B0604020202020204" pitchFamily="34" charset="0"/>
                  <a:cs typeface="Arial" panose="020B0604020202020204" pitchFamily="34" charset="0"/>
                </a:rPr>
                <a:t>and integrated with </a:t>
              </a:r>
              <a:r>
                <a:rPr lang="en-US" sz="1200" b="1" dirty="0">
                  <a:solidFill>
                    <a:schemeClr val="tx1"/>
                  </a:solidFill>
                  <a:latin typeface="Arial" panose="020B0604020202020204" pitchFamily="34" charset="0"/>
                  <a:cs typeface="Arial" panose="020B0604020202020204" pitchFamily="34" charset="0"/>
                </a:rPr>
                <a:t>Scalable ML </a:t>
              </a:r>
              <a:r>
                <a:rPr lang="en-US" sz="1200" dirty="0">
                  <a:solidFill>
                    <a:schemeClr val="tx1"/>
                  </a:solidFill>
                  <a:latin typeface="Arial" panose="020B0604020202020204" pitchFamily="34" charset="0"/>
                  <a:cs typeface="Arial" panose="020B0604020202020204" pitchFamily="34" charset="0"/>
                </a:rPr>
                <a:t>solution (Recommendation Engine)</a:t>
              </a:r>
            </a:p>
          </p:txBody>
        </p:sp>
        <p:sp>
          <p:nvSpPr>
            <p:cNvPr id="52" name="TextBox 51">
              <a:extLst>
                <a:ext uri="{FF2B5EF4-FFF2-40B4-BE49-F238E27FC236}">
                  <a16:creationId xmlns:a16="http://schemas.microsoft.com/office/drawing/2014/main" xmlns="" id="{928C3AA3-FFA8-4632-9A97-3A07531CBCCF}"/>
                </a:ext>
              </a:extLst>
            </p:cNvPr>
            <p:cNvSpPr txBox="1"/>
            <p:nvPr/>
          </p:nvSpPr>
          <p:spPr>
            <a:xfrm>
              <a:off x="7544729" y="4123404"/>
              <a:ext cx="1244244" cy="33335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lvl="0">
                <a:defRPr sz="1400">
                  <a:solidFill>
                    <a:prstClr val="black"/>
                  </a:solidFill>
                  <a:latin typeface="Arial" panose="020B0604020202020204" pitchFamily="34" charset="0"/>
                  <a:cs typeface="Arial" panose="020B0604020202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ctr"/>
              <a:r>
                <a:rPr lang="en-US" sz="1200" b="1" dirty="0">
                  <a:solidFill>
                    <a:schemeClr val="bg1"/>
                  </a:solidFill>
                </a:rPr>
                <a:t>Container</a:t>
              </a:r>
            </a:p>
          </p:txBody>
        </p:sp>
        <p:sp>
          <p:nvSpPr>
            <p:cNvPr id="63" name="Rectangle 62">
              <a:extLst>
                <a:ext uri="{FF2B5EF4-FFF2-40B4-BE49-F238E27FC236}">
                  <a16:creationId xmlns:a16="http://schemas.microsoft.com/office/drawing/2014/main" xmlns="" id="{E668D9E3-4869-4CAC-9A86-4430D2E1955F}"/>
                </a:ext>
              </a:extLst>
            </p:cNvPr>
            <p:cNvSpPr/>
            <p:nvPr/>
          </p:nvSpPr>
          <p:spPr>
            <a:xfrm>
              <a:off x="6888795" y="4916882"/>
              <a:ext cx="2560320" cy="1005840"/>
            </a:xfrm>
            <a:prstGeom prst="rect">
              <a:avLst/>
            </a:prstGeom>
            <a:solidFill>
              <a:schemeClr val="tx2">
                <a:lumMod val="20000"/>
                <a:lumOff val="80000"/>
                <a:alpha val="5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1450" lvl="0" indent="-171450">
                <a:buFont typeface="Arial" panose="020B0604020202020204" pitchFamily="34" charset="0"/>
                <a:buChar char="•"/>
              </a:pPr>
              <a:r>
                <a:rPr lang="en-IN" sz="1200" dirty="0">
                  <a:solidFill>
                    <a:schemeClr val="tx1"/>
                  </a:solidFill>
                  <a:latin typeface="Arial" panose="020B0604020202020204" pitchFamily="34" charset="0"/>
                  <a:cs typeface="Arial" panose="020B0604020202020204" pitchFamily="34" charset="0"/>
                </a:rPr>
                <a:t>83% accuracy in cuisine classification</a:t>
              </a:r>
            </a:p>
            <a:p>
              <a:pPr marL="171450" lvl="0" indent="-171450">
                <a:buFont typeface="Arial" panose="020B0604020202020204" pitchFamily="34" charset="0"/>
                <a:buChar char="•"/>
              </a:pPr>
              <a:r>
                <a:rPr lang="en-IN" sz="1200" dirty="0">
                  <a:solidFill>
                    <a:schemeClr val="tx1"/>
                  </a:solidFill>
                  <a:latin typeface="Arial" panose="020B0604020202020204" pitchFamily="34" charset="0"/>
                  <a:cs typeface="Arial" panose="020B0604020202020204" pitchFamily="34" charset="0"/>
                </a:rPr>
                <a:t>Nearly 100% coverage of customers for product recommendation</a:t>
              </a:r>
            </a:p>
          </p:txBody>
        </p:sp>
        <p:grpSp>
          <p:nvGrpSpPr>
            <p:cNvPr id="74" name="Group 73">
              <a:extLst>
                <a:ext uri="{FF2B5EF4-FFF2-40B4-BE49-F238E27FC236}">
                  <a16:creationId xmlns:a16="http://schemas.microsoft.com/office/drawing/2014/main" xmlns="" id="{806FA7A0-578E-4E2F-A79C-DC2113051CE7}"/>
                </a:ext>
              </a:extLst>
            </p:cNvPr>
            <p:cNvGrpSpPr/>
            <p:nvPr/>
          </p:nvGrpSpPr>
          <p:grpSpPr>
            <a:xfrm>
              <a:off x="8031795" y="4518693"/>
              <a:ext cx="274320" cy="274320"/>
              <a:chOff x="2044158" y="5369104"/>
              <a:chExt cx="274320" cy="274320"/>
            </a:xfrm>
          </p:grpSpPr>
          <p:sp>
            <p:nvSpPr>
              <p:cNvPr id="76" name="Oval 75">
                <a:extLst>
                  <a:ext uri="{FF2B5EF4-FFF2-40B4-BE49-F238E27FC236}">
                    <a16:creationId xmlns:a16="http://schemas.microsoft.com/office/drawing/2014/main" xmlns="" id="{98B849AB-5C84-418C-8E1F-FE628FF773E5}"/>
                  </a:ext>
                </a:extLst>
              </p:cNvPr>
              <p:cNvSpPr/>
              <p:nvPr/>
            </p:nvSpPr>
            <p:spPr>
              <a:xfrm>
                <a:off x="2044158" y="5369104"/>
                <a:ext cx="274320" cy="27432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Cross 76">
                <a:hlinkClick r:id="" action="ppaction://noaction"/>
                <a:extLst>
                  <a:ext uri="{FF2B5EF4-FFF2-40B4-BE49-F238E27FC236}">
                    <a16:creationId xmlns:a16="http://schemas.microsoft.com/office/drawing/2014/main" xmlns="" id="{58E4EF3B-651E-4B1B-8965-2723FC0808BF}"/>
                  </a:ext>
                </a:extLst>
              </p:cNvPr>
              <p:cNvSpPr/>
              <p:nvPr/>
            </p:nvSpPr>
            <p:spPr>
              <a:xfrm>
                <a:off x="2103594" y="5428540"/>
                <a:ext cx="155448" cy="155448"/>
              </a:xfrm>
              <a:prstGeom prst="plus">
                <a:avLst>
                  <a:gd name="adj" fmla="val 45743"/>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26" name="Group 25">
            <a:extLst>
              <a:ext uri="{FF2B5EF4-FFF2-40B4-BE49-F238E27FC236}">
                <a16:creationId xmlns:a16="http://schemas.microsoft.com/office/drawing/2014/main" xmlns="" id="{E0FB9888-9760-4A96-9E22-48F69955F83D}"/>
              </a:ext>
            </a:extLst>
          </p:cNvPr>
          <p:cNvGrpSpPr/>
          <p:nvPr/>
        </p:nvGrpSpPr>
        <p:grpSpPr>
          <a:xfrm>
            <a:off x="9664418" y="1338261"/>
            <a:ext cx="1923290" cy="4579900"/>
            <a:chOff x="9664418" y="1338261"/>
            <a:chExt cx="1923290" cy="4579900"/>
          </a:xfrm>
        </p:grpSpPr>
        <p:sp>
          <p:nvSpPr>
            <p:cNvPr id="35" name="Rectangle 34">
              <a:extLst>
                <a:ext uri="{FF2B5EF4-FFF2-40B4-BE49-F238E27FC236}">
                  <a16:creationId xmlns:a16="http://schemas.microsoft.com/office/drawing/2014/main" xmlns="" id="{BE1AB58D-255E-4FD5-ABF2-7469C72369C1}"/>
                </a:ext>
              </a:extLst>
            </p:cNvPr>
            <p:cNvSpPr/>
            <p:nvPr/>
          </p:nvSpPr>
          <p:spPr>
            <a:xfrm>
              <a:off x="9664418" y="2745607"/>
              <a:ext cx="1920240" cy="2103120"/>
            </a:xfrm>
            <a:prstGeom prst="rect">
              <a:avLst/>
            </a:prstGeom>
            <a:solidFill>
              <a:schemeClr val="bg2">
                <a:lumMod val="90000"/>
                <a:alpha val="5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lgn="ctr"/>
              <a:r>
                <a:rPr lang="en-US" sz="1200" dirty="0">
                  <a:solidFill>
                    <a:schemeClr val="tx1"/>
                  </a:solidFill>
                  <a:latin typeface="Arial" panose="020B0604020202020204" pitchFamily="34" charset="0"/>
                  <a:cs typeface="Arial" panose="020B0604020202020204" pitchFamily="34" charset="0"/>
                </a:rPr>
                <a:t>Metrics engine as single source of truth for finance &amp; sales metrics</a:t>
              </a:r>
            </a:p>
          </p:txBody>
        </p:sp>
        <p:sp>
          <p:nvSpPr>
            <p:cNvPr id="10" name="TextBox 9">
              <a:extLst>
                <a:ext uri="{FF2B5EF4-FFF2-40B4-BE49-F238E27FC236}">
                  <a16:creationId xmlns:a16="http://schemas.microsoft.com/office/drawing/2014/main" xmlns="" id="{9BF5580A-4887-4058-B69A-90D237525208}"/>
                </a:ext>
              </a:extLst>
            </p:cNvPr>
            <p:cNvSpPr txBox="1"/>
            <p:nvPr/>
          </p:nvSpPr>
          <p:spPr>
            <a:xfrm>
              <a:off x="9667468" y="1338261"/>
              <a:ext cx="1920240" cy="548640"/>
            </a:xfrm>
            <a:prstGeom prst="rect">
              <a:avLst/>
            </a:prstGeom>
            <a:solidFill>
              <a:schemeClr val="accent6">
                <a:lumMod val="75000"/>
                <a:lumOff val="25000"/>
                <a:alpha val="80000"/>
              </a:schemeClr>
            </a:solidFill>
            <a:ln>
              <a:solidFill>
                <a:schemeClr val="accent6">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lvl="0" algn="ctr">
                <a:defRPr sz="1200">
                  <a:solidFill>
                    <a:schemeClr val="bg1"/>
                  </a:solidFill>
                  <a:latin typeface="Arial" panose="020B0604020202020204" pitchFamily="34" charset="0"/>
                  <a:cs typeface="Arial" panose="020B0604020202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t>Improve ad-hoc query experience for users</a:t>
              </a:r>
            </a:p>
          </p:txBody>
        </p:sp>
        <p:sp>
          <p:nvSpPr>
            <p:cNvPr id="20" name="TextBox 19">
              <a:extLst>
                <a:ext uri="{FF2B5EF4-FFF2-40B4-BE49-F238E27FC236}">
                  <a16:creationId xmlns:a16="http://schemas.microsoft.com/office/drawing/2014/main" xmlns="" id="{69C5C0C8-ED59-4CA3-91C3-FBAA33109353}"/>
                </a:ext>
              </a:extLst>
            </p:cNvPr>
            <p:cNvSpPr txBox="1"/>
            <p:nvPr/>
          </p:nvSpPr>
          <p:spPr>
            <a:xfrm>
              <a:off x="9667468" y="1950494"/>
              <a:ext cx="1920240" cy="731520"/>
            </a:xfrm>
            <a:prstGeom prst="rect">
              <a:avLst/>
            </a:prstGeom>
            <a:solidFill>
              <a:schemeClr val="accent3">
                <a:lumMod val="20000"/>
                <a:lumOff val="80000"/>
                <a:alpha val="50000"/>
              </a:schemeClr>
            </a:solidFill>
            <a:ln>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sz="1200">
                  <a:solidFill>
                    <a:schemeClr val="accent6"/>
                  </a:solidFill>
                  <a:latin typeface="Arial" panose="020B0604020202020204" pitchFamily="34" charset="0"/>
                  <a:cs typeface="Arial" panose="020B0604020202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t>Limited concurrency (50), slow performance and limited storage</a:t>
              </a:r>
            </a:p>
          </p:txBody>
        </p:sp>
        <p:sp>
          <p:nvSpPr>
            <p:cNvPr id="29" name="TextBox 28">
              <a:extLst>
                <a:ext uri="{FF2B5EF4-FFF2-40B4-BE49-F238E27FC236}">
                  <a16:creationId xmlns:a16="http://schemas.microsoft.com/office/drawing/2014/main" xmlns="" id="{3C3B407A-7690-4E3C-97D1-16CEDA5D9B1B}"/>
                </a:ext>
              </a:extLst>
            </p:cNvPr>
            <p:cNvSpPr txBox="1"/>
            <p:nvPr/>
          </p:nvSpPr>
          <p:spPr>
            <a:xfrm>
              <a:off x="9710138" y="3375540"/>
              <a:ext cx="1828800" cy="274320"/>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lvl="0">
                <a:defRPr sz="1400">
                  <a:solidFill>
                    <a:prstClr val="black"/>
                  </a:solidFill>
                  <a:latin typeface="Arial" panose="020B0604020202020204" pitchFamily="34" charset="0"/>
                  <a:cs typeface="Arial" panose="020B0604020202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ctr"/>
              <a:r>
                <a:rPr lang="en-US" sz="1200" b="1" dirty="0">
                  <a:solidFill>
                    <a:schemeClr val="bg1"/>
                  </a:solidFill>
                </a:rPr>
                <a:t>Metrics Engine</a:t>
              </a:r>
            </a:p>
          </p:txBody>
        </p:sp>
        <p:sp>
          <p:nvSpPr>
            <p:cNvPr id="67" name="Rectangle 66">
              <a:extLst>
                <a:ext uri="{FF2B5EF4-FFF2-40B4-BE49-F238E27FC236}">
                  <a16:creationId xmlns:a16="http://schemas.microsoft.com/office/drawing/2014/main" xmlns="" id="{5ED3ED73-C291-4864-BE0C-87322F4A8891}"/>
                </a:ext>
              </a:extLst>
            </p:cNvPr>
            <p:cNvSpPr/>
            <p:nvPr/>
          </p:nvSpPr>
          <p:spPr>
            <a:xfrm>
              <a:off x="9667468" y="4912321"/>
              <a:ext cx="1920240" cy="1005840"/>
            </a:xfrm>
            <a:prstGeom prst="rect">
              <a:avLst/>
            </a:prstGeom>
            <a:solidFill>
              <a:schemeClr val="tx2">
                <a:lumMod val="20000"/>
                <a:lumOff val="80000"/>
                <a:alpha val="5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1450" lvl="0" indent="-171450">
                <a:buFont typeface="Arial" panose="020B0604020202020204" pitchFamily="34" charset="0"/>
                <a:buChar char="•"/>
              </a:pPr>
              <a:r>
                <a:rPr lang="en-IN" sz="1200" dirty="0">
                  <a:solidFill>
                    <a:schemeClr val="tx1"/>
                  </a:solidFill>
                  <a:latin typeface="Arial" panose="020B0604020202020204" pitchFamily="34" charset="0"/>
                  <a:cs typeface="Arial" panose="020B0604020202020204" pitchFamily="34" charset="0"/>
                </a:rPr>
                <a:t>7 sec query response</a:t>
              </a:r>
            </a:p>
            <a:p>
              <a:pPr marL="171450" lvl="0" indent="-171450">
                <a:buFont typeface="Arial" panose="020B0604020202020204" pitchFamily="34" charset="0"/>
                <a:buChar char="•"/>
              </a:pPr>
              <a:r>
                <a:rPr lang="en-IN" sz="1200" dirty="0">
                  <a:solidFill>
                    <a:schemeClr val="tx1"/>
                  </a:solidFill>
                  <a:latin typeface="Arial" panose="020B0604020202020204" pitchFamily="34" charset="0"/>
                  <a:cs typeface="Arial" panose="020B0604020202020204" pitchFamily="34" charset="0"/>
                </a:rPr>
                <a:t>250 concurrent users per minute</a:t>
              </a:r>
            </a:p>
            <a:p>
              <a:pPr marL="171450" lvl="0" indent="-171450">
                <a:buFont typeface="Arial" panose="020B0604020202020204" pitchFamily="34" charset="0"/>
                <a:buChar char="•"/>
              </a:pPr>
              <a:r>
                <a:rPr lang="en-IN" sz="1200" dirty="0">
                  <a:solidFill>
                    <a:schemeClr val="tx1"/>
                  </a:solidFill>
                  <a:latin typeface="Arial" panose="020B0604020202020204" pitchFamily="34" charset="0"/>
                  <a:cs typeface="Arial" panose="020B0604020202020204" pitchFamily="34" charset="0"/>
                </a:rPr>
                <a:t>$125K savings per year in licensing cost</a:t>
              </a:r>
            </a:p>
          </p:txBody>
        </p:sp>
        <p:grpSp>
          <p:nvGrpSpPr>
            <p:cNvPr id="78" name="Group 77">
              <a:extLst>
                <a:ext uri="{FF2B5EF4-FFF2-40B4-BE49-F238E27FC236}">
                  <a16:creationId xmlns:a16="http://schemas.microsoft.com/office/drawing/2014/main" xmlns="" id="{E2402341-7EA7-4CAA-A7C3-B802B9563E5F}"/>
                </a:ext>
              </a:extLst>
            </p:cNvPr>
            <p:cNvGrpSpPr/>
            <p:nvPr/>
          </p:nvGrpSpPr>
          <p:grpSpPr>
            <a:xfrm>
              <a:off x="10487378" y="4498278"/>
              <a:ext cx="274320" cy="274320"/>
              <a:chOff x="2044158" y="5369104"/>
              <a:chExt cx="274320" cy="274320"/>
            </a:xfrm>
          </p:grpSpPr>
          <p:sp>
            <p:nvSpPr>
              <p:cNvPr id="79" name="Oval 78">
                <a:extLst>
                  <a:ext uri="{FF2B5EF4-FFF2-40B4-BE49-F238E27FC236}">
                    <a16:creationId xmlns:a16="http://schemas.microsoft.com/office/drawing/2014/main" xmlns="" id="{67775609-CA56-4191-8423-F2EC244639D3}"/>
                  </a:ext>
                </a:extLst>
              </p:cNvPr>
              <p:cNvSpPr/>
              <p:nvPr/>
            </p:nvSpPr>
            <p:spPr>
              <a:xfrm>
                <a:off x="2044158" y="5369104"/>
                <a:ext cx="274320" cy="27432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Cross 79">
                <a:hlinkClick r:id="" action="ppaction://noaction"/>
                <a:extLst>
                  <a:ext uri="{FF2B5EF4-FFF2-40B4-BE49-F238E27FC236}">
                    <a16:creationId xmlns:a16="http://schemas.microsoft.com/office/drawing/2014/main" xmlns="" id="{4ECA09E3-9A20-42BD-A0CA-F0A9137867A5}"/>
                  </a:ext>
                </a:extLst>
              </p:cNvPr>
              <p:cNvSpPr/>
              <p:nvPr/>
            </p:nvSpPr>
            <p:spPr>
              <a:xfrm>
                <a:off x="2103594" y="5428540"/>
                <a:ext cx="155448" cy="155448"/>
              </a:xfrm>
              <a:prstGeom prst="plus">
                <a:avLst>
                  <a:gd name="adj" fmla="val 45743"/>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9" name="TextBox 58">
              <a:extLst>
                <a:ext uri="{FF2B5EF4-FFF2-40B4-BE49-F238E27FC236}">
                  <a16:creationId xmlns:a16="http://schemas.microsoft.com/office/drawing/2014/main" xmlns="" id="{65D4E7F4-A949-406D-AE58-AF9E9A677B04}"/>
                </a:ext>
              </a:extLst>
            </p:cNvPr>
            <p:cNvSpPr txBox="1"/>
            <p:nvPr/>
          </p:nvSpPr>
          <p:spPr>
            <a:xfrm>
              <a:off x="9710138" y="3679420"/>
              <a:ext cx="1828800" cy="27432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defRPr lang="en-US"/>
              </a:defPPr>
              <a:lvl1pPr lvl="0">
                <a:defRPr sz="1400">
                  <a:solidFill>
                    <a:prstClr val="black"/>
                  </a:solidFill>
                  <a:latin typeface="Arial" panose="020B0604020202020204" pitchFamily="34" charset="0"/>
                  <a:cs typeface="Arial" panose="020B0604020202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ctr"/>
              <a:r>
                <a:rPr lang="en-US" sz="1200" b="1" dirty="0">
                  <a:solidFill>
                    <a:schemeClr val="bg1"/>
                  </a:solidFill>
                </a:rPr>
                <a:t>Optimized Workloads</a:t>
              </a:r>
            </a:p>
          </p:txBody>
        </p:sp>
        <p:sp>
          <p:nvSpPr>
            <p:cNvPr id="69" name="TextBox 68">
              <a:extLst>
                <a:ext uri="{FF2B5EF4-FFF2-40B4-BE49-F238E27FC236}">
                  <a16:creationId xmlns:a16="http://schemas.microsoft.com/office/drawing/2014/main" xmlns="" id="{5330FA07-3931-4BBB-B4CC-BB779BC618F7}"/>
                </a:ext>
              </a:extLst>
            </p:cNvPr>
            <p:cNvSpPr txBox="1"/>
            <p:nvPr/>
          </p:nvSpPr>
          <p:spPr>
            <a:xfrm>
              <a:off x="9710138" y="3983300"/>
              <a:ext cx="1828800" cy="457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defRPr lang="en-US"/>
              </a:defPPr>
              <a:lvl1pPr lvl="0">
                <a:defRPr sz="1400">
                  <a:solidFill>
                    <a:prstClr val="black"/>
                  </a:solidFill>
                  <a:latin typeface="Arial" panose="020B0604020202020204" pitchFamily="34" charset="0"/>
                  <a:cs typeface="Arial" panose="020B0604020202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ctr"/>
              <a:r>
                <a:rPr lang="en-US" sz="1200" b="1" dirty="0">
                  <a:solidFill>
                    <a:schemeClr val="bg1"/>
                  </a:solidFill>
                </a:rPr>
                <a:t>Workload aware Architecture</a:t>
              </a:r>
            </a:p>
          </p:txBody>
        </p:sp>
      </p:grpSp>
    </p:spTree>
    <p:extLst>
      <p:ext uri="{BB962C8B-B14F-4D97-AF65-F5344CB8AC3E}">
        <p14:creationId xmlns:p14="http://schemas.microsoft.com/office/powerpoint/2010/main" val="1119945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4"/>
                                        </p:tgtEl>
                                        <p:attrNameLst>
                                          <p:attrName>style.visibility</p:attrName>
                                        </p:attrNameLst>
                                      </p:cBhvr>
                                      <p:to>
                                        <p:strVal val="hidden"/>
                                      </p:to>
                                    </p:set>
                                  </p:childTnLst>
                                </p:cTn>
                              </p:par>
                              <p:par>
                                <p:cTn id="15" presetID="1"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6"/>
                                        </p:tgtEl>
                                        <p:attrNameLst>
                                          <p:attrName>style.visibility</p:attrName>
                                        </p:attrNameLst>
                                      </p:cBhvr>
                                      <p:to>
                                        <p:strVal val="visible"/>
                                      </p:to>
                                    </p:set>
                                  </p:childTnLst>
                                </p:cTn>
                              </p:par>
                              <p:par>
                                <p:cTn id="25" presetID="1" presetClass="exit" presetSubtype="0" fill="hold" grpId="1" nodeType="withEffect">
                                  <p:stCondLst>
                                    <p:cond delay="0"/>
                                  </p:stCondLst>
                                  <p:childTnLst>
                                    <p:set>
                                      <p:cBhvr>
                                        <p:cTn id="26" dur="1" fill="hold">
                                          <p:stCondLst>
                                            <p:cond delay="0"/>
                                          </p:stCondLst>
                                        </p:cTn>
                                        <p:tgtEl>
                                          <p:spTgt spid="53"/>
                                        </p:tgtEl>
                                        <p:attrNameLst>
                                          <p:attrName>style.visibility</p:attrName>
                                        </p:attrNameLst>
                                      </p:cBhvr>
                                      <p:to>
                                        <p:strVal val="hidden"/>
                                      </p:to>
                                    </p:set>
                                  </p:childTnLst>
                                </p:cTn>
                              </p:par>
                              <p:par>
                                <p:cTn id="27" presetID="1" presetClass="entr" presetSubtype="0" fill="hold" grpId="0" nodeType="withEffect">
                                  <p:stCondLst>
                                    <p:cond delay="0"/>
                                  </p:stCondLst>
                                  <p:childTnLst>
                                    <p:set>
                                      <p:cBhvr>
                                        <p:cTn id="28" dur="1" fill="hold">
                                          <p:stCondLst>
                                            <p:cond delay="0"/>
                                          </p:stCondLst>
                                        </p:cTn>
                                        <p:tgtEl>
                                          <p:spTgt spid="5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5"/>
                                        </p:tgtEl>
                                        <p:attrNameLst>
                                          <p:attrName>style.visibility</p:attrName>
                                        </p:attrNameLst>
                                      </p:cBhvr>
                                      <p:to>
                                        <p:strVal val="visible"/>
                                      </p:to>
                                    </p:set>
                                  </p:childTnLst>
                                </p:cTn>
                              </p:par>
                              <p:par>
                                <p:cTn id="35" presetID="1" presetClass="exit" presetSubtype="0" fill="hold" grpId="1" nodeType="withEffect">
                                  <p:stCondLst>
                                    <p:cond delay="0"/>
                                  </p:stCondLst>
                                  <p:childTnLst>
                                    <p:set>
                                      <p:cBhvr>
                                        <p:cTn id="36" dur="1" fill="hold">
                                          <p:stCondLst>
                                            <p:cond delay="0"/>
                                          </p:stCondLst>
                                        </p:cTn>
                                        <p:tgtEl>
                                          <p:spTgt spid="54"/>
                                        </p:tgtEl>
                                        <p:attrNameLst>
                                          <p:attrName>style.visibility</p:attrName>
                                        </p:attrNameLst>
                                      </p:cBhvr>
                                      <p:to>
                                        <p:strVal val="hidden"/>
                                      </p:to>
                                    </p:set>
                                  </p:childTnLst>
                                </p:cTn>
                              </p:par>
                              <p:par>
                                <p:cTn id="37" presetID="1" presetClass="entr" presetSubtype="0" fill="hold" grpId="0" nodeType="withEffect">
                                  <p:stCondLst>
                                    <p:cond delay="0"/>
                                  </p:stCondLst>
                                  <p:childTnLst>
                                    <p:set>
                                      <p:cBhvr>
                                        <p:cTn id="38" dur="1" fill="hold">
                                          <p:stCondLst>
                                            <p:cond delay="0"/>
                                          </p:stCondLst>
                                        </p:cTn>
                                        <p:tgtEl>
                                          <p:spTgt spid="57"/>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p:bldP spid="6" grpId="0"/>
      <p:bldP spid="53" grpId="0" animBg="1"/>
      <p:bldP spid="53" grpId="1" animBg="1"/>
      <p:bldP spid="54" grpId="0" animBg="1"/>
      <p:bldP spid="54" grpId="1" animBg="1"/>
      <p:bldP spid="55" grpId="0" animBg="1"/>
      <p:bldP spid="56" grpId="0"/>
      <p:bldP spid="57"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AE06F71A-EC4B-41CE-AB68-006AE615985E}"/>
              </a:ext>
            </a:extLst>
          </p:cNvPr>
          <p:cNvSpPr>
            <a:spLocks noGrp="1"/>
          </p:cNvSpPr>
          <p:nvPr>
            <p:ph type="ctrTitle"/>
          </p:nvPr>
        </p:nvSpPr>
        <p:spPr/>
        <p:txBody>
          <a:bodyPr/>
          <a:lstStyle/>
          <a:p>
            <a:r>
              <a:rPr lang="en-US" dirty="0"/>
              <a:t>Thank You</a:t>
            </a:r>
          </a:p>
        </p:txBody>
      </p:sp>
      <p:sp>
        <p:nvSpPr>
          <p:cNvPr id="4" name="Content Placeholder 3">
            <a:extLst>
              <a:ext uri="{FF2B5EF4-FFF2-40B4-BE49-F238E27FC236}">
                <a16:creationId xmlns:a16="http://schemas.microsoft.com/office/drawing/2014/main" xmlns="" id="{0A8EE6E6-9E29-4569-A09E-27532EBC2A39}"/>
              </a:ext>
            </a:extLst>
          </p:cNvPr>
          <p:cNvSpPr>
            <a:spLocks noGrp="1"/>
          </p:cNvSpPr>
          <p:nvPr>
            <p:ph sz="quarter" idx="10"/>
          </p:nvPr>
        </p:nvSpPr>
        <p:spPr>
          <a:xfrm>
            <a:off x="112931" y="5643313"/>
            <a:ext cx="3496542" cy="292266"/>
          </a:xfrm>
        </p:spPr>
        <p:txBody>
          <a:bodyPr/>
          <a:lstStyle/>
          <a:p>
            <a:r>
              <a:rPr lang="en-US" dirty="0" smtClean="0"/>
              <a:t>ganesh.sankaran@latentview.com</a:t>
            </a:r>
            <a:endParaRPr lang="en-US" dirty="0"/>
          </a:p>
        </p:txBody>
      </p:sp>
    </p:spTree>
    <p:extLst>
      <p:ext uri="{BB962C8B-B14F-4D97-AF65-F5344CB8AC3E}">
        <p14:creationId xmlns:p14="http://schemas.microsoft.com/office/powerpoint/2010/main" val="13150639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8E2E94A9-8629-4168-AD4E-F99BAED9A7EA}"/>
              </a:ext>
            </a:extLst>
          </p:cNvPr>
          <p:cNvSpPr>
            <a:spLocks noGrp="1"/>
          </p:cNvSpPr>
          <p:nvPr>
            <p:ph type="title"/>
          </p:nvPr>
        </p:nvSpPr>
        <p:spPr/>
        <p:txBody>
          <a:bodyPr/>
          <a:lstStyle/>
          <a:p>
            <a:r>
              <a:rPr lang="en-US" dirty="0"/>
              <a:t>LatentView – A World Class Analytics Company</a:t>
            </a:r>
          </a:p>
        </p:txBody>
      </p:sp>
      <p:sp>
        <p:nvSpPr>
          <p:cNvPr id="5" name="Shape 175">
            <a:extLst>
              <a:ext uri="{FF2B5EF4-FFF2-40B4-BE49-F238E27FC236}">
                <a16:creationId xmlns:a16="http://schemas.microsoft.com/office/drawing/2014/main" xmlns="" id="{73B1812C-AB45-42B6-B636-7B16C835A9A6}"/>
              </a:ext>
            </a:extLst>
          </p:cNvPr>
          <p:cNvSpPr/>
          <p:nvPr/>
        </p:nvSpPr>
        <p:spPr>
          <a:xfrm>
            <a:off x="546136" y="1556413"/>
            <a:ext cx="1758953" cy="1758952"/>
          </a:xfrm>
          <a:prstGeom prst="ellipse">
            <a:avLst/>
          </a:prstGeom>
          <a:gradFill>
            <a:gsLst>
              <a:gs pos="0">
                <a:srgbClr val="073164"/>
              </a:gs>
              <a:gs pos="50000">
                <a:srgbClr val="0B4790"/>
              </a:gs>
              <a:gs pos="100000">
                <a:srgbClr val="0E55AD"/>
              </a:gs>
            </a:gsLst>
            <a:path path="circle">
              <a:fillToRect l="100000" t="100000"/>
            </a:path>
            <a:tileRect r="-100000" b="-100000"/>
          </a:gradFill>
          <a:ln>
            <a:noFill/>
          </a:ln>
        </p:spPr>
        <p:txBody>
          <a:bodyPr wrap="square" lIns="91425" tIns="45700" rIns="91425" bIns="45700" anchor="ctr" anchorCtr="0">
            <a:noAutofit/>
          </a:bodyPr>
          <a:lstStyle/>
          <a:p>
            <a:pPr marL="0" marR="0" lvl="0" indent="0" algn="ctr" rtl="0">
              <a:spcBef>
                <a:spcPts val="0"/>
              </a:spcBef>
              <a:spcAft>
                <a:spcPts val="0"/>
              </a:spcAft>
              <a:buNone/>
            </a:pPr>
            <a:endParaRPr sz="1600" i="0" u="none" strike="noStrike" cap="none" dirty="0">
              <a:solidFill>
                <a:schemeClr val="lt1"/>
              </a:solidFill>
              <a:latin typeface="Arial" panose="020B0604020202020204" pitchFamily="34" charset="0"/>
              <a:cs typeface="Arial" panose="020B0604020202020204" pitchFamily="34" charset="0"/>
            </a:endParaRPr>
          </a:p>
        </p:txBody>
      </p:sp>
      <p:sp>
        <p:nvSpPr>
          <p:cNvPr id="6" name="Shape 176">
            <a:extLst>
              <a:ext uri="{FF2B5EF4-FFF2-40B4-BE49-F238E27FC236}">
                <a16:creationId xmlns:a16="http://schemas.microsoft.com/office/drawing/2014/main" xmlns="" id="{8F21897C-9C14-46AC-86A8-6EA21A6FFEF4}"/>
              </a:ext>
            </a:extLst>
          </p:cNvPr>
          <p:cNvSpPr/>
          <p:nvPr/>
        </p:nvSpPr>
        <p:spPr>
          <a:xfrm>
            <a:off x="2079324" y="1527863"/>
            <a:ext cx="1827592" cy="1827591"/>
          </a:xfrm>
          <a:prstGeom prst="ellipse">
            <a:avLst/>
          </a:prstGeom>
          <a:gradFill>
            <a:gsLst>
              <a:gs pos="0">
                <a:srgbClr val="073164"/>
              </a:gs>
              <a:gs pos="50000">
                <a:srgbClr val="0B4790"/>
              </a:gs>
              <a:gs pos="100000">
                <a:srgbClr val="0E55AD"/>
              </a:gs>
            </a:gsLst>
            <a:path path="circle">
              <a:fillToRect l="100000" t="100000"/>
            </a:path>
            <a:tileRect r="-100000" b="-100000"/>
          </a:gradFill>
          <a:ln>
            <a:noFill/>
          </a:ln>
        </p:spPr>
        <p:txBody>
          <a:bodyPr wrap="square" lIns="91425" tIns="45700" rIns="91425" bIns="45700" anchor="ctr" anchorCtr="0">
            <a:noAutofit/>
          </a:bodyPr>
          <a:lstStyle/>
          <a:p>
            <a:pPr marL="0" marR="0" lvl="0" indent="0" algn="ctr" rtl="0">
              <a:spcBef>
                <a:spcPts val="0"/>
              </a:spcBef>
              <a:spcAft>
                <a:spcPts val="0"/>
              </a:spcAft>
              <a:buNone/>
            </a:pPr>
            <a:endParaRPr sz="1600" i="0" u="none" strike="noStrike" cap="none" dirty="0">
              <a:solidFill>
                <a:schemeClr val="lt1"/>
              </a:solidFill>
              <a:latin typeface="Arial" panose="020B0604020202020204" pitchFamily="34" charset="0"/>
              <a:cs typeface="Arial" panose="020B0604020202020204" pitchFamily="34" charset="0"/>
            </a:endParaRPr>
          </a:p>
        </p:txBody>
      </p:sp>
      <p:sp>
        <p:nvSpPr>
          <p:cNvPr id="7" name="Shape 177">
            <a:extLst>
              <a:ext uri="{FF2B5EF4-FFF2-40B4-BE49-F238E27FC236}">
                <a16:creationId xmlns:a16="http://schemas.microsoft.com/office/drawing/2014/main" xmlns="" id="{0B662397-D5C0-4831-B81A-785573678C6D}"/>
              </a:ext>
            </a:extLst>
          </p:cNvPr>
          <p:cNvSpPr txBox="1"/>
          <p:nvPr/>
        </p:nvSpPr>
        <p:spPr>
          <a:xfrm>
            <a:off x="915731" y="2300159"/>
            <a:ext cx="1019763" cy="492443"/>
          </a:xfrm>
          <a:prstGeom prst="rect">
            <a:avLst/>
          </a:prstGeom>
          <a:noFill/>
          <a:ln>
            <a:noFill/>
          </a:ln>
        </p:spPr>
        <p:txBody>
          <a:bodyPr wrap="square" lIns="91425" tIns="45700" rIns="91425" bIns="45700" anchor="t" anchorCtr="0">
            <a:noAutofit/>
          </a:bodyPr>
          <a:lstStyle/>
          <a:p>
            <a:pPr marL="0" marR="0" lvl="0" indent="0" algn="ctr" rtl="0">
              <a:spcBef>
                <a:spcPts val="0"/>
              </a:spcBef>
              <a:buSzPct val="25000"/>
              <a:buNone/>
            </a:pPr>
            <a:r>
              <a:rPr lang="en-US" sz="2600" b="1" i="1" u="none" strike="noStrike" cap="none" dirty="0">
                <a:solidFill>
                  <a:schemeClr val="lt1"/>
                </a:solidFill>
                <a:latin typeface="Arial" panose="020B0604020202020204" pitchFamily="34" charset="0"/>
                <a:cs typeface="Arial" panose="020B0604020202020204" pitchFamily="34" charset="0"/>
              </a:rPr>
              <a:t>2006</a:t>
            </a:r>
          </a:p>
        </p:txBody>
      </p:sp>
      <p:sp>
        <p:nvSpPr>
          <p:cNvPr id="8" name="Shape 178">
            <a:extLst>
              <a:ext uri="{FF2B5EF4-FFF2-40B4-BE49-F238E27FC236}">
                <a16:creationId xmlns:a16="http://schemas.microsoft.com/office/drawing/2014/main" xmlns="" id="{467098A4-FA79-4150-B664-DAF514AF7D18}"/>
              </a:ext>
            </a:extLst>
          </p:cNvPr>
          <p:cNvSpPr/>
          <p:nvPr/>
        </p:nvSpPr>
        <p:spPr>
          <a:xfrm>
            <a:off x="3687583" y="1556413"/>
            <a:ext cx="1758953" cy="1758952"/>
          </a:xfrm>
          <a:prstGeom prst="ellipse">
            <a:avLst/>
          </a:prstGeom>
          <a:gradFill>
            <a:gsLst>
              <a:gs pos="0">
                <a:srgbClr val="073164"/>
              </a:gs>
              <a:gs pos="50000">
                <a:srgbClr val="0B4790"/>
              </a:gs>
              <a:gs pos="100000">
                <a:srgbClr val="0E55AD"/>
              </a:gs>
            </a:gsLst>
            <a:path path="circle">
              <a:fillToRect l="100000" t="100000"/>
            </a:path>
            <a:tileRect r="-100000" b="-100000"/>
          </a:gradFill>
          <a:ln>
            <a:noFill/>
          </a:ln>
        </p:spPr>
        <p:txBody>
          <a:bodyPr wrap="square" lIns="91425" tIns="45700" rIns="91425" bIns="45700" anchor="ctr" anchorCtr="0">
            <a:noAutofit/>
          </a:bodyPr>
          <a:lstStyle/>
          <a:p>
            <a:pPr marL="0" marR="0" lvl="0" indent="0" algn="ctr" rtl="0">
              <a:spcBef>
                <a:spcPts val="0"/>
              </a:spcBef>
              <a:spcAft>
                <a:spcPts val="0"/>
              </a:spcAft>
              <a:buNone/>
            </a:pPr>
            <a:endParaRPr sz="1600" i="0" u="none" strike="noStrike" cap="none" dirty="0">
              <a:solidFill>
                <a:schemeClr val="lt1"/>
              </a:solidFill>
              <a:latin typeface="Arial" panose="020B0604020202020204" pitchFamily="34" charset="0"/>
              <a:cs typeface="Arial" panose="020B0604020202020204" pitchFamily="34" charset="0"/>
            </a:endParaRPr>
          </a:p>
        </p:txBody>
      </p:sp>
      <p:sp>
        <p:nvSpPr>
          <p:cNvPr id="9" name="Shape 179">
            <a:extLst>
              <a:ext uri="{FF2B5EF4-FFF2-40B4-BE49-F238E27FC236}">
                <a16:creationId xmlns:a16="http://schemas.microsoft.com/office/drawing/2014/main" xmlns="" id="{B8EA0044-2332-439A-BCEF-BF002C3980B6}"/>
              </a:ext>
            </a:extLst>
          </p:cNvPr>
          <p:cNvSpPr txBox="1"/>
          <p:nvPr/>
        </p:nvSpPr>
        <p:spPr>
          <a:xfrm>
            <a:off x="4233628" y="2091796"/>
            <a:ext cx="1134574" cy="492443"/>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US" sz="2600" b="1" i="1" u="none" strike="noStrike" cap="none" dirty="0">
                <a:solidFill>
                  <a:schemeClr val="lt1"/>
                </a:solidFill>
                <a:latin typeface="Arial" panose="020B0604020202020204" pitchFamily="34" charset="0"/>
                <a:cs typeface="Arial" panose="020B0604020202020204" pitchFamily="34" charset="0"/>
              </a:rPr>
              <a:t>11</a:t>
            </a:r>
          </a:p>
        </p:txBody>
      </p:sp>
      <p:sp>
        <p:nvSpPr>
          <p:cNvPr id="10" name="Shape 180">
            <a:extLst>
              <a:ext uri="{FF2B5EF4-FFF2-40B4-BE49-F238E27FC236}">
                <a16:creationId xmlns:a16="http://schemas.microsoft.com/office/drawing/2014/main" xmlns="" id="{17219A2A-D926-493A-BF92-1A05B344576F}"/>
              </a:ext>
            </a:extLst>
          </p:cNvPr>
          <p:cNvSpPr txBox="1"/>
          <p:nvPr/>
        </p:nvSpPr>
        <p:spPr>
          <a:xfrm>
            <a:off x="2500304" y="2055452"/>
            <a:ext cx="985632" cy="492443"/>
          </a:xfrm>
          <a:prstGeom prst="rect">
            <a:avLst/>
          </a:prstGeom>
          <a:noFill/>
          <a:ln>
            <a:noFill/>
          </a:ln>
        </p:spPr>
        <p:txBody>
          <a:bodyPr wrap="square" lIns="91425" tIns="45700" rIns="91425" bIns="45700" anchor="t" anchorCtr="0">
            <a:noAutofit/>
          </a:bodyPr>
          <a:lstStyle/>
          <a:p>
            <a:pPr marL="0" marR="0" lvl="0" indent="0" algn="ctr" rtl="0">
              <a:spcBef>
                <a:spcPts val="0"/>
              </a:spcBef>
              <a:buSzPct val="25000"/>
              <a:buNone/>
            </a:pPr>
            <a:r>
              <a:rPr lang="en-US" sz="2600" b="1" i="1" dirty="0">
                <a:solidFill>
                  <a:schemeClr val="lt1"/>
                </a:solidFill>
                <a:latin typeface="Arial" panose="020B0604020202020204" pitchFamily="34" charset="0"/>
                <a:cs typeface="Arial" panose="020B0604020202020204" pitchFamily="34" charset="0"/>
              </a:rPr>
              <a:t>600</a:t>
            </a:r>
          </a:p>
        </p:txBody>
      </p:sp>
      <p:sp>
        <p:nvSpPr>
          <p:cNvPr id="11" name="Shape 181">
            <a:extLst>
              <a:ext uri="{FF2B5EF4-FFF2-40B4-BE49-F238E27FC236}">
                <a16:creationId xmlns:a16="http://schemas.microsoft.com/office/drawing/2014/main" xmlns="" id="{50964EED-6FFA-45D7-8241-55C5626FE81E}"/>
              </a:ext>
            </a:extLst>
          </p:cNvPr>
          <p:cNvSpPr txBox="1"/>
          <p:nvPr/>
        </p:nvSpPr>
        <p:spPr>
          <a:xfrm>
            <a:off x="963228" y="1899136"/>
            <a:ext cx="931895" cy="523220"/>
          </a:xfrm>
          <a:prstGeom prst="rect">
            <a:avLst/>
          </a:prstGeom>
          <a:noFill/>
          <a:ln>
            <a:noFill/>
          </a:ln>
        </p:spPr>
        <p:txBody>
          <a:bodyPr wrap="square" lIns="91425" tIns="45700" rIns="91425" bIns="45700" anchor="t" anchorCtr="0">
            <a:noAutofit/>
          </a:bodyPr>
          <a:lstStyle/>
          <a:p>
            <a:pPr marL="0" marR="0" lvl="0" indent="0" algn="ctr" rtl="0">
              <a:spcBef>
                <a:spcPts val="0"/>
              </a:spcBef>
              <a:buSzPct val="25000"/>
              <a:buNone/>
            </a:pPr>
            <a:r>
              <a:rPr lang="en-US" sz="1400" i="0" u="none" strike="noStrike" cap="none" dirty="0">
                <a:solidFill>
                  <a:schemeClr val="lt1"/>
                </a:solidFill>
                <a:latin typeface="Arial" panose="020B0604020202020204" pitchFamily="34" charset="0"/>
                <a:cs typeface="Arial" panose="020B0604020202020204" pitchFamily="34" charset="0"/>
              </a:rPr>
              <a:t>Founded in</a:t>
            </a:r>
          </a:p>
        </p:txBody>
      </p:sp>
      <p:sp>
        <p:nvSpPr>
          <p:cNvPr id="12" name="Shape 182">
            <a:extLst>
              <a:ext uri="{FF2B5EF4-FFF2-40B4-BE49-F238E27FC236}">
                <a16:creationId xmlns:a16="http://schemas.microsoft.com/office/drawing/2014/main" xmlns="" id="{EDD1F828-DDFC-4A02-BFE3-EDC8A4581752}"/>
              </a:ext>
            </a:extLst>
          </p:cNvPr>
          <p:cNvSpPr txBox="1"/>
          <p:nvPr/>
        </p:nvSpPr>
        <p:spPr>
          <a:xfrm>
            <a:off x="507050" y="2584113"/>
            <a:ext cx="1858642" cy="307777"/>
          </a:xfrm>
          <a:prstGeom prst="rect">
            <a:avLst/>
          </a:prstGeom>
          <a:noFill/>
          <a:ln>
            <a:noFill/>
          </a:ln>
        </p:spPr>
        <p:txBody>
          <a:bodyPr wrap="square" lIns="91425" tIns="45700" rIns="91425" bIns="45700" anchor="ctr" anchorCtr="0">
            <a:noAutofit/>
          </a:bodyPr>
          <a:lstStyle/>
          <a:p>
            <a:pPr marL="0" marR="0" lvl="0" indent="0" algn="ctr" rtl="0">
              <a:spcBef>
                <a:spcPts val="0"/>
              </a:spcBef>
              <a:buNone/>
            </a:pPr>
            <a:endParaRPr sz="1400" i="0" u="none" strike="noStrike" cap="none" dirty="0">
              <a:solidFill>
                <a:schemeClr val="lt1"/>
              </a:solidFill>
              <a:latin typeface="Arial" panose="020B0604020202020204" pitchFamily="34" charset="0"/>
              <a:cs typeface="Arial" panose="020B0604020202020204" pitchFamily="34" charset="0"/>
            </a:endParaRPr>
          </a:p>
        </p:txBody>
      </p:sp>
      <p:sp>
        <p:nvSpPr>
          <p:cNvPr id="13" name="Shape 183">
            <a:extLst>
              <a:ext uri="{FF2B5EF4-FFF2-40B4-BE49-F238E27FC236}">
                <a16:creationId xmlns:a16="http://schemas.microsoft.com/office/drawing/2014/main" xmlns="" id="{444AB119-B212-4E6A-B340-EE9B2B4440B9}"/>
              </a:ext>
            </a:extLst>
          </p:cNvPr>
          <p:cNvSpPr txBox="1"/>
          <p:nvPr/>
        </p:nvSpPr>
        <p:spPr>
          <a:xfrm>
            <a:off x="2720423" y="1844816"/>
            <a:ext cx="733752" cy="307777"/>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US" sz="1400" i="0" u="none" strike="noStrike" cap="none" dirty="0">
                <a:solidFill>
                  <a:schemeClr val="bg1"/>
                </a:solidFill>
                <a:latin typeface="Arial" panose="020B0604020202020204" pitchFamily="34" charset="0"/>
                <a:cs typeface="Arial" panose="020B0604020202020204" pitchFamily="34" charset="0"/>
              </a:rPr>
              <a:t>Over</a:t>
            </a:r>
          </a:p>
        </p:txBody>
      </p:sp>
      <p:sp>
        <p:nvSpPr>
          <p:cNvPr id="14" name="Shape 184">
            <a:extLst>
              <a:ext uri="{FF2B5EF4-FFF2-40B4-BE49-F238E27FC236}">
                <a16:creationId xmlns:a16="http://schemas.microsoft.com/office/drawing/2014/main" xmlns="" id="{98AC16C4-11A8-4182-B68C-C1E801A6B5D8}"/>
              </a:ext>
            </a:extLst>
          </p:cNvPr>
          <p:cNvSpPr txBox="1"/>
          <p:nvPr/>
        </p:nvSpPr>
        <p:spPr>
          <a:xfrm>
            <a:off x="3798107" y="1853125"/>
            <a:ext cx="1602914" cy="307777"/>
          </a:xfrm>
          <a:prstGeom prst="rect">
            <a:avLst/>
          </a:prstGeom>
          <a:noFill/>
          <a:ln>
            <a:noFill/>
          </a:ln>
        </p:spPr>
        <p:txBody>
          <a:bodyPr wrap="square" lIns="91425" tIns="45700" rIns="91425" bIns="45700" anchor="t" anchorCtr="0">
            <a:noAutofit/>
          </a:bodyPr>
          <a:lstStyle/>
          <a:p>
            <a:pPr marL="0" marR="0" lvl="0" indent="0" algn="ctr" rtl="0">
              <a:spcBef>
                <a:spcPts val="0"/>
              </a:spcBef>
              <a:buSzPct val="25000"/>
              <a:buNone/>
            </a:pPr>
            <a:r>
              <a:rPr lang="en-US" sz="1400" i="0" u="none" strike="noStrike" cap="none" dirty="0">
                <a:solidFill>
                  <a:schemeClr val="lt1"/>
                </a:solidFill>
                <a:latin typeface="Arial" panose="020B0604020202020204" pitchFamily="34" charset="0"/>
                <a:cs typeface="Arial" panose="020B0604020202020204" pitchFamily="34" charset="0"/>
              </a:rPr>
              <a:t>Grown</a:t>
            </a:r>
          </a:p>
        </p:txBody>
      </p:sp>
      <p:sp>
        <p:nvSpPr>
          <p:cNvPr id="15" name="Shape 185">
            <a:extLst>
              <a:ext uri="{FF2B5EF4-FFF2-40B4-BE49-F238E27FC236}">
                <a16:creationId xmlns:a16="http://schemas.microsoft.com/office/drawing/2014/main" xmlns="" id="{95F4F28C-A982-455F-9AC8-049CEAF7898B}"/>
              </a:ext>
            </a:extLst>
          </p:cNvPr>
          <p:cNvSpPr txBox="1"/>
          <p:nvPr/>
        </p:nvSpPr>
        <p:spPr>
          <a:xfrm>
            <a:off x="3805019" y="2576881"/>
            <a:ext cx="1553085" cy="523220"/>
          </a:xfrm>
          <a:prstGeom prst="rect">
            <a:avLst/>
          </a:prstGeom>
          <a:noFill/>
          <a:ln>
            <a:noFill/>
          </a:ln>
        </p:spPr>
        <p:txBody>
          <a:bodyPr wrap="square" lIns="91425" tIns="45700" rIns="91425" bIns="45700" anchor="ctr" anchorCtr="0">
            <a:noAutofit/>
          </a:bodyPr>
          <a:lstStyle/>
          <a:p>
            <a:pPr marL="0" marR="0" lvl="0" indent="0" algn="ctr" rtl="0">
              <a:spcBef>
                <a:spcPts val="0"/>
              </a:spcBef>
              <a:buSzPct val="25000"/>
              <a:buNone/>
            </a:pPr>
            <a:r>
              <a:rPr lang="en-US" sz="1400" i="0" u="none" strike="noStrike" cap="none" dirty="0">
                <a:solidFill>
                  <a:schemeClr val="lt1"/>
                </a:solidFill>
                <a:latin typeface="Arial" panose="020B0604020202020204" pitchFamily="34" charset="0"/>
                <a:cs typeface="Arial" panose="020B0604020202020204" pitchFamily="34" charset="0"/>
              </a:rPr>
              <a:t>times in last </a:t>
            </a:r>
          </a:p>
          <a:p>
            <a:pPr marL="0" marR="0" lvl="0" indent="0" algn="ctr" rtl="0">
              <a:spcBef>
                <a:spcPts val="0"/>
              </a:spcBef>
              <a:buSzPct val="25000"/>
              <a:buNone/>
            </a:pPr>
            <a:r>
              <a:rPr lang="en-US" sz="1400" i="0" u="none" strike="noStrike" cap="none" dirty="0">
                <a:solidFill>
                  <a:schemeClr val="lt1"/>
                </a:solidFill>
                <a:latin typeface="Arial" panose="020B0604020202020204" pitchFamily="34" charset="0"/>
                <a:cs typeface="Arial" panose="020B0604020202020204" pitchFamily="34" charset="0"/>
              </a:rPr>
              <a:t>six years</a:t>
            </a:r>
          </a:p>
        </p:txBody>
      </p:sp>
      <p:sp>
        <p:nvSpPr>
          <p:cNvPr id="16" name="Shape 186">
            <a:extLst>
              <a:ext uri="{FF2B5EF4-FFF2-40B4-BE49-F238E27FC236}">
                <a16:creationId xmlns:a16="http://schemas.microsoft.com/office/drawing/2014/main" xmlns="" id="{C140F024-D124-42C6-A878-691712C1C43F}"/>
              </a:ext>
            </a:extLst>
          </p:cNvPr>
          <p:cNvSpPr txBox="1"/>
          <p:nvPr/>
        </p:nvSpPr>
        <p:spPr>
          <a:xfrm>
            <a:off x="2632225" y="2529341"/>
            <a:ext cx="1238197" cy="307777"/>
          </a:xfrm>
          <a:prstGeom prst="rect">
            <a:avLst/>
          </a:prstGeom>
          <a:noFill/>
          <a:ln>
            <a:noFill/>
          </a:ln>
        </p:spPr>
        <p:txBody>
          <a:bodyPr wrap="square" lIns="91425" tIns="45700" rIns="91425" bIns="45700" anchor="ctr" anchorCtr="0">
            <a:noAutofit/>
          </a:bodyPr>
          <a:lstStyle/>
          <a:p>
            <a:pPr marL="0" marR="0" lvl="0" indent="0" algn="l" rtl="0">
              <a:spcBef>
                <a:spcPts val="0"/>
              </a:spcBef>
              <a:buSzPct val="25000"/>
              <a:buNone/>
            </a:pPr>
            <a:r>
              <a:rPr lang="en-US" sz="1400" i="0" u="none" strike="noStrike" cap="none" dirty="0">
                <a:solidFill>
                  <a:schemeClr val="bg1"/>
                </a:solidFill>
                <a:latin typeface="Arial" panose="020B0604020202020204" pitchFamily="34" charset="0"/>
                <a:cs typeface="Arial" panose="020B0604020202020204" pitchFamily="34" charset="0"/>
              </a:rPr>
              <a:t>People strong</a:t>
            </a:r>
          </a:p>
        </p:txBody>
      </p:sp>
      <p:sp>
        <p:nvSpPr>
          <p:cNvPr id="17" name="Shape 187">
            <a:extLst>
              <a:ext uri="{FF2B5EF4-FFF2-40B4-BE49-F238E27FC236}">
                <a16:creationId xmlns:a16="http://schemas.microsoft.com/office/drawing/2014/main" xmlns="" id="{4974B746-8875-4DE9-A300-E2F5D253FAD8}"/>
              </a:ext>
            </a:extLst>
          </p:cNvPr>
          <p:cNvSpPr/>
          <p:nvPr/>
        </p:nvSpPr>
        <p:spPr>
          <a:xfrm>
            <a:off x="5230127" y="1546717"/>
            <a:ext cx="1764000" cy="1763999"/>
          </a:xfrm>
          <a:prstGeom prst="ellipse">
            <a:avLst/>
          </a:prstGeom>
          <a:gradFill>
            <a:gsLst>
              <a:gs pos="0">
                <a:srgbClr val="073164"/>
              </a:gs>
              <a:gs pos="50000">
                <a:srgbClr val="0B4790"/>
              </a:gs>
              <a:gs pos="100000">
                <a:srgbClr val="0E55AD"/>
              </a:gs>
            </a:gsLst>
            <a:path path="circle">
              <a:fillToRect l="100000" t="100000"/>
            </a:path>
            <a:tileRect r="-100000" b="-100000"/>
          </a:gradFill>
          <a:ln>
            <a:noFill/>
          </a:ln>
        </p:spPr>
        <p:txBody>
          <a:bodyPr wrap="square" lIns="91425" tIns="45700" rIns="91425" bIns="45700" anchor="ctr" anchorCtr="0">
            <a:noAutofit/>
          </a:bodyPr>
          <a:lstStyle/>
          <a:p>
            <a:pPr marL="0" marR="0" lvl="0" indent="0" algn="ctr" rtl="0">
              <a:spcBef>
                <a:spcPts val="0"/>
              </a:spcBef>
              <a:spcAft>
                <a:spcPts val="0"/>
              </a:spcAft>
              <a:buNone/>
            </a:pPr>
            <a:endParaRPr sz="1600" i="0" u="none" strike="noStrike" cap="none" dirty="0">
              <a:solidFill>
                <a:schemeClr val="lt1"/>
              </a:solidFill>
              <a:latin typeface="Arial" panose="020B0604020202020204" pitchFamily="34" charset="0"/>
              <a:cs typeface="Arial" panose="020B0604020202020204" pitchFamily="34" charset="0"/>
            </a:endParaRPr>
          </a:p>
        </p:txBody>
      </p:sp>
      <p:sp>
        <p:nvSpPr>
          <p:cNvPr id="18" name="Shape 188">
            <a:extLst>
              <a:ext uri="{FF2B5EF4-FFF2-40B4-BE49-F238E27FC236}">
                <a16:creationId xmlns:a16="http://schemas.microsoft.com/office/drawing/2014/main" xmlns="" id="{7DBE7979-7F3F-4BCD-92E4-CAC989CF4162}"/>
              </a:ext>
            </a:extLst>
          </p:cNvPr>
          <p:cNvSpPr txBox="1"/>
          <p:nvPr/>
        </p:nvSpPr>
        <p:spPr>
          <a:xfrm>
            <a:off x="5725004" y="2129271"/>
            <a:ext cx="818985" cy="492443"/>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US" sz="2600" b="1" i="1" dirty="0">
                <a:solidFill>
                  <a:schemeClr val="lt1"/>
                </a:solidFill>
                <a:latin typeface="Arial" panose="020B0604020202020204" pitchFamily="34" charset="0"/>
                <a:cs typeface="Arial" panose="020B0604020202020204" pitchFamily="34" charset="0"/>
              </a:rPr>
              <a:t>30</a:t>
            </a:r>
            <a:r>
              <a:rPr lang="en-US" sz="2600" b="1" i="1" u="none" strike="noStrike" cap="none" dirty="0">
                <a:solidFill>
                  <a:schemeClr val="lt1"/>
                </a:solidFill>
                <a:latin typeface="Arial" panose="020B0604020202020204" pitchFamily="34" charset="0"/>
                <a:cs typeface="Arial" panose="020B0604020202020204" pitchFamily="34" charset="0"/>
              </a:rPr>
              <a:t>+</a:t>
            </a:r>
          </a:p>
        </p:txBody>
      </p:sp>
      <p:sp>
        <p:nvSpPr>
          <p:cNvPr id="19" name="Shape 189">
            <a:extLst>
              <a:ext uri="{FF2B5EF4-FFF2-40B4-BE49-F238E27FC236}">
                <a16:creationId xmlns:a16="http://schemas.microsoft.com/office/drawing/2014/main" xmlns="" id="{3382EB49-5D6F-4248-BEC4-377438FC31E4}"/>
              </a:ext>
            </a:extLst>
          </p:cNvPr>
          <p:cNvSpPr txBox="1"/>
          <p:nvPr/>
        </p:nvSpPr>
        <p:spPr>
          <a:xfrm>
            <a:off x="5643941" y="1873499"/>
            <a:ext cx="981111" cy="307777"/>
          </a:xfrm>
          <a:prstGeom prst="rect">
            <a:avLst/>
          </a:prstGeom>
          <a:noFill/>
          <a:ln>
            <a:noFill/>
          </a:ln>
        </p:spPr>
        <p:txBody>
          <a:bodyPr wrap="square" lIns="91425" tIns="45700" rIns="91425" bIns="45700" anchor="t" anchorCtr="0">
            <a:noAutofit/>
          </a:bodyPr>
          <a:lstStyle/>
          <a:p>
            <a:pPr marL="0" marR="0" lvl="0" indent="0" algn="ctr" rtl="0">
              <a:spcBef>
                <a:spcPts val="0"/>
              </a:spcBef>
              <a:buSzPct val="25000"/>
              <a:buNone/>
            </a:pPr>
            <a:r>
              <a:rPr lang="en-US" sz="1400" i="0" u="none" strike="noStrike" cap="none" dirty="0">
                <a:solidFill>
                  <a:schemeClr val="lt1"/>
                </a:solidFill>
                <a:latin typeface="Arial" panose="020B0604020202020204" pitchFamily="34" charset="0"/>
                <a:cs typeface="Arial" panose="020B0604020202020204" pitchFamily="34" charset="0"/>
              </a:rPr>
              <a:t>Work with</a:t>
            </a:r>
          </a:p>
        </p:txBody>
      </p:sp>
      <p:sp>
        <p:nvSpPr>
          <p:cNvPr id="20" name="Shape 190">
            <a:extLst>
              <a:ext uri="{FF2B5EF4-FFF2-40B4-BE49-F238E27FC236}">
                <a16:creationId xmlns:a16="http://schemas.microsoft.com/office/drawing/2014/main" xmlns="" id="{65A4A165-71A0-4135-9808-AC478F471DD3}"/>
              </a:ext>
            </a:extLst>
          </p:cNvPr>
          <p:cNvSpPr txBox="1"/>
          <p:nvPr/>
        </p:nvSpPr>
        <p:spPr>
          <a:xfrm>
            <a:off x="5478249" y="2533735"/>
            <a:ext cx="1312494" cy="523220"/>
          </a:xfrm>
          <a:prstGeom prst="rect">
            <a:avLst/>
          </a:prstGeom>
          <a:noFill/>
          <a:ln>
            <a:noFill/>
          </a:ln>
        </p:spPr>
        <p:txBody>
          <a:bodyPr wrap="square" lIns="91425" tIns="45700" rIns="91425" bIns="45700" anchor="ctr" anchorCtr="0">
            <a:noAutofit/>
          </a:bodyPr>
          <a:lstStyle/>
          <a:p>
            <a:pPr marL="0" marR="0" lvl="0" indent="0" algn="ctr" rtl="0">
              <a:spcBef>
                <a:spcPts val="0"/>
              </a:spcBef>
              <a:buSzPct val="25000"/>
              <a:buNone/>
            </a:pPr>
            <a:r>
              <a:rPr lang="en-US" sz="1400" i="0" u="none" strike="noStrike" cap="none" dirty="0">
                <a:solidFill>
                  <a:schemeClr val="lt1"/>
                </a:solidFill>
                <a:latin typeface="Arial" panose="020B0604020202020204" pitchFamily="34" charset="0"/>
                <a:cs typeface="Arial" panose="020B0604020202020204" pitchFamily="34" charset="0"/>
              </a:rPr>
              <a:t>Fortune 500 </a:t>
            </a:r>
          </a:p>
          <a:p>
            <a:pPr marL="0" marR="0" lvl="0" indent="0" algn="ctr" rtl="0">
              <a:spcBef>
                <a:spcPts val="0"/>
              </a:spcBef>
              <a:buSzPct val="25000"/>
              <a:buNone/>
            </a:pPr>
            <a:r>
              <a:rPr lang="en-US" sz="1400" i="0" u="none" strike="noStrike" cap="none" dirty="0">
                <a:solidFill>
                  <a:schemeClr val="lt1"/>
                </a:solidFill>
                <a:latin typeface="Arial" panose="020B0604020202020204" pitchFamily="34" charset="0"/>
                <a:cs typeface="Arial" panose="020B0604020202020204" pitchFamily="34" charset="0"/>
              </a:rPr>
              <a:t>firms</a:t>
            </a:r>
          </a:p>
        </p:txBody>
      </p:sp>
      <p:sp>
        <p:nvSpPr>
          <p:cNvPr id="21" name="Shape 195">
            <a:extLst>
              <a:ext uri="{FF2B5EF4-FFF2-40B4-BE49-F238E27FC236}">
                <a16:creationId xmlns:a16="http://schemas.microsoft.com/office/drawing/2014/main" xmlns="" id="{97D73CA2-D10B-4609-8B06-E8ED89EAD7AC}"/>
              </a:ext>
            </a:extLst>
          </p:cNvPr>
          <p:cNvSpPr txBox="1"/>
          <p:nvPr/>
        </p:nvSpPr>
        <p:spPr>
          <a:xfrm>
            <a:off x="7256606" y="657820"/>
            <a:ext cx="2630105" cy="369340"/>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US" sz="1800" dirty="0">
                <a:solidFill>
                  <a:srgbClr val="685212"/>
                </a:solidFill>
                <a:latin typeface="Arial" panose="020B0604020202020204" pitchFamily="34" charset="0"/>
                <a:cs typeface="Arial" panose="020B0604020202020204" pitchFamily="34" charset="0"/>
              </a:rPr>
              <a:t>Awards &amp; Recognition</a:t>
            </a:r>
          </a:p>
        </p:txBody>
      </p:sp>
      <p:pic>
        <p:nvPicPr>
          <p:cNvPr id="22" name="Shape 196">
            <a:extLst>
              <a:ext uri="{FF2B5EF4-FFF2-40B4-BE49-F238E27FC236}">
                <a16:creationId xmlns:a16="http://schemas.microsoft.com/office/drawing/2014/main" xmlns="" id="{AE1D4614-2CDB-43AF-B40F-ACAB5114689B}"/>
              </a:ext>
            </a:extLst>
          </p:cNvPr>
          <p:cNvPicPr preferRelativeResize="0"/>
          <p:nvPr/>
        </p:nvPicPr>
        <p:blipFill rotWithShape="1">
          <a:blip r:embed="rId2">
            <a:alphaModFix/>
          </a:blip>
          <a:srcRect/>
          <a:stretch/>
        </p:blipFill>
        <p:spPr>
          <a:xfrm>
            <a:off x="7570508" y="1675804"/>
            <a:ext cx="947865" cy="937455"/>
          </a:xfrm>
          <a:prstGeom prst="rect">
            <a:avLst/>
          </a:prstGeom>
          <a:noFill/>
          <a:ln>
            <a:noFill/>
          </a:ln>
        </p:spPr>
      </p:pic>
      <p:grpSp>
        <p:nvGrpSpPr>
          <p:cNvPr id="23" name="Shape 197">
            <a:extLst>
              <a:ext uri="{FF2B5EF4-FFF2-40B4-BE49-F238E27FC236}">
                <a16:creationId xmlns:a16="http://schemas.microsoft.com/office/drawing/2014/main" xmlns="" id="{FC67D81D-0D7D-42B0-A8D7-5676275424B9}"/>
              </a:ext>
            </a:extLst>
          </p:cNvPr>
          <p:cNvGrpSpPr/>
          <p:nvPr/>
        </p:nvGrpSpPr>
        <p:grpSpPr>
          <a:xfrm>
            <a:off x="7391951" y="3333883"/>
            <a:ext cx="1189386" cy="579092"/>
            <a:chOff x="-3076053" y="5068112"/>
            <a:chExt cx="1413330" cy="688126"/>
          </a:xfrm>
        </p:grpSpPr>
        <p:sp>
          <p:nvSpPr>
            <p:cNvPr id="24" name="Shape 198">
              <a:extLst>
                <a:ext uri="{FF2B5EF4-FFF2-40B4-BE49-F238E27FC236}">
                  <a16:creationId xmlns:a16="http://schemas.microsoft.com/office/drawing/2014/main" xmlns="" id="{3148B1C2-1F1B-49A4-BDED-A2C565A46F54}"/>
                </a:ext>
              </a:extLst>
            </p:cNvPr>
            <p:cNvSpPr txBox="1"/>
            <p:nvPr/>
          </p:nvSpPr>
          <p:spPr>
            <a:xfrm>
              <a:off x="-3000358" y="5454514"/>
              <a:ext cx="1331974" cy="301724"/>
            </a:xfrm>
            <a:prstGeom prst="rect">
              <a:avLst/>
            </a:prstGeom>
            <a:noFill/>
            <a:ln>
              <a:noFill/>
            </a:ln>
          </p:spPr>
          <p:txBody>
            <a:bodyPr wrap="square" lIns="91425" tIns="45700" rIns="91425" bIns="45700" anchor="t" anchorCtr="0">
              <a:noAutofit/>
            </a:bodyPr>
            <a:lstStyle/>
            <a:p>
              <a:pPr marL="0" marR="0" lvl="0" indent="-66675" algn="r" rtl="0">
                <a:lnSpc>
                  <a:spcPct val="100000"/>
                </a:lnSpc>
                <a:spcBef>
                  <a:spcPts val="0"/>
                </a:spcBef>
                <a:spcAft>
                  <a:spcPts val="0"/>
                </a:spcAft>
                <a:buClr>
                  <a:srgbClr val="17436A"/>
                </a:buClr>
                <a:buSzPct val="95454"/>
                <a:buFont typeface="Calibri"/>
                <a:buNone/>
              </a:pPr>
              <a:r>
                <a:rPr lang="en-US" sz="1050" i="1" u="none" strike="noStrike" cap="none" dirty="0">
                  <a:solidFill>
                    <a:srgbClr val="17436A"/>
                  </a:solidFill>
                  <a:latin typeface="Arial" panose="020B0604020202020204" pitchFamily="34" charset="0"/>
                  <a:cs typeface="Arial" panose="020B0604020202020204" pitchFamily="34" charset="0"/>
                </a:rPr>
                <a:t>2009-2017</a:t>
              </a:r>
            </a:p>
          </p:txBody>
        </p:sp>
        <p:pic>
          <p:nvPicPr>
            <p:cNvPr id="25" name="Shape 199">
              <a:extLst>
                <a:ext uri="{FF2B5EF4-FFF2-40B4-BE49-F238E27FC236}">
                  <a16:creationId xmlns:a16="http://schemas.microsoft.com/office/drawing/2014/main" xmlns="" id="{D5A7DAA9-54EF-446B-A9BE-1336C558FC93}"/>
                </a:ext>
              </a:extLst>
            </p:cNvPr>
            <p:cNvPicPr preferRelativeResize="0"/>
            <p:nvPr/>
          </p:nvPicPr>
          <p:blipFill rotWithShape="1">
            <a:blip r:embed="rId3">
              <a:alphaModFix/>
            </a:blip>
            <a:srcRect/>
            <a:stretch/>
          </p:blipFill>
          <p:spPr>
            <a:xfrm>
              <a:off x="-3076053" y="5068112"/>
              <a:ext cx="1413330" cy="390245"/>
            </a:xfrm>
            <a:prstGeom prst="rect">
              <a:avLst/>
            </a:prstGeom>
            <a:noFill/>
            <a:ln>
              <a:noFill/>
            </a:ln>
          </p:spPr>
        </p:pic>
      </p:grpSp>
      <p:pic>
        <p:nvPicPr>
          <p:cNvPr id="26" name="Shape 200" descr="Image result for microsoft gold partner">
            <a:extLst>
              <a:ext uri="{FF2B5EF4-FFF2-40B4-BE49-F238E27FC236}">
                <a16:creationId xmlns:a16="http://schemas.microsoft.com/office/drawing/2014/main" xmlns="" id="{7912F2E1-E0A3-49CF-B7CC-A0EB376E09ED}"/>
              </a:ext>
            </a:extLst>
          </p:cNvPr>
          <p:cNvPicPr preferRelativeResize="0"/>
          <p:nvPr/>
        </p:nvPicPr>
        <p:blipFill rotWithShape="1">
          <a:blip r:embed="rId4">
            <a:alphaModFix/>
          </a:blip>
          <a:srcRect/>
          <a:stretch/>
        </p:blipFill>
        <p:spPr>
          <a:xfrm>
            <a:off x="7451449" y="4815835"/>
            <a:ext cx="1202201" cy="343161"/>
          </a:xfrm>
          <a:prstGeom prst="rect">
            <a:avLst/>
          </a:prstGeom>
          <a:noFill/>
          <a:ln>
            <a:noFill/>
          </a:ln>
        </p:spPr>
      </p:pic>
      <p:pic>
        <p:nvPicPr>
          <p:cNvPr id="27" name="Shape 201">
            <a:extLst>
              <a:ext uri="{FF2B5EF4-FFF2-40B4-BE49-F238E27FC236}">
                <a16:creationId xmlns:a16="http://schemas.microsoft.com/office/drawing/2014/main" xmlns="" id="{7CD23840-7AC7-44F4-B46C-B279656DBE8B}"/>
              </a:ext>
            </a:extLst>
          </p:cNvPr>
          <p:cNvPicPr preferRelativeResize="0"/>
          <p:nvPr/>
        </p:nvPicPr>
        <p:blipFill rotWithShape="1">
          <a:blip r:embed="rId5">
            <a:alphaModFix/>
          </a:blip>
          <a:srcRect/>
          <a:stretch/>
        </p:blipFill>
        <p:spPr>
          <a:xfrm>
            <a:off x="10051124" y="4592560"/>
            <a:ext cx="1603394" cy="781277"/>
          </a:xfrm>
          <a:prstGeom prst="rect">
            <a:avLst/>
          </a:prstGeom>
          <a:noFill/>
          <a:ln>
            <a:noFill/>
          </a:ln>
        </p:spPr>
      </p:pic>
      <p:grpSp>
        <p:nvGrpSpPr>
          <p:cNvPr id="28" name="Shape 202">
            <a:extLst>
              <a:ext uri="{FF2B5EF4-FFF2-40B4-BE49-F238E27FC236}">
                <a16:creationId xmlns:a16="http://schemas.microsoft.com/office/drawing/2014/main" xmlns="" id="{32DC3E00-0EAB-4BC1-92E8-7E308F5F02FF}"/>
              </a:ext>
            </a:extLst>
          </p:cNvPr>
          <p:cNvGrpSpPr/>
          <p:nvPr/>
        </p:nvGrpSpPr>
        <p:grpSpPr>
          <a:xfrm>
            <a:off x="10191877" y="3157738"/>
            <a:ext cx="1425140" cy="826902"/>
            <a:chOff x="7175239" y="3188056"/>
            <a:chExt cx="1777453" cy="1031324"/>
          </a:xfrm>
        </p:grpSpPr>
        <p:pic>
          <p:nvPicPr>
            <p:cNvPr id="29" name="Shape 203">
              <a:extLst>
                <a:ext uri="{FF2B5EF4-FFF2-40B4-BE49-F238E27FC236}">
                  <a16:creationId xmlns:a16="http://schemas.microsoft.com/office/drawing/2014/main" xmlns="" id="{6401046C-887E-4385-89F4-47247094562E}"/>
                </a:ext>
              </a:extLst>
            </p:cNvPr>
            <p:cNvPicPr preferRelativeResize="0"/>
            <p:nvPr/>
          </p:nvPicPr>
          <p:blipFill rotWithShape="1">
            <a:blip r:embed="rId6">
              <a:alphaModFix/>
            </a:blip>
            <a:srcRect/>
            <a:stretch/>
          </p:blipFill>
          <p:spPr>
            <a:xfrm>
              <a:off x="7243010" y="3442947"/>
              <a:ext cx="1468453" cy="546256"/>
            </a:xfrm>
            <a:prstGeom prst="rect">
              <a:avLst/>
            </a:prstGeom>
            <a:noFill/>
            <a:ln>
              <a:noFill/>
            </a:ln>
          </p:spPr>
        </p:pic>
        <p:sp>
          <p:nvSpPr>
            <p:cNvPr id="30" name="Shape 204">
              <a:extLst>
                <a:ext uri="{FF2B5EF4-FFF2-40B4-BE49-F238E27FC236}">
                  <a16:creationId xmlns:a16="http://schemas.microsoft.com/office/drawing/2014/main" xmlns="" id="{06A5BDD2-FF6D-43F3-8476-D6FBA9FAD4A7}"/>
                </a:ext>
              </a:extLst>
            </p:cNvPr>
            <p:cNvSpPr txBox="1"/>
            <p:nvPr/>
          </p:nvSpPr>
          <p:spPr>
            <a:xfrm>
              <a:off x="7220207" y="3188056"/>
              <a:ext cx="1313198" cy="326283"/>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US" sz="1100" dirty="0">
                  <a:solidFill>
                    <a:schemeClr val="dk1"/>
                  </a:solidFill>
                  <a:latin typeface="Arial" panose="020B0604020202020204" pitchFamily="34" charset="0"/>
                  <a:cs typeface="Arial" panose="020B0604020202020204" pitchFamily="34" charset="0"/>
                </a:rPr>
                <a:t>Member of</a:t>
              </a:r>
            </a:p>
          </p:txBody>
        </p:sp>
        <p:sp>
          <p:nvSpPr>
            <p:cNvPr id="31" name="Shape 205">
              <a:extLst>
                <a:ext uri="{FF2B5EF4-FFF2-40B4-BE49-F238E27FC236}">
                  <a16:creationId xmlns:a16="http://schemas.microsoft.com/office/drawing/2014/main" xmlns="" id="{4F9C7FEB-55BD-41EB-9328-90A9173215A1}"/>
                </a:ext>
              </a:extLst>
            </p:cNvPr>
            <p:cNvSpPr txBox="1"/>
            <p:nvPr/>
          </p:nvSpPr>
          <p:spPr>
            <a:xfrm>
              <a:off x="7175239" y="3893096"/>
              <a:ext cx="1777453" cy="326284"/>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US" sz="1100" dirty="0">
                  <a:solidFill>
                    <a:schemeClr val="dk1"/>
                  </a:solidFill>
                  <a:latin typeface="Arial" panose="020B0604020202020204" pitchFamily="34" charset="0"/>
                  <a:cs typeface="Arial" panose="020B0604020202020204" pitchFamily="34" charset="0"/>
                </a:rPr>
                <a:t>Technology council</a:t>
              </a:r>
            </a:p>
          </p:txBody>
        </p:sp>
      </p:grpSp>
      <p:pic>
        <p:nvPicPr>
          <p:cNvPr id="32" name="Shape 206">
            <a:extLst>
              <a:ext uri="{FF2B5EF4-FFF2-40B4-BE49-F238E27FC236}">
                <a16:creationId xmlns:a16="http://schemas.microsoft.com/office/drawing/2014/main" xmlns="" id="{54958CF2-2093-4663-8395-4211BC0A110D}"/>
              </a:ext>
            </a:extLst>
          </p:cNvPr>
          <p:cNvPicPr preferRelativeResize="0"/>
          <p:nvPr/>
        </p:nvPicPr>
        <p:blipFill rotWithShape="1">
          <a:blip r:embed="rId7">
            <a:alphaModFix/>
          </a:blip>
          <a:srcRect/>
          <a:stretch/>
        </p:blipFill>
        <p:spPr>
          <a:xfrm>
            <a:off x="8789654" y="2882869"/>
            <a:ext cx="1295145" cy="1375494"/>
          </a:xfrm>
          <a:prstGeom prst="rect">
            <a:avLst/>
          </a:prstGeom>
          <a:noFill/>
          <a:ln>
            <a:noFill/>
          </a:ln>
        </p:spPr>
      </p:pic>
      <p:sp>
        <p:nvSpPr>
          <p:cNvPr id="33" name="Shape 207">
            <a:extLst>
              <a:ext uri="{FF2B5EF4-FFF2-40B4-BE49-F238E27FC236}">
                <a16:creationId xmlns:a16="http://schemas.microsoft.com/office/drawing/2014/main" xmlns="" id="{941D41CA-D2C2-4085-91CD-7B3240564B41}"/>
              </a:ext>
            </a:extLst>
          </p:cNvPr>
          <p:cNvSpPr/>
          <p:nvPr/>
        </p:nvSpPr>
        <p:spPr>
          <a:xfrm>
            <a:off x="7335585" y="1443933"/>
            <a:ext cx="1402223" cy="1408491"/>
          </a:xfrm>
          <a:prstGeom prst="rect">
            <a:avLst/>
          </a:prstGeom>
          <a:noFill/>
          <a:ln w="50800" cap="flat" cmpd="sng">
            <a:solidFill>
              <a:srgbClr val="1957A3"/>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dirty="0">
              <a:solidFill>
                <a:schemeClr val="lt1"/>
              </a:solidFill>
              <a:latin typeface="Arial" panose="020B0604020202020204" pitchFamily="34" charset="0"/>
              <a:cs typeface="Arial" panose="020B0604020202020204" pitchFamily="34" charset="0"/>
              <a:sym typeface="Arial"/>
            </a:endParaRPr>
          </a:p>
        </p:txBody>
      </p:sp>
      <p:sp>
        <p:nvSpPr>
          <p:cNvPr id="34" name="Shape 208">
            <a:extLst>
              <a:ext uri="{FF2B5EF4-FFF2-40B4-BE49-F238E27FC236}">
                <a16:creationId xmlns:a16="http://schemas.microsoft.com/office/drawing/2014/main" xmlns="" id="{625975FF-CD40-4B26-8E75-5303B62C7E3A}"/>
              </a:ext>
            </a:extLst>
          </p:cNvPr>
          <p:cNvSpPr/>
          <p:nvPr/>
        </p:nvSpPr>
        <p:spPr>
          <a:xfrm>
            <a:off x="8737808" y="2852424"/>
            <a:ext cx="1402223" cy="1408491"/>
          </a:xfrm>
          <a:prstGeom prst="rect">
            <a:avLst/>
          </a:prstGeom>
          <a:noFill/>
          <a:ln w="50800" cap="flat" cmpd="sng">
            <a:solidFill>
              <a:srgbClr val="1957A3"/>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dirty="0">
              <a:solidFill>
                <a:schemeClr val="lt1"/>
              </a:solidFill>
              <a:latin typeface="Arial" panose="020B0604020202020204" pitchFamily="34" charset="0"/>
              <a:cs typeface="Arial" panose="020B0604020202020204" pitchFamily="34" charset="0"/>
              <a:sym typeface="Arial"/>
            </a:endParaRPr>
          </a:p>
        </p:txBody>
      </p:sp>
      <p:sp>
        <p:nvSpPr>
          <p:cNvPr id="35" name="Shape 209">
            <a:extLst>
              <a:ext uri="{FF2B5EF4-FFF2-40B4-BE49-F238E27FC236}">
                <a16:creationId xmlns:a16="http://schemas.microsoft.com/office/drawing/2014/main" xmlns="" id="{A81FED1E-00DD-46ED-8AC9-3D912B742D2E}"/>
              </a:ext>
            </a:extLst>
          </p:cNvPr>
          <p:cNvSpPr/>
          <p:nvPr/>
        </p:nvSpPr>
        <p:spPr>
          <a:xfrm>
            <a:off x="10137163" y="1440016"/>
            <a:ext cx="1402223" cy="1408491"/>
          </a:xfrm>
          <a:prstGeom prst="rect">
            <a:avLst/>
          </a:prstGeom>
          <a:noFill/>
          <a:ln w="50800" cap="flat" cmpd="sng">
            <a:solidFill>
              <a:srgbClr val="1957A3"/>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dirty="0">
              <a:solidFill>
                <a:schemeClr val="lt1"/>
              </a:solidFill>
              <a:latin typeface="Arial" panose="020B0604020202020204" pitchFamily="34" charset="0"/>
              <a:cs typeface="Arial" panose="020B0604020202020204" pitchFamily="34" charset="0"/>
              <a:sym typeface="Arial"/>
            </a:endParaRPr>
          </a:p>
        </p:txBody>
      </p:sp>
      <p:sp>
        <p:nvSpPr>
          <p:cNvPr id="36" name="Shape 210">
            <a:extLst>
              <a:ext uri="{FF2B5EF4-FFF2-40B4-BE49-F238E27FC236}">
                <a16:creationId xmlns:a16="http://schemas.microsoft.com/office/drawing/2014/main" xmlns="" id="{F9E1BFEC-B3CF-4BE0-BA6D-5A47271C980F}"/>
              </a:ext>
            </a:extLst>
          </p:cNvPr>
          <p:cNvSpPr/>
          <p:nvPr/>
        </p:nvSpPr>
        <p:spPr>
          <a:xfrm>
            <a:off x="7335585" y="4264058"/>
            <a:ext cx="1402223" cy="1408491"/>
          </a:xfrm>
          <a:prstGeom prst="rect">
            <a:avLst/>
          </a:prstGeom>
          <a:noFill/>
          <a:ln w="50800" cap="flat" cmpd="sng">
            <a:solidFill>
              <a:srgbClr val="1957A3"/>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dirty="0">
              <a:solidFill>
                <a:schemeClr val="lt1"/>
              </a:solidFill>
              <a:latin typeface="Arial" panose="020B0604020202020204" pitchFamily="34" charset="0"/>
              <a:cs typeface="Arial" panose="020B0604020202020204" pitchFamily="34" charset="0"/>
              <a:sym typeface="Arial"/>
            </a:endParaRPr>
          </a:p>
        </p:txBody>
      </p:sp>
      <p:sp>
        <p:nvSpPr>
          <p:cNvPr id="37" name="Shape 211">
            <a:extLst>
              <a:ext uri="{FF2B5EF4-FFF2-40B4-BE49-F238E27FC236}">
                <a16:creationId xmlns:a16="http://schemas.microsoft.com/office/drawing/2014/main" xmlns="" id="{9695556A-DA6E-49EB-ACBB-06370A238627}"/>
              </a:ext>
            </a:extLst>
          </p:cNvPr>
          <p:cNvSpPr/>
          <p:nvPr/>
        </p:nvSpPr>
        <p:spPr>
          <a:xfrm>
            <a:off x="10137163" y="4260141"/>
            <a:ext cx="1402223" cy="1408491"/>
          </a:xfrm>
          <a:prstGeom prst="rect">
            <a:avLst/>
          </a:prstGeom>
          <a:noFill/>
          <a:ln w="50800" cap="flat" cmpd="sng">
            <a:solidFill>
              <a:srgbClr val="1957A3"/>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dirty="0">
              <a:solidFill>
                <a:schemeClr val="lt1"/>
              </a:solidFill>
              <a:latin typeface="Arial" panose="020B0604020202020204" pitchFamily="34" charset="0"/>
              <a:cs typeface="Arial" panose="020B0604020202020204" pitchFamily="34" charset="0"/>
              <a:sym typeface="Arial"/>
            </a:endParaRPr>
          </a:p>
        </p:txBody>
      </p:sp>
      <p:sp>
        <p:nvSpPr>
          <p:cNvPr id="38" name="Shape 212">
            <a:extLst>
              <a:ext uri="{FF2B5EF4-FFF2-40B4-BE49-F238E27FC236}">
                <a16:creationId xmlns:a16="http://schemas.microsoft.com/office/drawing/2014/main" xmlns="" id="{8EA54CAA-1ED5-4E15-BD7D-AF3D62525301}"/>
              </a:ext>
            </a:extLst>
          </p:cNvPr>
          <p:cNvSpPr/>
          <p:nvPr/>
        </p:nvSpPr>
        <p:spPr>
          <a:xfrm>
            <a:off x="7335585" y="1134700"/>
            <a:ext cx="548640" cy="36000"/>
          </a:xfrm>
          <a:prstGeom prst="rect">
            <a:avLst/>
          </a:prstGeom>
          <a:solidFill>
            <a:srgbClr val="C4DCF7"/>
          </a:solidFill>
          <a:ln>
            <a:noFill/>
          </a:ln>
        </p:spPr>
        <p:txBody>
          <a:bodyPr wrap="square" lIns="91425" tIns="45700" rIns="91425" bIns="45700" anchor="ctr" anchorCtr="0">
            <a:noAutofit/>
          </a:bodyPr>
          <a:lstStyle/>
          <a:p>
            <a:pPr marL="0" marR="0" lvl="0" indent="0" algn="ctr" rtl="0">
              <a:spcBef>
                <a:spcPts val="0"/>
              </a:spcBef>
              <a:buNone/>
            </a:pPr>
            <a:endParaRPr sz="1800" dirty="0">
              <a:solidFill>
                <a:schemeClr val="lt1"/>
              </a:solidFill>
              <a:latin typeface="Arial" panose="020B0604020202020204" pitchFamily="34" charset="0"/>
              <a:ea typeface="Calibri"/>
              <a:cs typeface="Arial" panose="020B0604020202020204" pitchFamily="34" charset="0"/>
              <a:sym typeface="Calibri"/>
            </a:endParaRPr>
          </a:p>
        </p:txBody>
      </p:sp>
      <p:grpSp>
        <p:nvGrpSpPr>
          <p:cNvPr id="39" name="Shape 226">
            <a:extLst>
              <a:ext uri="{FF2B5EF4-FFF2-40B4-BE49-F238E27FC236}">
                <a16:creationId xmlns:a16="http://schemas.microsoft.com/office/drawing/2014/main" xmlns="" id="{10249775-B048-4D2D-919D-1BCA090C9F68}"/>
              </a:ext>
            </a:extLst>
          </p:cNvPr>
          <p:cNvGrpSpPr/>
          <p:nvPr/>
        </p:nvGrpSpPr>
        <p:grpSpPr>
          <a:xfrm>
            <a:off x="10180030" y="1536070"/>
            <a:ext cx="1316429" cy="1218116"/>
            <a:chOff x="6950384" y="1832944"/>
            <a:chExt cx="1499490" cy="1444523"/>
          </a:xfrm>
        </p:grpSpPr>
        <p:sp>
          <p:nvSpPr>
            <p:cNvPr id="40" name="Shape 227">
              <a:extLst>
                <a:ext uri="{FF2B5EF4-FFF2-40B4-BE49-F238E27FC236}">
                  <a16:creationId xmlns:a16="http://schemas.microsoft.com/office/drawing/2014/main" xmlns="" id="{8C239AD8-E42B-454B-B2FA-B273F3E9842A}"/>
                </a:ext>
              </a:extLst>
            </p:cNvPr>
            <p:cNvSpPr/>
            <p:nvPr/>
          </p:nvSpPr>
          <p:spPr>
            <a:xfrm>
              <a:off x="6950384" y="2323316"/>
              <a:ext cx="1499490" cy="954151"/>
            </a:xfrm>
            <a:prstGeom prst="rect">
              <a:avLst/>
            </a:prstGeom>
            <a:solidFill>
              <a:srgbClr val="D3E5FF"/>
            </a:solidFill>
            <a:ln>
              <a:noFill/>
            </a:ln>
          </p:spPr>
          <p:txBody>
            <a:bodyPr wrap="square" lIns="91425" tIns="45700" rIns="91425" bIns="45700" anchor="ctr" anchorCtr="0">
              <a:noAutofit/>
            </a:bodyPr>
            <a:lstStyle/>
            <a:p>
              <a:pPr marL="0" marR="0" lvl="0" indent="0" algn="ctr" rtl="0">
                <a:spcBef>
                  <a:spcPts val="0"/>
                </a:spcBef>
                <a:buSzPct val="25000"/>
                <a:buNone/>
              </a:pPr>
              <a:r>
                <a:rPr lang="en-US" sz="1100" dirty="0">
                  <a:solidFill>
                    <a:schemeClr val="dk1"/>
                  </a:solidFill>
                  <a:latin typeface="Arial" panose="020B0604020202020204" pitchFamily="34" charset="0"/>
                  <a:cs typeface="Arial" panose="020B0604020202020204" pitchFamily="34" charset="0"/>
                  <a:sym typeface="Arial"/>
                </a:rPr>
                <a:t>Strong</a:t>
              </a:r>
              <a:r>
                <a:rPr lang="en-US" sz="1100" b="1" dirty="0">
                  <a:solidFill>
                    <a:schemeClr val="dk1"/>
                  </a:solidFill>
                  <a:latin typeface="Arial" panose="020B0604020202020204" pitchFamily="34" charset="0"/>
                  <a:cs typeface="Arial" panose="020B0604020202020204" pitchFamily="34" charset="0"/>
                  <a:sym typeface="Arial"/>
                </a:rPr>
                <a:t> </a:t>
              </a:r>
              <a:r>
                <a:rPr lang="en-US" sz="1100" dirty="0">
                  <a:solidFill>
                    <a:schemeClr val="dk1"/>
                  </a:solidFill>
                  <a:latin typeface="Arial" panose="020B0604020202020204" pitchFamily="34" charset="0"/>
                  <a:cs typeface="Arial" panose="020B0604020202020204" pitchFamily="34" charset="0"/>
                  <a:sym typeface="Arial"/>
                </a:rPr>
                <a:t>Performer</a:t>
              </a:r>
              <a:r>
                <a:rPr lang="en-US" sz="1100" b="1" dirty="0">
                  <a:solidFill>
                    <a:schemeClr val="dk1"/>
                  </a:solidFill>
                  <a:latin typeface="Arial" panose="020B0604020202020204" pitchFamily="34" charset="0"/>
                  <a:cs typeface="Arial" panose="020B0604020202020204" pitchFamily="34" charset="0"/>
                  <a:sym typeface="Arial"/>
                </a:rPr>
                <a:t> </a:t>
              </a:r>
              <a:r>
                <a:rPr lang="en-US" sz="1100" dirty="0">
                  <a:solidFill>
                    <a:schemeClr val="dk1"/>
                  </a:solidFill>
                  <a:latin typeface="Arial" panose="020B0604020202020204" pitchFamily="34" charset="0"/>
                  <a:cs typeface="Arial" panose="020B0604020202020204" pitchFamily="34" charset="0"/>
                  <a:sym typeface="Arial"/>
                </a:rPr>
                <a:t>- Customer Analytics Services, 2017</a:t>
              </a:r>
            </a:p>
          </p:txBody>
        </p:sp>
        <p:pic>
          <p:nvPicPr>
            <p:cNvPr id="41" name="Shape 228">
              <a:extLst>
                <a:ext uri="{FF2B5EF4-FFF2-40B4-BE49-F238E27FC236}">
                  <a16:creationId xmlns:a16="http://schemas.microsoft.com/office/drawing/2014/main" xmlns="" id="{A5A050CF-F70A-46C4-BBD3-028E2CF5EA7A}"/>
                </a:ext>
              </a:extLst>
            </p:cNvPr>
            <p:cNvPicPr preferRelativeResize="0"/>
            <p:nvPr/>
          </p:nvPicPr>
          <p:blipFill rotWithShape="1">
            <a:blip r:embed="rId8">
              <a:alphaModFix/>
            </a:blip>
            <a:srcRect t="34020" b="31410"/>
            <a:stretch/>
          </p:blipFill>
          <p:spPr>
            <a:xfrm>
              <a:off x="6950385" y="1832944"/>
              <a:ext cx="1499164" cy="518260"/>
            </a:xfrm>
            <a:prstGeom prst="rect">
              <a:avLst/>
            </a:prstGeom>
            <a:noFill/>
            <a:ln>
              <a:noFill/>
            </a:ln>
          </p:spPr>
        </p:pic>
      </p:grpSp>
      <p:sp>
        <p:nvSpPr>
          <p:cNvPr id="42" name="Rectangle 41">
            <a:extLst>
              <a:ext uri="{FF2B5EF4-FFF2-40B4-BE49-F238E27FC236}">
                <a16:creationId xmlns:a16="http://schemas.microsoft.com/office/drawing/2014/main" xmlns="" id="{BDD05084-E0FE-4C59-81B1-8C553448467B}"/>
              </a:ext>
            </a:extLst>
          </p:cNvPr>
          <p:cNvSpPr/>
          <p:nvPr/>
        </p:nvSpPr>
        <p:spPr>
          <a:xfrm>
            <a:off x="5024232" y="3244334"/>
            <a:ext cx="2223686" cy="369332"/>
          </a:xfrm>
          <a:prstGeom prst="rect">
            <a:avLst/>
          </a:prstGeom>
        </p:spPr>
        <p:txBody>
          <a:bodyPr wrap="none">
            <a:spAutoFit/>
          </a:bodyPr>
          <a:lstStyle/>
          <a:p>
            <a:pPr>
              <a:defRPr/>
            </a:pPr>
            <a:r>
              <a:rPr lang="en-US" kern="0" dirty="0">
                <a:solidFill>
                  <a:prstClr val="white"/>
                </a:solidFill>
                <a:latin typeface="Arial" panose="020B0604020202020204" pitchFamily="34" charset="0"/>
                <a:ea typeface="Segoe UI" panose="020B0502040204020203" pitchFamily="34" charset="0"/>
                <a:cs typeface="Arial" panose="020B0604020202020204" pitchFamily="34" charset="0"/>
              </a:rPr>
              <a:t>Repeat business at </a:t>
            </a:r>
          </a:p>
        </p:txBody>
      </p:sp>
      <p:sp>
        <p:nvSpPr>
          <p:cNvPr id="43" name="Shape 213">
            <a:extLst>
              <a:ext uri="{FF2B5EF4-FFF2-40B4-BE49-F238E27FC236}">
                <a16:creationId xmlns:a16="http://schemas.microsoft.com/office/drawing/2014/main" xmlns="" id="{469A61B4-EC15-45C8-AAF2-6910BA125AC1}"/>
              </a:ext>
            </a:extLst>
          </p:cNvPr>
          <p:cNvSpPr/>
          <p:nvPr/>
        </p:nvSpPr>
        <p:spPr>
          <a:xfrm>
            <a:off x="676613" y="4112579"/>
            <a:ext cx="1332000" cy="1902896"/>
          </a:xfrm>
          <a:prstGeom prst="rect">
            <a:avLst/>
          </a:prstGeom>
          <a:solidFill>
            <a:srgbClr val="D9D9D9"/>
          </a:solidFill>
          <a:ln w="50800" cap="flat" cmpd="sng">
            <a:solidFill>
              <a:srgbClr val="7F7F7F"/>
            </a:solidFill>
            <a:prstDash val="solid"/>
            <a:miter lim="800000"/>
            <a:headEnd type="none" w="med" len="med"/>
            <a:tailEnd type="none" w="med" len="med"/>
          </a:ln>
        </p:spPr>
        <p:txBody>
          <a:bodyPr wrap="square" lIns="18275" tIns="18275" rIns="18275" bIns="18275" anchor="ctr" anchorCtr="0">
            <a:noAutofit/>
          </a:bodyPr>
          <a:lstStyle/>
          <a:p>
            <a:pPr marL="0" marR="0" lvl="0" indent="0" algn="ctr" rtl="0">
              <a:spcBef>
                <a:spcPts val="0"/>
              </a:spcBef>
              <a:buNone/>
            </a:pPr>
            <a:endParaRPr sz="1600" b="1" dirty="0">
              <a:solidFill>
                <a:srgbClr val="052049"/>
              </a:solidFill>
              <a:latin typeface="Arial" panose="020B0604020202020204" pitchFamily="34" charset="0"/>
              <a:cs typeface="Arial" panose="020B0604020202020204" pitchFamily="34" charset="0"/>
            </a:endParaRPr>
          </a:p>
        </p:txBody>
      </p:sp>
      <p:sp>
        <p:nvSpPr>
          <p:cNvPr id="44" name="Shape 213">
            <a:extLst>
              <a:ext uri="{FF2B5EF4-FFF2-40B4-BE49-F238E27FC236}">
                <a16:creationId xmlns:a16="http://schemas.microsoft.com/office/drawing/2014/main" xmlns="" id="{F3AD703F-8289-41B7-9FF7-E3A0A44C102B}"/>
              </a:ext>
            </a:extLst>
          </p:cNvPr>
          <p:cNvSpPr/>
          <p:nvPr/>
        </p:nvSpPr>
        <p:spPr>
          <a:xfrm>
            <a:off x="2172756" y="4112579"/>
            <a:ext cx="1332000" cy="1902896"/>
          </a:xfrm>
          <a:prstGeom prst="rect">
            <a:avLst/>
          </a:prstGeom>
          <a:solidFill>
            <a:srgbClr val="D9D9D9"/>
          </a:solidFill>
          <a:ln w="50800" cap="flat" cmpd="sng">
            <a:solidFill>
              <a:srgbClr val="7F7F7F"/>
            </a:solidFill>
            <a:prstDash val="solid"/>
            <a:miter lim="800000"/>
            <a:headEnd type="none" w="med" len="med"/>
            <a:tailEnd type="none" w="med" len="med"/>
          </a:ln>
        </p:spPr>
        <p:txBody>
          <a:bodyPr wrap="square" lIns="18275" tIns="18275" rIns="18275" bIns="18275" anchor="ctr" anchorCtr="0">
            <a:noAutofit/>
          </a:bodyPr>
          <a:lstStyle/>
          <a:p>
            <a:pPr marL="0" marR="0" lvl="0" indent="0" algn="ctr" rtl="0">
              <a:spcBef>
                <a:spcPts val="0"/>
              </a:spcBef>
              <a:buNone/>
            </a:pPr>
            <a:endParaRPr sz="1600" b="1" dirty="0">
              <a:solidFill>
                <a:srgbClr val="052049"/>
              </a:solidFill>
              <a:latin typeface="Arial" panose="020B0604020202020204" pitchFamily="34" charset="0"/>
              <a:cs typeface="Arial" panose="020B0604020202020204" pitchFamily="34" charset="0"/>
            </a:endParaRPr>
          </a:p>
        </p:txBody>
      </p:sp>
      <p:sp>
        <p:nvSpPr>
          <p:cNvPr id="45" name="Shape 213">
            <a:extLst>
              <a:ext uri="{FF2B5EF4-FFF2-40B4-BE49-F238E27FC236}">
                <a16:creationId xmlns:a16="http://schemas.microsoft.com/office/drawing/2014/main" xmlns="" id="{8C2F4CA6-7C5F-40EC-9E36-F55496902117}"/>
              </a:ext>
            </a:extLst>
          </p:cNvPr>
          <p:cNvSpPr/>
          <p:nvPr/>
        </p:nvSpPr>
        <p:spPr>
          <a:xfrm>
            <a:off x="3742796" y="4112579"/>
            <a:ext cx="1332000" cy="1902896"/>
          </a:xfrm>
          <a:prstGeom prst="rect">
            <a:avLst/>
          </a:prstGeom>
          <a:solidFill>
            <a:srgbClr val="D9D9D9"/>
          </a:solidFill>
          <a:ln w="50800" cap="flat" cmpd="sng">
            <a:solidFill>
              <a:srgbClr val="7F7F7F"/>
            </a:solidFill>
            <a:prstDash val="solid"/>
            <a:miter lim="800000"/>
            <a:headEnd type="none" w="med" len="med"/>
            <a:tailEnd type="none" w="med" len="med"/>
          </a:ln>
        </p:spPr>
        <p:txBody>
          <a:bodyPr wrap="square" lIns="18275" tIns="18275" rIns="18275" bIns="18275" anchor="ctr" anchorCtr="0">
            <a:noAutofit/>
          </a:bodyPr>
          <a:lstStyle/>
          <a:p>
            <a:pPr marL="0" marR="0" lvl="0" indent="0" algn="ctr" rtl="0">
              <a:spcBef>
                <a:spcPts val="0"/>
              </a:spcBef>
              <a:buNone/>
            </a:pPr>
            <a:endParaRPr sz="1600" b="1" dirty="0">
              <a:solidFill>
                <a:srgbClr val="052049"/>
              </a:solidFill>
              <a:latin typeface="Arial" panose="020B0604020202020204" pitchFamily="34" charset="0"/>
              <a:cs typeface="Arial" panose="020B0604020202020204" pitchFamily="34" charset="0"/>
            </a:endParaRPr>
          </a:p>
        </p:txBody>
      </p:sp>
      <p:sp>
        <p:nvSpPr>
          <p:cNvPr id="46" name="Shape 213">
            <a:extLst>
              <a:ext uri="{FF2B5EF4-FFF2-40B4-BE49-F238E27FC236}">
                <a16:creationId xmlns:a16="http://schemas.microsoft.com/office/drawing/2014/main" xmlns="" id="{910A29E8-CA74-4CF8-B3BA-FAC99C2F0F01}"/>
              </a:ext>
            </a:extLst>
          </p:cNvPr>
          <p:cNvSpPr/>
          <p:nvPr/>
        </p:nvSpPr>
        <p:spPr>
          <a:xfrm>
            <a:off x="5286182" y="4112579"/>
            <a:ext cx="1332000" cy="1902896"/>
          </a:xfrm>
          <a:prstGeom prst="rect">
            <a:avLst/>
          </a:prstGeom>
          <a:solidFill>
            <a:srgbClr val="D9D9D9"/>
          </a:solidFill>
          <a:ln w="50800" cap="flat" cmpd="sng">
            <a:solidFill>
              <a:srgbClr val="7F7F7F"/>
            </a:solidFill>
            <a:prstDash val="solid"/>
            <a:miter lim="800000"/>
            <a:headEnd type="none" w="med" len="med"/>
            <a:tailEnd type="none" w="med" len="med"/>
          </a:ln>
        </p:spPr>
        <p:txBody>
          <a:bodyPr wrap="square" lIns="18275" tIns="18275" rIns="18275" bIns="18275" anchor="ctr" anchorCtr="0">
            <a:noAutofit/>
          </a:bodyPr>
          <a:lstStyle/>
          <a:p>
            <a:pPr marL="0" marR="0" lvl="0" indent="0" algn="ctr" rtl="0">
              <a:spcBef>
                <a:spcPts val="0"/>
              </a:spcBef>
              <a:buNone/>
            </a:pPr>
            <a:endParaRPr sz="1600" b="1" dirty="0">
              <a:solidFill>
                <a:srgbClr val="052049"/>
              </a:solidFill>
              <a:latin typeface="Arial" panose="020B0604020202020204" pitchFamily="34" charset="0"/>
              <a:cs typeface="Arial" panose="020B0604020202020204" pitchFamily="34" charset="0"/>
            </a:endParaRPr>
          </a:p>
        </p:txBody>
      </p:sp>
      <p:sp>
        <p:nvSpPr>
          <p:cNvPr id="47" name="Rectangle 46">
            <a:extLst>
              <a:ext uri="{FF2B5EF4-FFF2-40B4-BE49-F238E27FC236}">
                <a16:creationId xmlns:a16="http://schemas.microsoft.com/office/drawing/2014/main" xmlns="" id="{4BA7212D-FE1C-408B-9850-8094C26722CB}"/>
              </a:ext>
            </a:extLst>
          </p:cNvPr>
          <p:cNvSpPr/>
          <p:nvPr/>
        </p:nvSpPr>
        <p:spPr>
          <a:xfrm>
            <a:off x="622156" y="4112579"/>
            <a:ext cx="1492668" cy="338554"/>
          </a:xfrm>
          <a:prstGeom prst="rect">
            <a:avLst/>
          </a:prstGeom>
        </p:spPr>
        <p:txBody>
          <a:bodyPr wrap="square">
            <a:spAutoFit/>
          </a:bodyPr>
          <a:lstStyle/>
          <a:p>
            <a:pPr algn="ctr">
              <a:defRPr/>
            </a:pPr>
            <a:r>
              <a:rPr lang="en-IN" sz="1600" kern="0" dirty="0">
                <a:latin typeface="Arial" panose="020B0604020202020204" pitchFamily="34" charset="0"/>
                <a:ea typeface="Segoe UI" panose="020B0502040204020203" pitchFamily="34" charset="0"/>
                <a:cs typeface="Arial" panose="020B0604020202020204" pitchFamily="34" charset="0"/>
              </a:rPr>
              <a:t>Rated as Top </a:t>
            </a:r>
          </a:p>
        </p:txBody>
      </p:sp>
      <p:sp>
        <p:nvSpPr>
          <p:cNvPr id="48" name="Rectangle 47">
            <a:extLst>
              <a:ext uri="{FF2B5EF4-FFF2-40B4-BE49-F238E27FC236}">
                <a16:creationId xmlns:a16="http://schemas.microsoft.com/office/drawing/2014/main" xmlns="" id="{92C8BF73-9B6D-4279-8452-5290EAD3659E}"/>
              </a:ext>
            </a:extLst>
          </p:cNvPr>
          <p:cNvSpPr/>
          <p:nvPr/>
        </p:nvSpPr>
        <p:spPr>
          <a:xfrm>
            <a:off x="599655" y="4450451"/>
            <a:ext cx="1485200" cy="646331"/>
          </a:xfrm>
          <a:prstGeom prst="rect">
            <a:avLst/>
          </a:prstGeom>
        </p:spPr>
        <p:txBody>
          <a:bodyPr wrap="square">
            <a:spAutoFit/>
          </a:bodyPr>
          <a:lstStyle/>
          <a:p>
            <a:pPr algn="ctr">
              <a:defRPr/>
            </a:pPr>
            <a:r>
              <a:rPr lang="en-IN" sz="3600" b="1" kern="0" dirty="0">
                <a:latin typeface="Arial" panose="020B0604020202020204" pitchFamily="34" charset="0"/>
                <a:ea typeface="Segoe UI" panose="020B0502040204020203" pitchFamily="34" charset="0"/>
                <a:cs typeface="Arial" panose="020B0604020202020204" pitchFamily="34" charset="0"/>
              </a:rPr>
              <a:t>10</a:t>
            </a:r>
            <a:endParaRPr lang="en-IN" sz="1100" b="1" kern="0" dirty="0">
              <a:latin typeface="Arial" panose="020B0604020202020204" pitchFamily="34" charset="0"/>
              <a:ea typeface="Segoe UI" panose="020B0502040204020203" pitchFamily="34" charset="0"/>
              <a:cs typeface="Arial" panose="020B0604020202020204" pitchFamily="34" charset="0"/>
            </a:endParaRPr>
          </a:p>
        </p:txBody>
      </p:sp>
      <p:sp>
        <p:nvSpPr>
          <p:cNvPr id="49" name="Rectangle 48">
            <a:extLst>
              <a:ext uri="{FF2B5EF4-FFF2-40B4-BE49-F238E27FC236}">
                <a16:creationId xmlns:a16="http://schemas.microsoft.com/office/drawing/2014/main" xmlns="" id="{F4290449-775F-4EB1-86AB-FA71DC6AFFF4}"/>
              </a:ext>
            </a:extLst>
          </p:cNvPr>
          <p:cNvSpPr/>
          <p:nvPr/>
        </p:nvSpPr>
        <p:spPr>
          <a:xfrm>
            <a:off x="678406" y="5067404"/>
            <a:ext cx="1403527" cy="954107"/>
          </a:xfrm>
          <a:prstGeom prst="rect">
            <a:avLst/>
          </a:prstGeom>
        </p:spPr>
        <p:txBody>
          <a:bodyPr wrap="square">
            <a:spAutoFit/>
          </a:bodyPr>
          <a:lstStyle/>
          <a:p>
            <a:pPr algn="ctr">
              <a:defRPr/>
            </a:pPr>
            <a:r>
              <a:rPr lang="en-IN" sz="1400" kern="0" dirty="0">
                <a:latin typeface="Arial" panose="020B0604020202020204" pitchFamily="34" charset="0"/>
                <a:cs typeface="Arial" panose="020B0604020202020204" pitchFamily="34" charset="0"/>
              </a:rPr>
              <a:t>Analytics companies to work for in India</a:t>
            </a:r>
          </a:p>
        </p:txBody>
      </p:sp>
      <p:sp>
        <p:nvSpPr>
          <p:cNvPr id="50" name="Rectangle 49">
            <a:extLst>
              <a:ext uri="{FF2B5EF4-FFF2-40B4-BE49-F238E27FC236}">
                <a16:creationId xmlns:a16="http://schemas.microsoft.com/office/drawing/2014/main" xmlns="" id="{95A85B94-2699-4E5B-AFCD-6DC1EDBEB6A5}"/>
              </a:ext>
            </a:extLst>
          </p:cNvPr>
          <p:cNvSpPr/>
          <p:nvPr/>
        </p:nvSpPr>
        <p:spPr>
          <a:xfrm>
            <a:off x="2089024" y="4474327"/>
            <a:ext cx="1485200" cy="646331"/>
          </a:xfrm>
          <a:prstGeom prst="rect">
            <a:avLst/>
          </a:prstGeom>
        </p:spPr>
        <p:txBody>
          <a:bodyPr wrap="square">
            <a:spAutoFit/>
          </a:bodyPr>
          <a:lstStyle/>
          <a:p>
            <a:pPr algn="ctr">
              <a:defRPr/>
            </a:pPr>
            <a:r>
              <a:rPr lang="en-IN" sz="3600" b="1" kern="0" dirty="0">
                <a:latin typeface="Arial" panose="020B0604020202020204" pitchFamily="34" charset="0"/>
                <a:ea typeface="Segoe UI" panose="020B0502040204020203" pitchFamily="34" charset="0"/>
                <a:cs typeface="Arial" panose="020B0604020202020204" pitchFamily="34" charset="0"/>
              </a:rPr>
              <a:t>5%</a:t>
            </a:r>
            <a:endParaRPr lang="en-IN" sz="1100" b="1" kern="0" dirty="0">
              <a:latin typeface="Arial" panose="020B0604020202020204" pitchFamily="34" charset="0"/>
              <a:ea typeface="Segoe UI" panose="020B0502040204020203" pitchFamily="34" charset="0"/>
              <a:cs typeface="Arial" panose="020B0604020202020204" pitchFamily="34" charset="0"/>
            </a:endParaRPr>
          </a:p>
        </p:txBody>
      </p:sp>
      <p:sp>
        <p:nvSpPr>
          <p:cNvPr id="51" name="Rectangle 50">
            <a:extLst>
              <a:ext uri="{FF2B5EF4-FFF2-40B4-BE49-F238E27FC236}">
                <a16:creationId xmlns:a16="http://schemas.microsoft.com/office/drawing/2014/main" xmlns="" id="{388C5D84-6690-4B72-86A2-CF444457CA70}"/>
              </a:ext>
            </a:extLst>
          </p:cNvPr>
          <p:cNvSpPr/>
          <p:nvPr/>
        </p:nvSpPr>
        <p:spPr>
          <a:xfrm>
            <a:off x="2167775" y="5064386"/>
            <a:ext cx="1403527" cy="954107"/>
          </a:xfrm>
          <a:prstGeom prst="rect">
            <a:avLst/>
          </a:prstGeom>
        </p:spPr>
        <p:txBody>
          <a:bodyPr wrap="square">
            <a:spAutoFit/>
          </a:bodyPr>
          <a:lstStyle/>
          <a:p>
            <a:pPr algn="ctr">
              <a:defRPr/>
            </a:pPr>
            <a:r>
              <a:rPr lang="en-US" sz="1400" kern="0" dirty="0">
                <a:latin typeface="Arial" panose="020B0604020202020204" pitchFamily="34" charset="0"/>
                <a:cs typeface="Arial" panose="020B0604020202020204" pitchFamily="34" charset="0"/>
              </a:rPr>
              <a:t>Re-investment in Research and Development</a:t>
            </a:r>
          </a:p>
        </p:txBody>
      </p:sp>
      <p:sp>
        <p:nvSpPr>
          <p:cNvPr id="52" name="Rectangle 51">
            <a:extLst>
              <a:ext uri="{FF2B5EF4-FFF2-40B4-BE49-F238E27FC236}">
                <a16:creationId xmlns:a16="http://schemas.microsoft.com/office/drawing/2014/main" xmlns="" id="{B42AE953-FF08-481E-B347-9CB1FDDEA16F}"/>
              </a:ext>
            </a:extLst>
          </p:cNvPr>
          <p:cNvSpPr/>
          <p:nvPr/>
        </p:nvSpPr>
        <p:spPr>
          <a:xfrm>
            <a:off x="3607883" y="4474327"/>
            <a:ext cx="1485200" cy="815608"/>
          </a:xfrm>
          <a:prstGeom prst="rect">
            <a:avLst/>
          </a:prstGeom>
        </p:spPr>
        <p:txBody>
          <a:bodyPr wrap="square">
            <a:spAutoFit/>
          </a:bodyPr>
          <a:lstStyle/>
          <a:p>
            <a:pPr algn="ctr">
              <a:defRPr/>
            </a:pPr>
            <a:r>
              <a:rPr lang="en-IN" sz="3600" b="1" kern="0" dirty="0">
                <a:latin typeface="Arial" panose="020B0604020202020204" pitchFamily="34" charset="0"/>
                <a:ea typeface="Segoe UI" panose="020B0502040204020203" pitchFamily="34" charset="0"/>
                <a:cs typeface="Arial" panose="020B0604020202020204" pitchFamily="34" charset="0"/>
              </a:rPr>
              <a:t>4/5 </a:t>
            </a:r>
          </a:p>
          <a:p>
            <a:pPr algn="ctr">
              <a:defRPr/>
            </a:pPr>
            <a:endParaRPr lang="en-IN" sz="1100" b="1" kern="0" dirty="0">
              <a:latin typeface="Arial" panose="020B0604020202020204" pitchFamily="34" charset="0"/>
              <a:ea typeface="Segoe UI" panose="020B0502040204020203" pitchFamily="34" charset="0"/>
              <a:cs typeface="Arial" panose="020B0604020202020204" pitchFamily="34" charset="0"/>
            </a:endParaRPr>
          </a:p>
        </p:txBody>
      </p:sp>
      <p:sp>
        <p:nvSpPr>
          <p:cNvPr id="53" name="Rectangle 52">
            <a:extLst>
              <a:ext uri="{FF2B5EF4-FFF2-40B4-BE49-F238E27FC236}">
                <a16:creationId xmlns:a16="http://schemas.microsoft.com/office/drawing/2014/main" xmlns="" id="{A78A18D9-8210-48CC-825B-F0B9EFFFFFB4}"/>
              </a:ext>
            </a:extLst>
          </p:cNvPr>
          <p:cNvSpPr/>
          <p:nvPr/>
        </p:nvSpPr>
        <p:spPr>
          <a:xfrm>
            <a:off x="3686634" y="5055589"/>
            <a:ext cx="1403527" cy="738664"/>
          </a:xfrm>
          <a:prstGeom prst="rect">
            <a:avLst/>
          </a:prstGeom>
        </p:spPr>
        <p:txBody>
          <a:bodyPr wrap="square">
            <a:spAutoFit/>
          </a:bodyPr>
          <a:lstStyle/>
          <a:p>
            <a:pPr algn="ctr">
              <a:defRPr/>
            </a:pPr>
            <a:r>
              <a:rPr lang="en-US" sz="1400" kern="0" dirty="0">
                <a:latin typeface="Arial" panose="020B0604020202020204" pitchFamily="34" charset="0"/>
                <a:cs typeface="Arial" panose="020B0604020202020204" pitchFamily="34" charset="0"/>
              </a:rPr>
              <a:t>Top technology companies engage with us</a:t>
            </a:r>
          </a:p>
        </p:txBody>
      </p:sp>
      <p:sp>
        <p:nvSpPr>
          <p:cNvPr id="54" name="Rectangle 53">
            <a:extLst>
              <a:ext uri="{FF2B5EF4-FFF2-40B4-BE49-F238E27FC236}">
                <a16:creationId xmlns:a16="http://schemas.microsoft.com/office/drawing/2014/main" xmlns="" id="{2AA7DA15-5B6B-452B-AE14-6C2DCECCE2AA}"/>
              </a:ext>
            </a:extLst>
          </p:cNvPr>
          <p:cNvSpPr/>
          <p:nvPr/>
        </p:nvSpPr>
        <p:spPr>
          <a:xfrm>
            <a:off x="4902036" y="4451133"/>
            <a:ext cx="2136611" cy="1077218"/>
          </a:xfrm>
          <a:prstGeom prst="rect">
            <a:avLst/>
          </a:prstGeom>
        </p:spPr>
        <p:txBody>
          <a:bodyPr>
            <a:spAutoFit/>
          </a:bodyPr>
          <a:lstStyle/>
          <a:p>
            <a:pPr algn="ctr">
              <a:defRPr/>
            </a:pPr>
            <a:r>
              <a:rPr lang="en-US" sz="3600" b="1" kern="0" dirty="0">
                <a:latin typeface="Arial" panose="020B0604020202020204" pitchFamily="34" charset="0"/>
                <a:cs typeface="Arial" panose="020B0604020202020204" pitchFamily="34" charset="0"/>
              </a:rPr>
              <a:t>&gt;85%</a:t>
            </a:r>
          </a:p>
          <a:p>
            <a:pPr algn="ctr">
              <a:defRPr/>
            </a:pPr>
            <a:r>
              <a:rPr lang="en-US" sz="1400" kern="0" dirty="0">
                <a:latin typeface="Arial" panose="020B0604020202020204" pitchFamily="34" charset="0"/>
                <a:cs typeface="Arial" panose="020B0604020202020204" pitchFamily="34" charset="0"/>
              </a:rPr>
              <a:t>Repeat </a:t>
            </a:r>
          </a:p>
          <a:p>
            <a:pPr algn="ctr">
              <a:defRPr/>
            </a:pPr>
            <a:r>
              <a:rPr lang="en-US" sz="1400" kern="0" dirty="0">
                <a:latin typeface="Arial" panose="020B0604020202020204" pitchFamily="34" charset="0"/>
                <a:cs typeface="Arial" panose="020B0604020202020204" pitchFamily="34" charset="0"/>
              </a:rPr>
              <a:t>business</a:t>
            </a:r>
          </a:p>
        </p:txBody>
      </p:sp>
    </p:spTree>
    <p:extLst>
      <p:ext uri="{BB962C8B-B14F-4D97-AF65-F5344CB8AC3E}">
        <p14:creationId xmlns:p14="http://schemas.microsoft.com/office/powerpoint/2010/main" val="10229918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FEAA97D6-6A8A-4996-A88A-B209C4769805}"/>
              </a:ext>
            </a:extLst>
          </p:cNvPr>
          <p:cNvSpPr>
            <a:spLocks noGrp="1"/>
          </p:cNvSpPr>
          <p:nvPr>
            <p:ph type="title"/>
          </p:nvPr>
        </p:nvSpPr>
        <p:spPr/>
        <p:txBody>
          <a:bodyPr/>
          <a:lstStyle/>
          <a:p>
            <a:r>
              <a:rPr lang="en-IN" dirty="0"/>
              <a:t>End to End Expertise – High level view</a:t>
            </a:r>
            <a:endParaRPr lang="en-US" dirty="0"/>
          </a:p>
        </p:txBody>
      </p:sp>
      <p:sp>
        <p:nvSpPr>
          <p:cNvPr id="5" name="Rectangle 4">
            <a:extLst>
              <a:ext uri="{FF2B5EF4-FFF2-40B4-BE49-F238E27FC236}">
                <a16:creationId xmlns:a16="http://schemas.microsoft.com/office/drawing/2014/main" xmlns="" id="{AB88CCB1-19EB-4D49-AA1D-2E28E79AF335}"/>
              </a:ext>
            </a:extLst>
          </p:cNvPr>
          <p:cNvSpPr/>
          <p:nvPr/>
        </p:nvSpPr>
        <p:spPr>
          <a:xfrm>
            <a:off x="179073" y="908623"/>
            <a:ext cx="2560320" cy="4078547"/>
          </a:xfrm>
          <a:prstGeom prst="rect">
            <a:avLst/>
          </a:prstGeom>
          <a:solidFill>
            <a:srgbClr val="A9D1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34" kern="0" dirty="0">
              <a:solidFill>
                <a:srgbClr val="FFFFFF"/>
              </a:solidFill>
              <a:latin typeface="Arial" panose="020B0604020202020204" pitchFamily="34" charset="0"/>
              <a:cs typeface="Arial" panose="020B0604020202020204" pitchFamily="34" charset="0"/>
              <a:sym typeface="Arial"/>
              <a:rtl val="0"/>
            </a:endParaRPr>
          </a:p>
        </p:txBody>
      </p:sp>
      <p:sp>
        <p:nvSpPr>
          <p:cNvPr id="6" name="Rectangle 5">
            <a:extLst>
              <a:ext uri="{FF2B5EF4-FFF2-40B4-BE49-F238E27FC236}">
                <a16:creationId xmlns:a16="http://schemas.microsoft.com/office/drawing/2014/main" xmlns="" id="{A9CC158B-7C8B-4B1B-B2FF-02B371BE686C}"/>
              </a:ext>
            </a:extLst>
          </p:cNvPr>
          <p:cNvSpPr/>
          <p:nvPr/>
        </p:nvSpPr>
        <p:spPr>
          <a:xfrm>
            <a:off x="156785" y="1809506"/>
            <a:ext cx="2569734" cy="1015663"/>
          </a:xfrm>
          <a:prstGeom prst="rect">
            <a:avLst/>
          </a:prstGeom>
        </p:spPr>
        <p:txBody>
          <a:bodyPr wrap="square">
            <a:spAutoFit/>
          </a:bodyPr>
          <a:lstStyle/>
          <a:p>
            <a:pPr marL="0" lvl="2" algn="ctr"/>
            <a:r>
              <a:rPr lang="en-IN" sz="2000" b="1" kern="0" dirty="0">
                <a:solidFill>
                  <a:schemeClr val="bg1"/>
                </a:solidFill>
                <a:latin typeface="Arial" panose="020B0604020202020204" pitchFamily="34" charset="0"/>
                <a:ea typeface="Segoe UI" panose="020B0502040204020203" pitchFamily="34" charset="0"/>
                <a:cs typeface="Arial" panose="020B0604020202020204" pitchFamily="34" charset="0"/>
                <a:sym typeface="Arial"/>
                <a:rtl val="0"/>
              </a:rPr>
              <a:t>Customer Analytics</a:t>
            </a:r>
          </a:p>
          <a:p>
            <a:pPr marL="0" lvl="2" algn="ctr"/>
            <a:endParaRPr lang="en-IN" sz="2000" b="1" kern="0" dirty="0">
              <a:solidFill>
                <a:schemeClr val="bg1"/>
              </a:solidFill>
              <a:latin typeface="Arial" panose="020B0604020202020204" pitchFamily="34" charset="0"/>
              <a:ea typeface="Segoe UI" panose="020B0502040204020203" pitchFamily="34" charset="0"/>
              <a:cs typeface="Arial" panose="020B0604020202020204" pitchFamily="34" charset="0"/>
              <a:sym typeface="Arial"/>
              <a:rtl val="0"/>
            </a:endParaRPr>
          </a:p>
          <a:p>
            <a:pPr marL="0" lvl="2"/>
            <a:endParaRPr lang="en-IN" sz="2000" kern="0" dirty="0">
              <a:solidFill>
                <a:schemeClr val="bg1"/>
              </a:solidFill>
              <a:latin typeface="Arial" panose="020B0604020202020204" pitchFamily="34" charset="0"/>
              <a:ea typeface="Segoe UI" panose="020B0502040204020203" pitchFamily="34" charset="0"/>
              <a:cs typeface="Arial" panose="020B0604020202020204" pitchFamily="34" charset="0"/>
              <a:rtl val="0"/>
            </a:endParaRPr>
          </a:p>
        </p:txBody>
      </p:sp>
      <p:sp>
        <p:nvSpPr>
          <p:cNvPr id="7" name="Rectangle 6">
            <a:extLst>
              <a:ext uri="{FF2B5EF4-FFF2-40B4-BE49-F238E27FC236}">
                <a16:creationId xmlns:a16="http://schemas.microsoft.com/office/drawing/2014/main" xmlns="" id="{8D3E316C-2E62-4A09-A932-E102717CB61E}"/>
              </a:ext>
            </a:extLst>
          </p:cNvPr>
          <p:cNvSpPr/>
          <p:nvPr/>
        </p:nvSpPr>
        <p:spPr>
          <a:xfrm>
            <a:off x="2860103" y="905914"/>
            <a:ext cx="2560320" cy="4081183"/>
          </a:xfrm>
          <a:prstGeom prst="rect">
            <a:avLst/>
          </a:prstGeom>
          <a:solidFill>
            <a:srgbClr val="77CB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34" kern="0" dirty="0">
              <a:solidFill>
                <a:srgbClr val="FFFFFF"/>
              </a:solidFill>
              <a:latin typeface="Arial" panose="020B0604020202020204" pitchFamily="34" charset="0"/>
              <a:cs typeface="Arial" panose="020B0604020202020204" pitchFamily="34" charset="0"/>
              <a:sym typeface="Arial"/>
              <a:rtl val="0"/>
            </a:endParaRPr>
          </a:p>
        </p:txBody>
      </p:sp>
      <p:sp>
        <p:nvSpPr>
          <p:cNvPr id="8" name="Rectangle 7">
            <a:extLst>
              <a:ext uri="{FF2B5EF4-FFF2-40B4-BE49-F238E27FC236}">
                <a16:creationId xmlns:a16="http://schemas.microsoft.com/office/drawing/2014/main" xmlns="" id="{F3C5FB08-8909-4512-98C6-BAD19B9C5754}"/>
              </a:ext>
            </a:extLst>
          </p:cNvPr>
          <p:cNvSpPr/>
          <p:nvPr/>
        </p:nvSpPr>
        <p:spPr>
          <a:xfrm>
            <a:off x="2840873" y="1812828"/>
            <a:ext cx="2633689" cy="707886"/>
          </a:xfrm>
          <a:prstGeom prst="rect">
            <a:avLst/>
          </a:prstGeom>
        </p:spPr>
        <p:txBody>
          <a:bodyPr wrap="square">
            <a:spAutoFit/>
          </a:bodyPr>
          <a:lstStyle/>
          <a:p>
            <a:pPr marL="0" lvl="2" algn="ctr"/>
            <a:r>
              <a:rPr lang="en-US" sz="2000" b="1" kern="0" dirty="0">
                <a:solidFill>
                  <a:schemeClr val="bg1"/>
                </a:solidFill>
                <a:latin typeface="Arial" panose="020B0604020202020204" pitchFamily="34" charset="0"/>
                <a:ea typeface="Segoe UI" panose="020B0502040204020203" pitchFamily="34" charset="0"/>
                <a:cs typeface="Arial" panose="020B0604020202020204" pitchFamily="34" charset="0"/>
                <a:rtl val="0"/>
              </a:rPr>
              <a:t>Marketing Analytics</a:t>
            </a:r>
          </a:p>
          <a:p>
            <a:pPr marL="0" lvl="2" algn="ctr"/>
            <a:endParaRPr lang="en-US" sz="2000" b="1" kern="0" dirty="0">
              <a:solidFill>
                <a:schemeClr val="bg1"/>
              </a:solidFill>
              <a:latin typeface="Arial" panose="020B0604020202020204" pitchFamily="34" charset="0"/>
              <a:ea typeface="Segoe UI" panose="020B0502040204020203" pitchFamily="34" charset="0"/>
              <a:cs typeface="Arial" panose="020B0604020202020204" pitchFamily="34" charset="0"/>
              <a:rtl val="0"/>
            </a:endParaRPr>
          </a:p>
        </p:txBody>
      </p:sp>
      <p:sp>
        <p:nvSpPr>
          <p:cNvPr id="9" name="Rectangle 8">
            <a:extLst>
              <a:ext uri="{FF2B5EF4-FFF2-40B4-BE49-F238E27FC236}">
                <a16:creationId xmlns:a16="http://schemas.microsoft.com/office/drawing/2014/main" xmlns="" id="{0815191A-8842-4174-9F2C-516ADD963F30}"/>
              </a:ext>
            </a:extLst>
          </p:cNvPr>
          <p:cNvSpPr/>
          <p:nvPr/>
        </p:nvSpPr>
        <p:spPr>
          <a:xfrm>
            <a:off x="5520101" y="908622"/>
            <a:ext cx="2560320" cy="4078548"/>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34" kern="0" dirty="0">
              <a:solidFill>
                <a:srgbClr val="FFFFFF"/>
              </a:solidFill>
              <a:latin typeface="Arial" panose="020B0604020202020204" pitchFamily="34" charset="0"/>
              <a:cs typeface="Arial" panose="020B0604020202020204" pitchFamily="34" charset="0"/>
              <a:sym typeface="Arial"/>
              <a:rtl val="0"/>
            </a:endParaRPr>
          </a:p>
        </p:txBody>
      </p:sp>
      <p:sp>
        <p:nvSpPr>
          <p:cNvPr id="10" name="Rectangle 9">
            <a:extLst>
              <a:ext uri="{FF2B5EF4-FFF2-40B4-BE49-F238E27FC236}">
                <a16:creationId xmlns:a16="http://schemas.microsoft.com/office/drawing/2014/main" xmlns="" id="{713F19E0-4A21-472A-8DCB-FCF365899F8C}"/>
              </a:ext>
            </a:extLst>
          </p:cNvPr>
          <p:cNvSpPr/>
          <p:nvPr/>
        </p:nvSpPr>
        <p:spPr>
          <a:xfrm>
            <a:off x="5534388" y="1813149"/>
            <a:ext cx="2574001" cy="707886"/>
          </a:xfrm>
          <a:prstGeom prst="rect">
            <a:avLst/>
          </a:prstGeom>
        </p:spPr>
        <p:txBody>
          <a:bodyPr wrap="square">
            <a:spAutoFit/>
          </a:bodyPr>
          <a:lstStyle/>
          <a:p>
            <a:pPr marL="0" lvl="1" algn="ctr"/>
            <a:r>
              <a:rPr lang="en-US" sz="2000" b="1" kern="0" dirty="0">
                <a:solidFill>
                  <a:schemeClr val="bg1"/>
                </a:solidFill>
                <a:latin typeface="Arial" panose="020B0604020202020204" pitchFamily="34" charset="0"/>
                <a:ea typeface="Segoe UI" panose="020B0502040204020203" pitchFamily="34" charset="0"/>
                <a:cs typeface="Arial" panose="020B0604020202020204" pitchFamily="34" charset="0"/>
                <a:rtl val="0"/>
              </a:rPr>
              <a:t>Supply Chain</a:t>
            </a:r>
          </a:p>
          <a:p>
            <a:pPr marL="0" lvl="1" algn="ctr"/>
            <a:endParaRPr lang="en-US" sz="2000" b="1" kern="0" dirty="0">
              <a:solidFill>
                <a:schemeClr val="bg1"/>
              </a:solidFill>
              <a:latin typeface="Arial" panose="020B0604020202020204" pitchFamily="34" charset="0"/>
              <a:ea typeface="Segoe UI" panose="020B0502040204020203" pitchFamily="34" charset="0"/>
              <a:cs typeface="Arial" panose="020B0604020202020204" pitchFamily="34" charset="0"/>
              <a:rtl val="0"/>
            </a:endParaRPr>
          </a:p>
        </p:txBody>
      </p:sp>
      <p:pic>
        <p:nvPicPr>
          <p:cNvPr id="11" name="Picture 4" descr="https://d30y9cdsu7xlg0.cloudfront.net/png/980181-200.png">
            <a:extLst>
              <a:ext uri="{FF2B5EF4-FFF2-40B4-BE49-F238E27FC236}">
                <a16:creationId xmlns:a16="http://schemas.microsoft.com/office/drawing/2014/main" xmlns="" id="{3052A552-3E5F-4C4F-8449-114DB789640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54488" y="1043465"/>
            <a:ext cx="594532" cy="594532"/>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https://d30y9cdsu7xlg0.cloudfront.net/png/862033-200.png">
            <a:extLst>
              <a:ext uri="{FF2B5EF4-FFF2-40B4-BE49-F238E27FC236}">
                <a16:creationId xmlns:a16="http://schemas.microsoft.com/office/drawing/2014/main" xmlns="" id="{628A0ECC-81F6-4031-85CF-F749BD76CDF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97573" y="1021095"/>
            <a:ext cx="703433" cy="703433"/>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8" descr="https://d30y9cdsu7xlg0.cloudfront.net/png/1271146-200.png">
            <a:extLst>
              <a:ext uri="{FF2B5EF4-FFF2-40B4-BE49-F238E27FC236}">
                <a16:creationId xmlns:a16="http://schemas.microsoft.com/office/drawing/2014/main" xmlns="" id="{B4441E76-B403-4A73-B87F-8534DB347298}"/>
              </a:ext>
            </a:extLst>
          </p:cNvPr>
          <p:cNvPicPr>
            <a:picLocks noChangeAspect="1" noChangeArrowheads="1"/>
          </p:cNvPicPr>
          <p:nvPr/>
        </p:nvPicPr>
        <p:blipFill>
          <a:blip r:embed="rId4" cstate="print">
            <a:biLevel thresh="50000"/>
            <a:extLst>
              <a:ext uri="{28A0092B-C50C-407E-A947-70E740481C1C}">
                <a14:useLocalDpi xmlns:a14="http://schemas.microsoft.com/office/drawing/2010/main" val="0"/>
              </a:ext>
            </a:extLst>
          </a:blip>
          <a:srcRect/>
          <a:stretch>
            <a:fillRect/>
          </a:stretch>
        </p:blipFill>
        <p:spPr bwMode="auto">
          <a:xfrm>
            <a:off x="6435859" y="1007857"/>
            <a:ext cx="703433" cy="703433"/>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Group 13">
            <a:extLst>
              <a:ext uri="{FF2B5EF4-FFF2-40B4-BE49-F238E27FC236}">
                <a16:creationId xmlns:a16="http://schemas.microsoft.com/office/drawing/2014/main" xmlns="" id="{D00F7ECE-93F5-4A15-931D-FB7AB12FFCEB}"/>
              </a:ext>
            </a:extLst>
          </p:cNvPr>
          <p:cNvGrpSpPr/>
          <p:nvPr/>
        </p:nvGrpSpPr>
        <p:grpSpPr>
          <a:xfrm>
            <a:off x="8114875" y="506641"/>
            <a:ext cx="3900498" cy="4480456"/>
            <a:chOff x="7318460" y="773442"/>
            <a:chExt cx="2387817" cy="4857779"/>
          </a:xfrm>
        </p:grpSpPr>
        <p:sp>
          <p:nvSpPr>
            <p:cNvPr id="15" name="Rectangle 14">
              <a:extLst>
                <a:ext uri="{FF2B5EF4-FFF2-40B4-BE49-F238E27FC236}">
                  <a16:creationId xmlns:a16="http://schemas.microsoft.com/office/drawing/2014/main" xmlns="" id="{2D91AC96-7F6B-4E4D-B0BC-57D0C446985B}"/>
                </a:ext>
              </a:extLst>
            </p:cNvPr>
            <p:cNvSpPr/>
            <p:nvPr/>
          </p:nvSpPr>
          <p:spPr>
            <a:xfrm>
              <a:off x="7366277" y="1206340"/>
              <a:ext cx="2340000" cy="4424881"/>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34" kern="0" dirty="0">
                <a:solidFill>
                  <a:schemeClr val="tx1"/>
                </a:solidFill>
                <a:latin typeface="Arial" panose="020B0604020202020204" pitchFamily="34" charset="0"/>
                <a:cs typeface="Arial" panose="020B0604020202020204" pitchFamily="34" charset="0"/>
                <a:sym typeface="Arial"/>
                <a:rtl val="0"/>
              </a:endParaRPr>
            </a:p>
          </p:txBody>
        </p:sp>
        <p:sp>
          <p:nvSpPr>
            <p:cNvPr id="16" name="Rectangle 15">
              <a:extLst>
                <a:ext uri="{FF2B5EF4-FFF2-40B4-BE49-F238E27FC236}">
                  <a16:creationId xmlns:a16="http://schemas.microsoft.com/office/drawing/2014/main" xmlns="" id="{3D67739B-0CAF-4104-BD73-23EDEC58062A}"/>
                </a:ext>
              </a:extLst>
            </p:cNvPr>
            <p:cNvSpPr/>
            <p:nvPr/>
          </p:nvSpPr>
          <p:spPr>
            <a:xfrm>
              <a:off x="7318460" y="773442"/>
              <a:ext cx="2382145" cy="433805"/>
            </a:xfrm>
            <a:prstGeom prst="rect">
              <a:avLst/>
            </a:prstGeom>
          </p:spPr>
          <p:txBody>
            <a:bodyPr wrap="square">
              <a:spAutoFit/>
            </a:bodyPr>
            <a:lstStyle/>
            <a:p>
              <a:pPr marL="0" lvl="1" algn="ctr"/>
              <a:r>
                <a:rPr lang="en-US" sz="2000" b="1" kern="0" dirty="0">
                  <a:latin typeface="Arial" panose="020B0604020202020204" pitchFamily="34" charset="0"/>
                  <a:ea typeface="Segoe UI" panose="020B0502040204020203" pitchFamily="34" charset="0"/>
                  <a:cs typeface="Arial" panose="020B0604020202020204" pitchFamily="34" charset="0"/>
                  <a:rtl val="0"/>
                </a:rPr>
                <a:t>Enablers</a:t>
              </a:r>
              <a:endParaRPr lang="en-US" sz="2400" b="1" kern="0" dirty="0">
                <a:latin typeface="Arial" panose="020B0604020202020204" pitchFamily="34" charset="0"/>
                <a:ea typeface="Segoe UI" panose="020B0502040204020203" pitchFamily="34" charset="0"/>
                <a:cs typeface="Arial" panose="020B0604020202020204" pitchFamily="34" charset="0"/>
                <a:rtl val="0"/>
              </a:endParaRPr>
            </a:p>
          </p:txBody>
        </p:sp>
      </p:grpSp>
      <p:sp>
        <p:nvSpPr>
          <p:cNvPr id="17" name="Rectangle 139">
            <a:extLst>
              <a:ext uri="{FF2B5EF4-FFF2-40B4-BE49-F238E27FC236}">
                <a16:creationId xmlns:a16="http://schemas.microsoft.com/office/drawing/2014/main" xmlns="" id="{5B3A2905-05DD-405D-B6CB-6C2F1E084BBA}"/>
              </a:ext>
            </a:extLst>
          </p:cNvPr>
          <p:cNvSpPr>
            <a:spLocks noChangeArrowheads="1"/>
          </p:cNvSpPr>
          <p:nvPr/>
        </p:nvSpPr>
        <p:spPr bwMode="gray">
          <a:xfrm>
            <a:off x="5813449" y="3394310"/>
            <a:ext cx="2067734" cy="563677"/>
          </a:xfrm>
          <a:prstGeom prst="rect">
            <a:avLst/>
          </a:prstGeom>
          <a:noFill/>
          <a:ln>
            <a:noFill/>
            <a:headEnd/>
            <a:tailEnd/>
          </a:ln>
          <a:effectLst/>
        </p:spPr>
        <p:style>
          <a:lnRef idx="1">
            <a:schemeClr val="accent5"/>
          </a:lnRef>
          <a:fillRef idx="2">
            <a:schemeClr val="accent5"/>
          </a:fillRef>
          <a:effectRef idx="1">
            <a:schemeClr val="accent5"/>
          </a:effectRef>
          <a:fontRef idx="minor">
            <a:schemeClr val="dk1"/>
          </a:fontRef>
        </p:style>
        <p:txBody>
          <a:bodyPr wrap="square" anchor="ctr"/>
          <a:lstStyle/>
          <a:p>
            <a:pPr algn="ctr"/>
            <a:r>
              <a:rPr lang="en-US" sz="1200" b="1" dirty="0">
                <a:solidFill>
                  <a:srgbClr val="2F3542"/>
                </a:solidFill>
                <a:latin typeface="Arial" panose="020B0604020202020204" pitchFamily="34" charset="0"/>
                <a:ea typeface="Segoe UI" panose="020B0502040204020203" pitchFamily="34" charset="0"/>
                <a:cs typeface="Arial" panose="020B0604020202020204" pitchFamily="34" charset="0"/>
              </a:rPr>
              <a:t>Demand-Supply Forecast</a:t>
            </a:r>
          </a:p>
        </p:txBody>
      </p:sp>
      <p:sp>
        <p:nvSpPr>
          <p:cNvPr id="18" name="Rectangle 140">
            <a:extLst>
              <a:ext uri="{FF2B5EF4-FFF2-40B4-BE49-F238E27FC236}">
                <a16:creationId xmlns:a16="http://schemas.microsoft.com/office/drawing/2014/main" xmlns="" id="{507017B8-31EE-4EE6-843F-874DDFB7635A}"/>
              </a:ext>
            </a:extLst>
          </p:cNvPr>
          <p:cNvSpPr>
            <a:spLocks noChangeArrowheads="1"/>
          </p:cNvSpPr>
          <p:nvPr/>
        </p:nvSpPr>
        <p:spPr bwMode="gray">
          <a:xfrm>
            <a:off x="5745253" y="2699482"/>
            <a:ext cx="2067734" cy="750255"/>
          </a:xfrm>
          <a:prstGeom prst="rect">
            <a:avLst/>
          </a:prstGeom>
          <a:noFill/>
          <a:ln>
            <a:noFill/>
            <a:headEnd/>
            <a:tailEnd/>
          </a:ln>
          <a:effectLst/>
        </p:spPr>
        <p:style>
          <a:lnRef idx="1">
            <a:schemeClr val="accent5"/>
          </a:lnRef>
          <a:fillRef idx="2">
            <a:schemeClr val="accent5"/>
          </a:fillRef>
          <a:effectRef idx="1">
            <a:schemeClr val="accent5"/>
          </a:effectRef>
          <a:fontRef idx="minor">
            <a:schemeClr val="dk1"/>
          </a:fontRef>
        </p:style>
        <p:txBody>
          <a:bodyPr wrap="square" anchor="ctr"/>
          <a:lstStyle/>
          <a:p>
            <a:pPr algn="ctr"/>
            <a:r>
              <a:rPr lang="en-US" sz="1200" b="1" dirty="0">
                <a:solidFill>
                  <a:srgbClr val="2F3542"/>
                </a:solidFill>
                <a:latin typeface="Arial" panose="020B0604020202020204" pitchFamily="34" charset="0"/>
                <a:ea typeface="Segoe UI" panose="020B0502040204020203" pitchFamily="34" charset="0"/>
                <a:cs typeface="Arial" panose="020B0604020202020204" pitchFamily="34" charset="0"/>
              </a:rPr>
              <a:t>Metrics </a:t>
            </a:r>
          </a:p>
          <a:p>
            <a:pPr algn="ctr"/>
            <a:r>
              <a:rPr lang="en-US" sz="1200" b="1" dirty="0">
                <a:solidFill>
                  <a:srgbClr val="2F3542"/>
                </a:solidFill>
                <a:latin typeface="Arial" panose="020B0604020202020204" pitchFamily="34" charset="0"/>
                <a:ea typeface="Segoe UI" panose="020B0502040204020203" pitchFamily="34" charset="0"/>
                <a:cs typeface="Arial" panose="020B0604020202020204" pitchFamily="34" charset="0"/>
              </a:rPr>
              <a:t>Measurement</a:t>
            </a:r>
          </a:p>
        </p:txBody>
      </p:sp>
      <p:sp>
        <p:nvSpPr>
          <p:cNvPr id="19" name="Rectangle 139">
            <a:extLst>
              <a:ext uri="{FF2B5EF4-FFF2-40B4-BE49-F238E27FC236}">
                <a16:creationId xmlns:a16="http://schemas.microsoft.com/office/drawing/2014/main" xmlns="" id="{28CDA418-1327-48BE-B652-E600618CC1AA}"/>
              </a:ext>
            </a:extLst>
          </p:cNvPr>
          <p:cNvSpPr>
            <a:spLocks noChangeArrowheads="1"/>
          </p:cNvSpPr>
          <p:nvPr/>
        </p:nvSpPr>
        <p:spPr bwMode="gray">
          <a:xfrm>
            <a:off x="5813449" y="3902560"/>
            <a:ext cx="2067734" cy="682050"/>
          </a:xfrm>
          <a:prstGeom prst="rect">
            <a:avLst/>
          </a:prstGeom>
          <a:noFill/>
          <a:ln>
            <a:noFill/>
            <a:headEnd/>
            <a:tailEnd/>
          </a:ln>
          <a:effectLst/>
        </p:spPr>
        <p:style>
          <a:lnRef idx="1">
            <a:schemeClr val="accent5"/>
          </a:lnRef>
          <a:fillRef idx="2">
            <a:schemeClr val="accent5"/>
          </a:fillRef>
          <a:effectRef idx="1">
            <a:schemeClr val="accent5"/>
          </a:effectRef>
          <a:fontRef idx="minor">
            <a:schemeClr val="dk1"/>
          </a:fontRef>
        </p:style>
        <p:txBody>
          <a:bodyPr wrap="square" anchor="ctr"/>
          <a:lstStyle/>
          <a:p>
            <a:pPr algn="ctr">
              <a:defRPr/>
            </a:pPr>
            <a:endParaRPr lang="en-US" sz="1200" b="1" dirty="0">
              <a:solidFill>
                <a:srgbClr val="2F3542"/>
              </a:solidFill>
              <a:latin typeface="Arial" panose="020B0604020202020204" pitchFamily="34" charset="0"/>
              <a:ea typeface="Segoe UI" panose="020B0502040204020203" pitchFamily="34" charset="0"/>
              <a:cs typeface="Arial" panose="020B0604020202020204" pitchFamily="34" charset="0"/>
            </a:endParaRPr>
          </a:p>
          <a:p>
            <a:pPr algn="ctr">
              <a:defRPr/>
            </a:pPr>
            <a:r>
              <a:rPr lang="en-US" sz="1200" b="1" dirty="0">
                <a:solidFill>
                  <a:srgbClr val="2F3542"/>
                </a:solidFill>
                <a:latin typeface="Arial" panose="020B0604020202020204" pitchFamily="34" charset="0"/>
                <a:ea typeface="Segoe UI" panose="020B0502040204020203" pitchFamily="34" charset="0"/>
                <a:cs typeface="Arial" panose="020B0604020202020204" pitchFamily="34" charset="0"/>
              </a:rPr>
              <a:t>Inventory Optimization</a:t>
            </a:r>
          </a:p>
          <a:p>
            <a:pPr algn="ctr">
              <a:defRPr/>
            </a:pPr>
            <a:endParaRPr lang="en-US" sz="1200" b="1" dirty="0">
              <a:solidFill>
                <a:schemeClr val="bg1"/>
              </a:solidFill>
              <a:latin typeface="Arial" panose="020B0604020202020204" pitchFamily="34" charset="0"/>
              <a:ea typeface="Segoe UI" panose="020B0502040204020203" pitchFamily="34" charset="0"/>
              <a:cs typeface="Arial" panose="020B0604020202020204" pitchFamily="34" charset="0"/>
            </a:endParaRPr>
          </a:p>
        </p:txBody>
      </p:sp>
      <p:sp>
        <p:nvSpPr>
          <p:cNvPr id="20" name="Rectangle 19">
            <a:extLst>
              <a:ext uri="{FF2B5EF4-FFF2-40B4-BE49-F238E27FC236}">
                <a16:creationId xmlns:a16="http://schemas.microsoft.com/office/drawing/2014/main" xmlns="" id="{50B549B9-FC4D-47C5-A962-5412BDF8410F}"/>
              </a:ext>
            </a:extLst>
          </p:cNvPr>
          <p:cNvSpPr/>
          <p:nvPr/>
        </p:nvSpPr>
        <p:spPr>
          <a:xfrm>
            <a:off x="6082434" y="2293244"/>
            <a:ext cx="1287532" cy="461665"/>
          </a:xfrm>
          <a:prstGeom prst="rect">
            <a:avLst/>
          </a:prstGeom>
        </p:spPr>
        <p:txBody>
          <a:bodyPr wrap="none">
            <a:spAutoFit/>
          </a:bodyPr>
          <a:lstStyle/>
          <a:p>
            <a:pPr algn="ctr">
              <a:defRPr/>
            </a:pPr>
            <a:r>
              <a:rPr lang="en-US" sz="1200" b="1" dirty="0">
                <a:solidFill>
                  <a:srgbClr val="37474F"/>
                </a:solidFill>
                <a:latin typeface="Arial" panose="020B0604020202020204" pitchFamily="34" charset="0"/>
                <a:ea typeface="Segoe UI" panose="020B0502040204020203" pitchFamily="34" charset="0"/>
                <a:cs typeface="Arial" panose="020B0604020202020204" pitchFamily="34" charset="0"/>
              </a:rPr>
              <a:t>Sourcing and </a:t>
            </a:r>
          </a:p>
          <a:p>
            <a:pPr algn="ctr">
              <a:defRPr/>
            </a:pPr>
            <a:r>
              <a:rPr lang="en-US" sz="1200" b="1" dirty="0">
                <a:solidFill>
                  <a:srgbClr val="37474F"/>
                </a:solidFill>
                <a:latin typeface="Arial" panose="020B0604020202020204" pitchFamily="34" charset="0"/>
                <a:ea typeface="Segoe UI" panose="020B0502040204020203" pitchFamily="34" charset="0"/>
                <a:cs typeface="Arial" panose="020B0604020202020204" pitchFamily="34" charset="0"/>
              </a:rPr>
              <a:t>Replenishment</a:t>
            </a:r>
          </a:p>
        </p:txBody>
      </p:sp>
      <p:sp>
        <p:nvSpPr>
          <p:cNvPr id="21" name="Rectangle 139">
            <a:extLst>
              <a:ext uri="{FF2B5EF4-FFF2-40B4-BE49-F238E27FC236}">
                <a16:creationId xmlns:a16="http://schemas.microsoft.com/office/drawing/2014/main" xmlns="" id="{47805ACC-128C-44A1-BB0A-B97F63FBE581}"/>
              </a:ext>
            </a:extLst>
          </p:cNvPr>
          <p:cNvSpPr>
            <a:spLocks noChangeArrowheads="1"/>
          </p:cNvSpPr>
          <p:nvPr/>
        </p:nvSpPr>
        <p:spPr bwMode="gray">
          <a:xfrm>
            <a:off x="5760107" y="4460074"/>
            <a:ext cx="2067734" cy="682050"/>
          </a:xfrm>
          <a:prstGeom prst="rect">
            <a:avLst/>
          </a:prstGeom>
          <a:noFill/>
          <a:ln>
            <a:noFill/>
            <a:headEnd/>
            <a:tailEnd/>
          </a:ln>
          <a:effectLst/>
        </p:spPr>
        <p:style>
          <a:lnRef idx="1">
            <a:schemeClr val="accent5"/>
          </a:lnRef>
          <a:fillRef idx="2">
            <a:schemeClr val="accent5"/>
          </a:fillRef>
          <a:effectRef idx="1">
            <a:schemeClr val="accent5"/>
          </a:effectRef>
          <a:fontRef idx="minor">
            <a:schemeClr val="dk1"/>
          </a:fontRef>
        </p:style>
        <p:txBody>
          <a:bodyPr wrap="square" anchor="ctr"/>
          <a:lstStyle/>
          <a:p>
            <a:pPr algn="ctr">
              <a:defRPr/>
            </a:pPr>
            <a:r>
              <a:rPr lang="en-US" sz="1200" b="1" dirty="0">
                <a:solidFill>
                  <a:srgbClr val="2F3542"/>
                </a:solidFill>
                <a:latin typeface="Arial" panose="020B0604020202020204" pitchFamily="34" charset="0"/>
                <a:ea typeface="Segoe UI" panose="020B0502040204020203" pitchFamily="34" charset="0"/>
                <a:cs typeface="Arial" panose="020B0604020202020204" pitchFamily="34" charset="0"/>
              </a:rPr>
              <a:t>End to End Visibility</a:t>
            </a:r>
          </a:p>
        </p:txBody>
      </p:sp>
      <p:sp>
        <p:nvSpPr>
          <p:cNvPr id="22" name="Rectangle 139">
            <a:extLst>
              <a:ext uri="{FF2B5EF4-FFF2-40B4-BE49-F238E27FC236}">
                <a16:creationId xmlns:a16="http://schemas.microsoft.com/office/drawing/2014/main" xmlns="" id="{BD30B3B0-6C84-411F-8CDD-4B6281812428}"/>
              </a:ext>
            </a:extLst>
          </p:cNvPr>
          <p:cNvSpPr>
            <a:spLocks noChangeArrowheads="1"/>
          </p:cNvSpPr>
          <p:nvPr/>
        </p:nvSpPr>
        <p:spPr bwMode="gray">
          <a:xfrm>
            <a:off x="3102064" y="3418861"/>
            <a:ext cx="2067734" cy="563677"/>
          </a:xfrm>
          <a:prstGeom prst="rect">
            <a:avLst/>
          </a:prstGeom>
          <a:noFill/>
          <a:ln>
            <a:noFill/>
            <a:headEnd/>
            <a:tailEnd/>
          </a:ln>
          <a:effectLst/>
        </p:spPr>
        <p:style>
          <a:lnRef idx="1">
            <a:schemeClr val="accent5"/>
          </a:lnRef>
          <a:fillRef idx="2">
            <a:schemeClr val="accent5"/>
          </a:fillRef>
          <a:effectRef idx="1">
            <a:schemeClr val="accent5"/>
          </a:effectRef>
          <a:fontRef idx="minor">
            <a:schemeClr val="dk1"/>
          </a:fontRef>
        </p:style>
        <p:txBody>
          <a:bodyPr wrap="square" anchor="ctr"/>
          <a:lstStyle/>
          <a:p>
            <a:pPr algn="ctr">
              <a:defRPr/>
            </a:pPr>
            <a:r>
              <a:rPr lang="en-US" sz="1200" b="1" dirty="0">
                <a:solidFill>
                  <a:srgbClr val="2F3542"/>
                </a:solidFill>
                <a:latin typeface="Arial" panose="020B0604020202020204" pitchFamily="34" charset="0"/>
                <a:ea typeface="Segoe UI" panose="020B0502040204020203" pitchFamily="34" charset="0"/>
                <a:cs typeface="Arial" panose="020B0604020202020204" pitchFamily="34" charset="0"/>
              </a:rPr>
              <a:t>Marketing Spend Optimization</a:t>
            </a:r>
          </a:p>
        </p:txBody>
      </p:sp>
      <p:sp>
        <p:nvSpPr>
          <p:cNvPr id="23" name="Rectangle 140">
            <a:extLst>
              <a:ext uri="{FF2B5EF4-FFF2-40B4-BE49-F238E27FC236}">
                <a16:creationId xmlns:a16="http://schemas.microsoft.com/office/drawing/2014/main" xmlns="" id="{41A3319F-E3B7-45D6-9F78-348B1CAF79B0}"/>
              </a:ext>
            </a:extLst>
          </p:cNvPr>
          <p:cNvSpPr>
            <a:spLocks noChangeArrowheads="1"/>
          </p:cNvSpPr>
          <p:nvPr/>
        </p:nvSpPr>
        <p:spPr bwMode="gray">
          <a:xfrm>
            <a:off x="3088812" y="2731470"/>
            <a:ext cx="2067734" cy="750255"/>
          </a:xfrm>
          <a:prstGeom prst="rect">
            <a:avLst/>
          </a:prstGeom>
          <a:noFill/>
          <a:ln>
            <a:noFill/>
            <a:headEnd/>
            <a:tailEnd/>
          </a:ln>
          <a:effectLst/>
        </p:spPr>
        <p:style>
          <a:lnRef idx="1">
            <a:schemeClr val="accent5"/>
          </a:lnRef>
          <a:fillRef idx="2">
            <a:schemeClr val="accent5"/>
          </a:fillRef>
          <a:effectRef idx="1">
            <a:schemeClr val="accent5"/>
          </a:effectRef>
          <a:fontRef idx="minor">
            <a:schemeClr val="dk1"/>
          </a:fontRef>
        </p:style>
        <p:txBody>
          <a:bodyPr wrap="square" anchor="ctr"/>
          <a:lstStyle/>
          <a:p>
            <a:pPr algn="ctr">
              <a:defRPr/>
            </a:pPr>
            <a:r>
              <a:rPr lang="en-US" sz="1200" b="1" dirty="0">
                <a:solidFill>
                  <a:srgbClr val="2F3542"/>
                </a:solidFill>
                <a:latin typeface="Arial" panose="020B0604020202020204" pitchFamily="34" charset="0"/>
                <a:ea typeface="Segoe UI" panose="020B0502040204020203" pitchFamily="34" charset="0"/>
                <a:cs typeface="Arial" panose="020B0604020202020204" pitchFamily="34" charset="0"/>
              </a:rPr>
              <a:t>Campaign Design and Effectiveness</a:t>
            </a:r>
          </a:p>
        </p:txBody>
      </p:sp>
      <p:sp>
        <p:nvSpPr>
          <p:cNvPr id="24" name="Rectangle 139">
            <a:extLst>
              <a:ext uri="{FF2B5EF4-FFF2-40B4-BE49-F238E27FC236}">
                <a16:creationId xmlns:a16="http://schemas.microsoft.com/office/drawing/2014/main" xmlns="" id="{11217CB3-C347-41BE-B841-49BDDF218712}"/>
              </a:ext>
            </a:extLst>
          </p:cNvPr>
          <p:cNvSpPr>
            <a:spLocks noChangeArrowheads="1"/>
          </p:cNvSpPr>
          <p:nvPr/>
        </p:nvSpPr>
        <p:spPr bwMode="gray">
          <a:xfrm>
            <a:off x="3102064" y="3919674"/>
            <a:ext cx="2067734" cy="682050"/>
          </a:xfrm>
          <a:prstGeom prst="rect">
            <a:avLst/>
          </a:prstGeom>
          <a:noFill/>
          <a:ln>
            <a:noFill/>
            <a:headEnd/>
            <a:tailEnd/>
          </a:ln>
          <a:effectLst/>
        </p:spPr>
        <p:style>
          <a:lnRef idx="1">
            <a:schemeClr val="accent5"/>
          </a:lnRef>
          <a:fillRef idx="2">
            <a:schemeClr val="accent5"/>
          </a:fillRef>
          <a:effectRef idx="1">
            <a:schemeClr val="accent5"/>
          </a:effectRef>
          <a:fontRef idx="minor">
            <a:schemeClr val="dk1"/>
          </a:fontRef>
        </p:style>
        <p:txBody>
          <a:bodyPr wrap="square" anchor="ctr"/>
          <a:lstStyle/>
          <a:p>
            <a:pPr algn="ctr">
              <a:defRPr/>
            </a:pPr>
            <a:r>
              <a:rPr lang="en-US" sz="1200" b="1" dirty="0">
                <a:solidFill>
                  <a:srgbClr val="2F3542"/>
                </a:solidFill>
                <a:latin typeface="Arial" panose="020B0604020202020204" pitchFamily="34" charset="0"/>
                <a:ea typeface="Segoe UI" panose="020B0502040204020203" pitchFamily="34" charset="0"/>
                <a:cs typeface="Arial" panose="020B0604020202020204" pitchFamily="34" charset="0"/>
              </a:rPr>
              <a:t>Attribution Modelling</a:t>
            </a:r>
          </a:p>
        </p:txBody>
      </p:sp>
      <p:sp>
        <p:nvSpPr>
          <p:cNvPr id="25" name="Rectangle 24">
            <a:extLst>
              <a:ext uri="{FF2B5EF4-FFF2-40B4-BE49-F238E27FC236}">
                <a16:creationId xmlns:a16="http://schemas.microsoft.com/office/drawing/2014/main" xmlns="" id="{52B2165D-4D66-4878-BFD7-EF803204DE5A}"/>
              </a:ext>
            </a:extLst>
          </p:cNvPr>
          <p:cNvSpPr/>
          <p:nvPr/>
        </p:nvSpPr>
        <p:spPr>
          <a:xfrm>
            <a:off x="3166328" y="2332669"/>
            <a:ext cx="1912703" cy="461665"/>
          </a:xfrm>
          <a:prstGeom prst="rect">
            <a:avLst/>
          </a:prstGeom>
        </p:spPr>
        <p:txBody>
          <a:bodyPr wrap="none">
            <a:spAutoFit/>
          </a:bodyPr>
          <a:lstStyle/>
          <a:p>
            <a:pPr algn="ctr">
              <a:defRPr/>
            </a:pPr>
            <a:r>
              <a:rPr lang="en-US" sz="1200" b="1" dirty="0">
                <a:solidFill>
                  <a:srgbClr val="2F3542"/>
                </a:solidFill>
                <a:latin typeface="Arial" panose="020B0604020202020204" pitchFamily="34" charset="0"/>
                <a:ea typeface="Segoe UI" panose="020B0502040204020203" pitchFamily="34" charset="0"/>
                <a:cs typeface="Arial" panose="020B0604020202020204" pitchFamily="34" charset="0"/>
              </a:rPr>
              <a:t>Brand and Competitive </a:t>
            </a:r>
          </a:p>
          <a:p>
            <a:pPr algn="ctr">
              <a:defRPr/>
            </a:pPr>
            <a:r>
              <a:rPr lang="en-US" sz="1200" b="1" dirty="0">
                <a:solidFill>
                  <a:srgbClr val="2F3542"/>
                </a:solidFill>
                <a:latin typeface="Arial" panose="020B0604020202020204" pitchFamily="34" charset="0"/>
                <a:ea typeface="Segoe UI" panose="020B0502040204020203" pitchFamily="34" charset="0"/>
                <a:cs typeface="Arial" panose="020B0604020202020204" pitchFamily="34" charset="0"/>
              </a:rPr>
              <a:t>Positioning</a:t>
            </a:r>
          </a:p>
        </p:txBody>
      </p:sp>
      <p:sp>
        <p:nvSpPr>
          <p:cNvPr id="26" name="Rectangle 139">
            <a:extLst>
              <a:ext uri="{FF2B5EF4-FFF2-40B4-BE49-F238E27FC236}">
                <a16:creationId xmlns:a16="http://schemas.microsoft.com/office/drawing/2014/main" xmlns="" id="{158B7776-D27D-40BC-A640-2EBEA73929DD}"/>
              </a:ext>
            </a:extLst>
          </p:cNvPr>
          <p:cNvSpPr>
            <a:spLocks noChangeArrowheads="1"/>
          </p:cNvSpPr>
          <p:nvPr/>
        </p:nvSpPr>
        <p:spPr bwMode="gray">
          <a:xfrm>
            <a:off x="3088812" y="4452618"/>
            <a:ext cx="2067734" cy="682050"/>
          </a:xfrm>
          <a:prstGeom prst="rect">
            <a:avLst/>
          </a:prstGeom>
          <a:noFill/>
          <a:ln>
            <a:noFill/>
            <a:headEnd/>
            <a:tailEnd/>
          </a:ln>
          <a:effectLst/>
        </p:spPr>
        <p:style>
          <a:lnRef idx="1">
            <a:schemeClr val="accent5"/>
          </a:lnRef>
          <a:fillRef idx="2">
            <a:schemeClr val="accent5"/>
          </a:fillRef>
          <a:effectRef idx="1">
            <a:schemeClr val="accent5"/>
          </a:effectRef>
          <a:fontRef idx="minor">
            <a:schemeClr val="dk1"/>
          </a:fontRef>
        </p:style>
        <p:txBody>
          <a:bodyPr wrap="square" anchor="ctr"/>
          <a:lstStyle/>
          <a:p>
            <a:pPr algn="ctr">
              <a:defRPr/>
            </a:pPr>
            <a:r>
              <a:rPr lang="en-US" sz="1200" b="1" dirty="0">
                <a:solidFill>
                  <a:srgbClr val="2F3542"/>
                </a:solidFill>
                <a:latin typeface="Arial" panose="020B0604020202020204" pitchFamily="34" charset="0"/>
                <a:ea typeface="Segoe UI" panose="020B0502040204020203" pitchFamily="34" charset="0"/>
                <a:cs typeface="Arial" panose="020B0604020202020204" pitchFamily="34" charset="0"/>
              </a:rPr>
              <a:t>Personalized Marketing</a:t>
            </a:r>
          </a:p>
        </p:txBody>
      </p:sp>
      <p:sp>
        <p:nvSpPr>
          <p:cNvPr id="27" name="Rectangle 26">
            <a:extLst>
              <a:ext uri="{FF2B5EF4-FFF2-40B4-BE49-F238E27FC236}">
                <a16:creationId xmlns:a16="http://schemas.microsoft.com/office/drawing/2014/main" xmlns="" id="{BFD6C542-F068-4FC6-86AC-E1D68EE170AA}"/>
              </a:ext>
            </a:extLst>
          </p:cNvPr>
          <p:cNvSpPr/>
          <p:nvPr/>
        </p:nvSpPr>
        <p:spPr>
          <a:xfrm>
            <a:off x="8058387" y="1728691"/>
            <a:ext cx="2127274" cy="707886"/>
          </a:xfrm>
          <a:prstGeom prst="rect">
            <a:avLst/>
          </a:prstGeom>
        </p:spPr>
        <p:txBody>
          <a:bodyPr wrap="square">
            <a:spAutoFit/>
          </a:bodyPr>
          <a:lstStyle/>
          <a:p>
            <a:pPr marL="0" lvl="1" algn="ctr"/>
            <a:r>
              <a:rPr lang="en-US" sz="2000" b="1" kern="0" dirty="0">
                <a:solidFill>
                  <a:schemeClr val="bg1"/>
                </a:solidFill>
                <a:latin typeface="Arial" panose="020B0604020202020204" pitchFamily="34" charset="0"/>
                <a:ea typeface="Segoe UI" panose="020B0502040204020203" pitchFamily="34" charset="0"/>
                <a:cs typeface="Arial" panose="020B0604020202020204" pitchFamily="34" charset="0"/>
                <a:rtl val="0"/>
              </a:rPr>
              <a:t>Finance And Risk</a:t>
            </a:r>
          </a:p>
        </p:txBody>
      </p:sp>
      <p:sp>
        <p:nvSpPr>
          <p:cNvPr id="28" name="Rectangle 139">
            <a:extLst>
              <a:ext uri="{FF2B5EF4-FFF2-40B4-BE49-F238E27FC236}">
                <a16:creationId xmlns:a16="http://schemas.microsoft.com/office/drawing/2014/main" xmlns="" id="{9D9C669E-5018-4A65-8728-332D79B31254}"/>
              </a:ext>
            </a:extLst>
          </p:cNvPr>
          <p:cNvSpPr>
            <a:spLocks noChangeArrowheads="1"/>
          </p:cNvSpPr>
          <p:nvPr/>
        </p:nvSpPr>
        <p:spPr bwMode="gray">
          <a:xfrm>
            <a:off x="451085" y="3340853"/>
            <a:ext cx="2067734" cy="563677"/>
          </a:xfrm>
          <a:prstGeom prst="rect">
            <a:avLst/>
          </a:prstGeom>
          <a:noFill/>
          <a:ln>
            <a:noFill/>
            <a:headEnd/>
            <a:tailEnd/>
          </a:ln>
          <a:effectLst/>
        </p:spPr>
        <p:style>
          <a:lnRef idx="1">
            <a:schemeClr val="accent5"/>
          </a:lnRef>
          <a:fillRef idx="2">
            <a:schemeClr val="accent5"/>
          </a:fillRef>
          <a:effectRef idx="1">
            <a:schemeClr val="accent5"/>
          </a:effectRef>
          <a:fontRef idx="minor">
            <a:schemeClr val="dk1"/>
          </a:fontRef>
        </p:style>
        <p:txBody>
          <a:bodyPr wrap="square" anchor="ctr"/>
          <a:lstStyle/>
          <a:p>
            <a:pPr algn="ctr">
              <a:defRPr/>
            </a:pPr>
            <a:r>
              <a:rPr lang="en-US" sz="1200" b="1" dirty="0">
                <a:solidFill>
                  <a:srgbClr val="2F3542"/>
                </a:solidFill>
                <a:latin typeface="Arial" panose="020B0604020202020204" pitchFamily="34" charset="0"/>
                <a:ea typeface="Segoe UI" panose="020B0502040204020203" pitchFamily="34" charset="0"/>
                <a:cs typeface="Arial" panose="020B0604020202020204" pitchFamily="34" charset="0"/>
              </a:rPr>
              <a:t>Lifetime Value Analysis</a:t>
            </a:r>
          </a:p>
        </p:txBody>
      </p:sp>
      <p:sp>
        <p:nvSpPr>
          <p:cNvPr id="29" name="Rectangle 140">
            <a:extLst>
              <a:ext uri="{FF2B5EF4-FFF2-40B4-BE49-F238E27FC236}">
                <a16:creationId xmlns:a16="http://schemas.microsoft.com/office/drawing/2014/main" xmlns="" id="{55333767-6018-4BA1-9B60-4DC4422BCFB0}"/>
              </a:ext>
            </a:extLst>
          </p:cNvPr>
          <p:cNvSpPr>
            <a:spLocks noChangeArrowheads="1"/>
          </p:cNvSpPr>
          <p:nvPr/>
        </p:nvSpPr>
        <p:spPr bwMode="gray">
          <a:xfrm>
            <a:off x="451085" y="2600970"/>
            <a:ext cx="2067734" cy="750255"/>
          </a:xfrm>
          <a:prstGeom prst="rect">
            <a:avLst/>
          </a:prstGeom>
          <a:noFill/>
          <a:ln>
            <a:noFill/>
            <a:headEnd/>
            <a:tailEnd/>
          </a:ln>
          <a:effectLst/>
        </p:spPr>
        <p:style>
          <a:lnRef idx="1">
            <a:schemeClr val="accent5"/>
          </a:lnRef>
          <a:fillRef idx="2">
            <a:schemeClr val="accent5"/>
          </a:fillRef>
          <a:effectRef idx="1">
            <a:schemeClr val="accent5"/>
          </a:effectRef>
          <a:fontRef idx="minor">
            <a:schemeClr val="dk1"/>
          </a:fontRef>
        </p:style>
        <p:txBody>
          <a:bodyPr wrap="square" anchor="ctr"/>
          <a:lstStyle/>
          <a:p>
            <a:pPr algn="ctr">
              <a:defRPr/>
            </a:pPr>
            <a:r>
              <a:rPr lang="en-US" sz="1200" b="1" dirty="0">
                <a:solidFill>
                  <a:srgbClr val="2F3542"/>
                </a:solidFill>
                <a:latin typeface="Arial" panose="020B0604020202020204" pitchFamily="34" charset="0"/>
                <a:ea typeface="Segoe UI" panose="020B0502040204020203" pitchFamily="34" charset="0"/>
                <a:cs typeface="Arial" panose="020B0604020202020204" pitchFamily="34" charset="0"/>
              </a:rPr>
              <a:t>Customer Behavior</a:t>
            </a:r>
          </a:p>
        </p:txBody>
      </p:sp>
      <p:sp>
        <p:nvSpPr>
          <p:cNvPr id="30" name="Rectangle 139">
            <a:extLst>
              <a:ext uri="{FF2B5EF4-FFF2-40B4-BE49-F238E27FC236}">
                <a16:creationId xmlns:a16="http://schemas.microsoft.com/office/drawing/2014/main" xmlns="" id="{28FBE815-B2EB-418A-90E2-141817A6773C}"/>
              </a:ext>
            </a:extLst>
          </p:cNvPr>
          <p:cNvSpPr>
            <a:spLocks noChangeArrowheads="1"/>
          </p:cNvSpPr>
          <p:nvPr/>
        </p:nvSpPr>
        <p:spPr bwMode="gray">
          <a:xfrm>
            <a:off x="451085" y="3894158"/>
            <a:ext cx="2067734" cy="682050"/>
          </a:xfrm>
          <a:prstGeom prst="rect">
            <a:avLst/>
          </a:prstGeom>
          <a:noFill/>
          <a:ln>
            <a:noFill/>
            <a:headEnd/>
            <a:tailEnd/>
          </a:ln>
          <a:effectLst/>
        </p:spPr>
        <p:style>
          <a:lnRef idx="1">
            <a:schemeClr val="accent5"/>
          </a:lnRef>
          <a:fillRef idx="2">
            <a:schemeClr val="accent5"/>
          </a:fillRef>
          <a:effectRef idx="1">
            <a:schemeClr val="accent5"/>
          </a:effectRef>
          <a:fontRef idx="minor">
            <a:schemeClr val="dk1"/>
          </a:fontRef>
        </p:style>
        <p:txBody>
          <a:bodyPr wrap="square" anchor="ctr"/>
          <a:lstStyle/>
          <a:p>
            <a:pPr algn="ctr">
              <a:defRPr/>
            </a:pPr>
            <a:r>
              <a:rPr lang="en-US" sz="1200" b="1" dirty="0">
                <a:solidFill>
                  <a:srgbClr val="2F3542"/>
                </a:solidFill>
                <a:latin typeface="Arial" panose="020B0604020202020204" pitchFamily="34" charset="0"/>
                <a:ea typeface="Segoe UI" panose="020B0502040204020203" pitchFamily="34" charset="0"/>
                <a:cs typeface="Arial" panose="020B0604020202020204" pitchFamily="34" charset="0"/>
              </a:rPr>
              <a:t>Loyalty and Personalization</a:t>
            </a:r>
          </a:p>
        </p:txBody>
      </p:sp>
      <p:sp>
        <p:nvSpPr>
          <p:cNvPr id="31" name="Rectangle 30">
            <a:extLst>
              <a:ext uri="{FF2B5EF4-FFF2-40B4-BE49-F238E27FC236}">
                <a16:creationId xmlns:a16="http://schemas.microsoft.com/office/drawing/2014/main" xmlns="" id="{39E30A7B-8E92-4D7A-9CA8-FA17D5D94ADD}"/>
              </a:ext>
            </a:extLst>
          </p:cNvPr>
          <p:cNvSpPr/>
          <p:nvPr/>
        </p:nvSpPr>
        <p:spPr>
          <a:xfrm>
            <a:off x="615163" y="2334343"/>
            <a:ext cx="1739579" cy="276999"/>
          </a:xfrm>
          <a:prstGeom prst="rect">
            <a:avLst/>
          </a:prstGeom>
        </p:spPr>
        <p:txBody>
          <a:bodyPr wrap="none">
            <a:spAutoFit/>
          </a:bodyPr>
          <a:lstStyle/>
          <a:p>
            <a:pPr algn="ctr">
              <a:defRPr/>
            </a:pPr>
            <a:r>
              <a:rPr lang="en-US" sz="1200" b="1" dirty="0">
                <a:solidFill>
                  <a:srgbClr val="2F3542"/>
                </a:solidFill>
                <a:latin typeface="Arial" panose="020B0604020202020204" pitchFamily="34" charset="0"/>
                <a:ea typeface="Segoe UI" panose="020B0502040204020203" pitchFamily="34" charset="0"/>
                <a:cs typeface="Arial" panose="020B0604020202020204" pitchFamily="34" charset="0"/>
              </a:rPr>
              <a:t>Customer Perception</a:t>
            </a:r>
          </a:p>
        </p:txBody>
      </p:sp>
      <p:sp>
        <p:nvSpPr>
          <p:cNvPr id="32" name="Rectangle 139">
            <a:extLst>
              <a:ext uri="{FF2B5EF4-FFF2-40B4-BE49-F238E27FC236}">
                <a16:creationId xmlns:a16="http://schemas.microsoft.com/office/drawing/2014/main" xmlns="" id="{2B3F2606-5A07-4CF5-A138-EC901B8EF135}"/>
              </a:ext>
            </a:extLst>
          </p:cNvPr>
          <p:cNvSpPr>
            <a:spLocks noChangeArrowheads="1"/>
          </p:cNvSpPr>
          <p:nvPr/>
        </p:nvSpPr>
        <p:spPr bwMode="gray">
          <a:xfrm>
            <a:off x="451085" y="4478311"/>
            <a:ext cx="2067734" cy="682050"/>
          </a:xfrm>
          <a:prstGeom prst="rect">
            <a:avLst/>
          </a:prstGeom>
          <a:noFill/>
          <a:ln>
            <a:noFill/>
            <a:headEnd/>
            <a:tailEnd/>
          </a:ln>
          <a:effectLst/>
        </p:spPr>
        <p:style>
          <a:lnRef idx="1">
            <a:schemeClr val="accent5"/>
          </a:lnRef>
          <a:fillRef idx="2">
            <a:schemeClr val="accent5"/>
          </a:fillRef>
          <a:effectRef idx="1">
            <a:schemeClr val="accent5"/>
          </a:effectRef>
          <a:fontRef idx="minor">
            <a:schemeClr val="dk1"/>
          </a:fontRef>
        </p:style>
        <p:txBody>
          <a:bodyPr wrap="square" anchor="ctr"/>
          <a:lstStyle/>
          <a:p>
            <a:pPr algn="ctr">
              <a:defRPr/>
            </a:pPr>
            <a:r>
              <a:rPr lang="en-US" sz="1200" b="1" dirty="0">
                <a:solidFill>
                  <a:srgbClr val="2F3542"/>
                </a:solidFill>
                <a:latin typeface="Arial" panose="020B0604020202020204" pitchFamily="34" charset="0"/>
                <a:ea typeface="Segoe UI" panose="020B0502040204020203" pitchFamily="34" charset="0"/>
                <a:cs typeface="Arial" panose="020B0604020202020204" pitchFamily="34" charset="0"/>
              </a:rPr>
              <a:t>Cross Sell/Up Sell</a:t>
            </a:r>
          </a:p>
        </p:txBody>
      </p:sp>
      <p:sp>
        <p:nvSpPr>
          <p:cNvPr id="33" name="Rectangle 32">
            <a:extLst>
              <a:ext uri="{FF2B5EF4-FFF2-40B4-BE49-F238E27FC236}">
                <a16:creationId xmlns:a16="http://schemas.microsoft.com/office/drawing/2014/main" xmlns="" id="{CA240AB7-2032-4775-A90D-A7D6ED303413}"/>
              </a:ext>
            </a:extLst>
          </p:cNvPr>
          <p:cNvSpPr/>
          <p:nvPr/>
        </p:nvSpPr>
        <p:spPr>
          <a:xfrm>
            <a:off x="9800841" y="4316692"/>
            <a:ext cx="2574001" cy="707886"/>
          </a:xfrm>
          <a:prstGeom prst="rect">
            <a:avLst/>
          </a:prstGeom>
        </p:spPr>
        <p:txBody>
          <a:bodyPr wrap="square">
            <a:spAutoFit/>
          </a:bodyPr>
          <a:lstStyle/>
          <a:p>
            <a:pPr marL="0" lvl="1" algn="ctr"/>
            <a:r>
              <a:rPr lang="en-US" sz="2000" b="1" kern="0" dirty="0">
                <a:solidFill>
                  <a:schemeClr val="bg1"/>
                </a:solidFill>
                <a:latin typeface="Arial" panose="020B0604020202020204" pitchFamily="34" charset="0"/>
                <a:ea typeface="Segoe UI" panose="020B0502040204020203" pitchFamily="34" charset="0"/>
                <a:cs typeface="Arial" panose="020B0604020202020204" pitchFamily="34" charset="0"/>
                <a:rtl val="0"/>
              </a:rPr>
              <a:t>Administration</a:t>
            </a:r>
          </a:p>
          <a:p>
            <a:pPr marL="0" lvl="1" algn="ctr"/>
            <a:endParaRPr lang="en-US" sz="2000" b="1" kern="0" dirty="0">
              <a:solidFill>
                <a:schemeClr val="bg1"/>
              </a:solidFill>
              <a:latin typeface="Arial" panose="020B0604020202020204" pitchFamily="34" charset="0"/>
              <a:ea typeface="Segoe UI" panose="020B0502040204020203" pitchFamily="34" charset="0"/>
              <a:cs typeface="Arial" panose="020B0604020202020204" pitchFamily="34" charset="0"/>
              <a:rtl val="0"/>
            </a:endParaRPr>
          </a:p>
        </p:txBody>
      </p:sp>
      <p:sp>
        <p:nvSpPr>
          <p:cNvPr id="34" name="Rectangle 139">
            <a:extLst>
              <a:ext uri="{FF2B5EF4-FFF2-40B4-BE49-F238E27FC236}">
                <a16:creationId xmlns:a16="http://schemas.microsoft.com/office/drawing/2014/main" xmlns="" id="{B1F6EA66-F0D3-4C06-A368-A78810CD0000}"/>
              </a:ext>
            </a:extLst>
          </p:cNvPr>
          <p:cNvSpPr>
            <a:spLocks noChangeArrowheads="1"/>
          </p:cNvSpPr>
          <p:nvPr/>
        </p:nvSpPr>
        <p:spPr bwMode="gray">
          <a:xfrm>
            <a:off x="8345265" y="2656788"/>
            <a:ext cx="1553519" cy="563677"/>
          </a:xfrm>
          <a:prstGeom prst="rect">
            <a:avLst/>
          </a:prstGeom>
          <a:noFill/>
          <a:ln>
            <a:noFill/>
            <a:headEnd/>
            <a:tailEnd/>
          </a:ln>
          <a:effectLst/>
        </p:spPr>
        <p:style>
          <a:lnRef idx="1">
            <a:schemeClr val="accent5"/>
          </a:lnRef>
          <a:fillRef idx="2">
            <a:schemeClr val="accent5"/>
          </a:fillRef>
          <a:effectRef idx="1">
            <a:schemeClr val="accent5"/>
          </a:effectRef>
          <a:fontRef idx="minor">
            <a:schemeClr val="dk1"/>
          </a:fontRef>
        </p:style>
        <p:txBody>
          <a:bodyPr wrap="square" anchor="ctr"/>
          <a:lstStyle/>
          <a:p>
            <a:pPr algn="ctr"/>
            <a:r>
              <a:rPr lang="en-US" sz="1200" b="1" dirty="0">
                <a:solidFill>
                  <a:srgbClr val="37474F"/>
                </a:solidFill>
                <a:latin typeface="Arial" panose="020B0604020202020204" pitchFamily="34" charset="0"/>
                <a:cs typeface="Arial" panose="020B0604020202020204" pitchFamily="34" charset="0"/>
              </a:rPr>
              <a:t>Collection Analytics</a:t>
            </a:r>
          </a:p>
        </p:txBody>
      </p:sp>
      <p:sp>
        <p:nvSpPr>
          <p:cNvPr id="35" name="Rectangle 140">
            <a:extLst>
              <a:ext uri="{FF2B5EF4-FFF2-40B4-BE49-F238E27FC236}">
                <a16:creationId xmlns:a16="http://schemas.microsoft.com/office/drawing/2014/main" xmlns="" id="{360DE11D-20E8-452E-B7F7-0CCE96A98859}"/>
              </a:ext>
            </a:extLst>
          </p:cNvPr>
          <p:cNvSpPr>
            <a:spLocks noChangeArrowheads="1"/>
          </p:cNvSpPr>
          <p:nvPr/>
        </p:nvSpPr>
        <p:spPr bwMode="gray">
          <a:xfrm>
            <a:off x="8353448" y="2097460"/>
            <a:ext cx="1553519" cy="750255"/>
          </a:xfrm>
          <a:prstGeom prst="rect">
            <a:avLst/>
          </a:prstGeom>
          <a:noFill/>
          <a:ln>
            <a:noFill/>
            <a:headEnd/>
            <a:tailEnd/>
          </a:ln>
          <a:effectLst/>
        </p:spPr>
        <p:style>
          <a:lnRef idx="1">
            <a:schemeClr val="accent5"/>
          </a:lnRef>
          <a:fillRef idx="2">
            <a:schemeClr val="accent5"/>
          </a:fillRef>
          <a:effectRef idx="1">
            <a:schemeClr val="accent5"/>
          </a:effectRef>
          <a:fontRef idx="minor">
            <a:schemeClr val="dk1"/>
          </a:fontRef>
        </p:style>
        <p:txBody>
          <a:bodyPr wrap="square" anchor="ctr"/>
          <a:lstStyle/>
          <a:p>
            <a:pPr algn="ctr"/>
            <a:r>
              <a:rPr lang="en-US" sz="1200" b="1" dirty="0">
                <a:solidFill>
                  <a:srgbClr val="37474F"/>
                </a:solidFill>
                <a:latin typeface="Arial" panose="020B0604020202020204" pitchFamily="34" charset="0"/>
                <a:cs typeface="Arial" panose="020B0604020202020204" pitchFamily="34" charset="0"/>
              </a:rPr>
              <a:t>CFO Dashboards</a:t>
            </a:r>
          </a:p>
        </p:txBody>
      </p:sp>
      <p:sp>
        <p:nvSpPr>
          <p:cNvPr id="36" name="Rectangle 35">
            <a:extLst>
              <a:ext uri="{FF2B5EF4-FFF2-40B4-BE49-F238E27FC236}">
                <a16:creationId xmlns:a16="http://schemas.microsoft.com/office/drawing/2014/main" xmlns="" id="{8B09D3CA-45AF-4ECC-AE51-44AC24FB3E89}"/>
              </a:ext>
            </a:extLst>
          </p:cNvPr>
          <p:cNvSpPr/>
          <p:nvPr/>
        </p:nvSpPr>
        <p:spPr>
          <a:xfrm>
            <a:off x="8395614" y="3237765"/>
            <a:ext cx="1483291" cy="461665"/>
          </a:xfrm>
          <a:prstGeom prst="rect">
            <a:avLst/>
          </a:prstGeom>
        </p:spPr>
        <p:txBody>
          <a:bodyPr wrap="none">
            <a:spAutoFit/>
          </a:bodyPr>
          <a:lstStyle/>
          <a:p>
            <a:pPr algn="ctr">
              <a:defRPr/>
            </a:pPr>
            <a:r>
              <a:rPr lang="en-US" sz="1200" b="1" dirty="0">
                <a:solidFill>
                  <a:srgbClr val="37474F"/>
                </a:solidFill>
                <a:latin typeface="Arial" panose="020B0604020202020204" pitchFamily="34" charset="0"/>
                <a:cs typeface="Arial" panose="020B0604020202020204" pitchFamily="34" charset="0"/>
              </a:rPr>
              <a:t>Trust/Counterfeit </a:t>
            </a:r>
          </a:p>
          <a:p>
            <a:pPr algn="ctr">
              <a:defRPr/>
            </a:pPr>
            <a:r>
              <a:rPr lang="en-US" sz="1200" b="1" dirty="0">
                <a:solidFill>
                  <a:srgbClr val="37474F"/>
                </a:solidFill>
                <a:latin typeface="Arial" panose="020B0604020202020204" pitchFamily="34" charset="0"/>
                <a:cs typeface="Arial" panose="020B0604020202020204" pitchFamily="34" charset="0"/>
              </a:rPr>
              <a:t>Analysis</a:t>
            </a:r>
          </a:p>
        </p:txBody>
      </p:sp>
      <p:sp>
        <p:nvSpPr>
          <p:cNvPr id="37" name="Rectangle 139">
            <a:extLst>
              <a:ext uri="{FF2B5EF4-FFF2-40B4-BE49-F238E27FC236}">
                <a16:creationId xmlns:a16="http://schemas.microsoft.com/office/drawing/2014/main" xmlns="" id="{F662D371-02F2-4BB0-AF24-E120C0FC1D34}"/>
              </a:ext>
            </a:extLst>
          </p:cNvPr>
          <p:cNvSpPr>
            <a:spLocks noChangeArrowheads="1"/>
          </p:cNvSpPr>
          <p:nvPr/>
        </p:nvSpPr>
        <p:spPr bwMode="gray">
          <a:xfrm>
            <a:off x="10315144" y="3200322"/>
            <a:ext cx="1426578" cy="563677"/>
          </a:xfrm>
          <a:prstGeom prst="rect">
            <a:avLst/>
          </a:prstGeom>
          <a:noFill/>
          <a:ln>
            <a:noFill/>
            <a:headEnd/>
            <a:tailEnd/>
          </a:ln>
          <a:effectLst/>
        </p:spPr>
        <p:style>
          <a:lnRef idx="1">
            <a:schemeClr val="accent5"/>
          </a:lnRef>
          <a:fillRef idx="2">
            <a:schemeClr val="accent5"/>
          </a:fillRef>
          <a:effectRef idx="1">
            <a:schemeClr val="accent5"/>
          </a:effectRef>
          <a:fontRef idx="minor">
            <a:schemeClr val="dk1"/>
          </a:fontRef>
        </p:style>
        <p:txBody>
          <a:bodyPr wrap="square" anchor="ctr"/>
          <a:lstStyle/>
          <a:p>
            <a:pPr algn="ctr"/>
            <a:r>
              <a:rPr lang="en-US" sz="1200" b="1" dirty="0">
                <a:solidFill>
                  <a:srgbClr val="37474F"/>
                </a:solidFill>
                <a:latin typeface="Arial" panose="020B0604020202020204" pitchFamily="34" charset="0"/>
                <a:cs typeface="Arial" panose="020B0604020202020204" pitchFamily="34" charset="0"/>
              </a:rPr>
              <a:t>Performance and Compensation</a:t>
            </a:r>
          </a:p>
        </p:txBody>
      </p:sp>
      <p:sp>
        <p:nvSpPr>
          <p:cNvPr id="38" name="Rectangle 140">
            <a:extLst>
              <a:ext uri="{FF2B5EF4-FFF2-40B4-BE49-F238E27FC236}">
                <a16:creationId xmlns:a16="http://schemas.microsoft.com/office/drawing/2014/main" xmlns="" id="{54A8CA2A-21E3-4DE9-92AE-25BE24D2FF46}"/>
              </a:ext>
            </a:extLst>
          </p:cNvPr>
          <p:cNvSpPr>
            <a:spLocks noChangeArrowheads="1"/>
          </p:cNvSpPr>
          <p:nvPr/>
        </p:nvSpPr>
        <p:spPr bwMode="gray">
          <a:xfrm>
            <a:off x="10329432" y="2544046"/>
            <a:ext cx="1412290" cy="750255"/>
          </a:xfrm>
          <a:prstGeom prst="rect">
            <a:avLst/>
          </a:prstGeom>
          <a:noFill/>
          <a:ln>
            <a:noFill/>
            <a:headEnd/>
            <a:tailEnd/>
          </a:ln>
          <a:effectLst/>
        </p:spPr>
        <p:style>
          <a:lnRef idx="1">
            <a:schemeClr val="accent5"/>
          </a:lnRef>
          <a:fillRef idx="2">
            <a:schemeClr val="accent5"/>
          </a:fillRef>
          <a:effectRef idx="1">
            <a:schemeClr val="accent5"/>
          </a:effectRef>
          <a:fontRef idx="minor">
            <a:schemeClr val="dk1"/>
          </a:fontRef>
        </p:style>
        <p:txBody>
          <a:bodyPr wrap="square" anchor="ctr"/>
          <a:lstStyle/>
          <a:p>
            <a:pPr algn="ctr"/>
            <a:r>
              <a:rPr lang="en-US" sz="1200" b="1" dirty="0">
                <a:solidFill>
                  <a:srgbClr val="37474F"/>
                </a:solidFill>
                <a:latin typeface="Arial" panose="020B0604020202020204" pitchFamily="34" charset="0"/>
                <a:cs typeface="Arial" panose="020B0604020202020204" pitchFamily="34" charset="0"/>
              </a:rPr>
              <a:t>Talent Acquisition</a:t>
            </a:r>
          </a:p>
        </p:txBody>
      </p:sp>
      <p:sp>
        <p:nvSpPr>
          <p:cNvPr id="39" name="Rectangle 140">
            <a:extLst>
              <a:ext uri="{FF2B5EF4-FFF2-40B4-BE49-F238E27FC236}">
                <a16:creationId xmlns:a16="http://schemas.microsoft.com/office/drawing/2014/main" xmlns="" id="{CC762C73-1955-4CE5-B9ED-318C632EA54F}"/>
              </a:ext>
            </a:extLst>
          </p:cNvPr>
          <p:cNvSpPr>
            <a:spLocks noChangeArrowheads="1"/>
          </p:cNvSpPr>
          <p:nvPr/>
        </p:nvSpPr>
        <p:spPr bwMode="gray">
          <a:xfrm>
            <a:off x="10315144" y="2113678"/>
            <a:ext cx="1412290" cy="750255"/>
          </a:xfrm>
          <a:prstGeom prst="rect">
            <a:avLst/>
          </a:prstGeom>
          <a:noFill/>
          <a:ln>
            <a:noFill/>
            <a:headEnd/>
            <a:tailEnd/>
          </a:ln>
          <a:effectLst/>
        </p:spPr>
        <p:style>
          <a:lnRef idx="1">
            <a:schemeClr val="accent5"/>
          </a:lnRef>
          <a:fillRef idx="2">
            <a:schemeClr val="accent5"/>
          </a:fillRef>
          <a:effectRef idx="1">
            <a:schemeClr val="accent5"/>
          </a:effectRef>
          <a:fontRef idx="minor">
            <a:schemeClr val="dk1"/>
          </a:fontRef>
        </p:style>
        <p:txBody>
          <a:bodyPr wrap="square" anchor="ctr"/>
          <a:lstStyle/>
          <a:p>
            <a:pPr algn="ctr"/>
            <a:r>
              <a:rPr lang="en-US" sz="1200" b="1" dirty="0">
                <a:solidFill>
                  <a:srgbClr val="37474F"/>
                </a:solidFill>
                <a:latin typeface="Arial" panose="020B0604020202020204" pitchFamily="34" charset="0"/>
                <a:cs typeface="Arial" panose="020B0604020202020204" pitchFamily="34" charset="0"/>
              </a:rPr>
              <a:t>Employee Pulse and Retention</a:t>
            </a:r>
          </a:p>
        </p:txBody>
      </p:sp>
      <p:pic>
        <p:nvPicPr>
          <p:cNvPr id="40" name="Picture 4" descr="https://d30y9cdsu7xlg0.cloudfront.net/png/220379-200.png">
            <a:extLst>
              <a:ext uri="{FF2B5EF4-FFF2-40B4-BE49-F238E27FC236}">
                <a16:creationId xmlns:a16="http://schemas.microsoft.com/office/drawing/2014/main" xmlns="" id="{6E50D39D-8FA3-4BB2-AE1A-249422C67823}"/>
              </a:ext>
            </a:extLst>
          </p:cNvPr>
          <p:cNvPicPr>
            <a:picLocks noChangeAspect="1" noChangeArrowheads="1"/>
          </p:cNvPicPr>
          <p:nvPr/>
        </p:nvPicPr>
        <p:blipFill>
          <a:blip r:embed="rId5" cstate="print">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10676377" y="1066901"/>
            <a:ext cx="639484" cy="639484"/>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2" descr="https://d30y9cdsu7xlg0.cloudfront.net/png/421885-200.png">
            <a:extLst>
              <a:ext uri="{FF2B5EF4-FFF2-40B4-BE49-F238E27FC236}">
                <a16:creationId xmlns:a16="http://schemas.microsoft.com/office/drawing/2014/main" xmlns="" id="{0223F5C0-D881-45EC-AE0B-E0AE7A7A79A6}"/>
              </a:ext>
            </a:extLst>
          </p:cNvPr>
          <p:cNvPicPr>
            <a:picLocks noChangeAspect="1" noChangeArrowheads="1"/>
          </p:cNvPicPr>
          <p:nvPr/>
        </p:nvPicPr>
        <p:blipFill>
          <a:blip r:embed="rId6" cstate="print">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8871466" y="1143906"/>
            <a:ext cx="480454" cy="480454"/>
          </a:xfrm>
          <a:prstGeom prst="rect">
            <a:avLst/>
          </a:prstGeom>
          <a:noFill/>
          <a:extLst>
            <a:ext uri="{909E8E84-426E-40DD-AFC4-6F175D3DCCD1}">
              <a14:hiddenFill xmlns:a14="http://schemas.microsoft.com/office/drawing/2010/main">
                <a:solidFill>
                  <a:srgbClr val="FFFFFF"/>
                </a:solidFill>
              </a14:hiddenFill>
            </a:ext>
          </a:extLst>
        </p:spPr>
      </p:pic>
      <p:sp>
        <p:nvSpPr>
          <p:cNvPr id="42" name="Rectangle 139">
            <a:extLst>
              <a:ext uri="{FF2B5EF4-FFF2-40B4-BE49-F238E27FC236}">
                <a16:creationId xmlns:a16="http://schemas.microsoft.com/office/drawing/2014/main" xmlns="" id="{5D38990D-6D65-4A73-A346-D226105670D5}"/>
              </a:ext>
            </a:extLst>
          </p:cNvPr>
          <p:cNvSpPr>
            <a:spLocks noChangeArrowheads="1"/>
          </p:cNvSpPr>
          <p:nvPr/>
        </p:nvSpPr>
        <p:spPr bwMode="gray">
          <a:xfrm>
            <a:off x="10218897" y="5099801"/>
            <a:ext cx="1412290" cy="563677"/>
          </a:xfrm>
          <a:prstGeom prst="rect">
            <a:avLst/>
          </a:prstGeom>
          <a:noFill/>
          <a:ln>
            <a:noFill/>
            <a:headEnd/>
            <a:tailEnd/>
          </a:ln>
          <a:effectLst/>
        </p:spPr>
        <p:style>
          <a:lnRef idx="1">
            <a:schemeClr val="accent5"/>
          </a:lnRef>
          <a:fillRef idx="2">
            <a:schemeClr val="accent5"/>
          </a:fillRef>
          <a:effectRef idx="1">
            <a:schemeClr val="accent5"/>
          </a:effectRef>
          <a:fontRef idx="minor">
            <a:schemeClr val="dk1"/>
          </a:fontRef>
        </p:style>
        <p:txBody>
          <a:bodyPr wrap="square" anchor="ctr"/>
          <a:lstStyle/>
          <a:p>
            <a:pPr algn="ctr"/>
            <a:endParaRPr lang="en-US" sz="1100" b="1" dirty="0">
              <a:solidFill>
                <a:schemeClr val="tx1"/>
              </a:solidFill>
              <a:latin typeface="Arial" panose="020B0604020202020204" pitchFamily="34" charset="0"/>
              <a:ea typeface="Segoe UI" panose="020B0502040204020203" pitchFamily="34" charset="0"/>
              <a:cs typeface="Arial" panose="020B0604020202020204" pitchFamily="34" charset="0"/>
            </a:endParaRPr>
          </a:p>
        </p:txBody>
      </p:sp>
      <p:sp>
        <p:nvSpPr>
          <p:cNvPr id="43" name="Rectangle 139">
            <a:extLst>
              <a:ext uri="{FF2B5EF4-FFF2-40B4-BE49-F238E27FC236}">
                <a16:creationId xmlns:a16="http://schemas.microsoft.com/office/drawing/2014/main" xmlns="" id="{0CD91FDB-7B59-4E7B-A339-EB46C0C76E19}"/>
              </a:ext>
            </a:extLst>
          </p:cNvPr>
          <p:cNvSpPr>
            <a:spLocks noChangeArrowheads="1"/>
          </p:cNvSpPr>
          <p:nvPr/>
        </p:nvSpPr>
        <p:spPr bwMode="gray">
          <a:xfrm>
            <a:off x="9935597" y="4615867"/>
            <a:ext cx="2171383" cy="318181"/>
          </a:xfrm>
          <a:prstGeom prst="rect">
            <a:avLst/>
          </a:prstGeom>
          <a:noFill/>
          <a:ln>
            <a:noFill/>
            <a:headEnd/>
            <a:tailEnd/>
          </a:ln>
          <a:effectLst/>
        </p:spPr>
        <p:style>
          <a:lnRef idx="1">
            <a:schemeClr val="accent5"/>
          </a:lnRef>
          <a:fillRef idx="2">
            <a:schemeClr val="accent5"/>
          </a:fillRef>
          <a:effectRef idx="1">
            <a:schemeClr val="accent5"/>
          </a:effectRef>
          <a:fontRef idx="minor">
            <a:schemeClr val="dk1"/>
          </a:fontRef>
        </p:style>
        <p:txBody>
          <a:bodyPr wrap="square" anchor="ctr"/>
          <a:lstStyle/>
          <a:p>
            <a:pPr algn="ctr"/>
            <a:r>
              <a:rPr lang="en-US" sz="1100" b="1" dirty="0">
                <a:solidFill>
                  <a:schemeClr val="tx1"/>
                </a:solidFill>
                <a:latin typeface="Arial" panose="020B0604020202020204" pitchFamily="34" charset="0"/>
                <a:ea typeface="Segoe UI" panose="020B0502040204020203" pitchFamily="34" charset="0"/>
                <a:cs typeface="Arial" panose="020B0604020202020204" pitchFamily="34" charset="0"/>
              </a:rPr>
              <a:t>Asset  Optimization</a:t>
            </a:r>
          </a:p>
        </p:txBody>
      </p:sp>
      <p:pic>
        <p:nvPicPr>
          <p:cNvPr id="44" name="Picture 12" descr="https://d30y9cdsu7xlg0.cloudfront.net/png/1326959-200.png">
            <a:extLst>
              <a:ext uri="{FF2B5EF4-FFF2-40B4-BE49-F238E27FC236}">
                <a16:creationId xmlns:a16="http://schemas.microsoft.com/office/drawing/2014/main" xmlns="" id="{436984D9-58D0-4BE8-8FAD-2ACAF05DB7FA}"/>
              </a:ext>
            </a:extLst>
          </p:cNvPr>
          <p:cNvPicPr>
            <a:picLocks noChangeAspect="1" noChangeArrowheads="1"/>
          </p:cNvPicPr>
          <p:nvPr/>
        </p:nvPicPr>
        <p:blipFill>
          <a:blip r:embed="rId7" cstate="print">
            <a:extLst>
              <a:ext uri="{BEBA8EAE-BF5A-486C-A8C5-ECC9F3942E4B}">
                <a14:imgProps xmlns:a14="http://schemas.microsoft.com/office/drawing/2010/main">
                  <a14:imgLayer r:embed="rId8">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10859820" y="3891339"/>
            <a:ext cx="456041" cy="456041"/>
          </a:xfrm>
          <a:prstGeom prst="rect">
            <a:avLst/>
          </a:prstGeom>
          <a:noFill/>
          <a:extLst>
            <a:ext uri="{909E8E84-426E-40DD-AFC4-6F175D3DCCD1}">
              <a14:hiddenFill xmlns:a14="http://schemas.microsoft.com/office/drawing/2010/main">
                <a:solidFill>
                  <a:srgbClr val="FFFFFF"/>
                </a:solidFill>
              </a14:hiddenFill>
            </a:ext>
          </a:extLst>
        </p:spPr>
      </p:pic>
      <p:cxnSp>
        <p:nvCxnSpPr>
          <p:cNvPr id="45" name="Straight Connector 44">
            <a:extLst>
              <a:ext uri="{FF2B5EF4-FFF2-40B4-BE49-F238E27FC236}">
                <a16:creationId xmlns:a16="http://schemas.microsoft.com/office/drawing/2014/main" xmlns="" id="{4F05B5DB-E931-4BD8-9EF8-83F65C14DB80}"/>
              </a:ext>
            </a:extLst>
          </p:cNvPr>
          <p:cNvCxnSpPr/>
          <p:nvPr/>
        </p:nvCxnSpPr>
        <p:spPr>
          <a:xfrm>
            <a:off x="8225668" y="3763999"/>
            <a:ext cx="3757020" cy="0"/>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6" name="Rectangle 45">
            <a:extLst>
              <a:ext uri="{FF2B5EF4-FFF2-40B4-BE49-F238E27FC236}">
                <a16:creationId xmlns:a16="http://schemas.microsoft.com/office/drawing/2014/main" xmlns="" id="{31E7367D-6C5D-4EAB-A2C6-4EE6D92CFAA0}"/>
              </a:ext>
            </a:extLst>
          </p:cNvPr>
          <p:cNvSpPr/>
          <p:nvPr/>
        </p:nvSpPr>
        <p:spPr>
          <a:xfrm>
            <a:off x="9789810" y="1770998"/>
            <a:ext cx="2574001" cy="400110"/>
          </a:xfrm>
          <a:prstGeom prst="rect">
            <a:avLst/>
          </a:prstGeom>
        </p:spPr>
        <p:txBody>
          <a:bodyPr wrap="square">
            <a:spAutoFit/>
          </a:bodyPr>
          <a:lstStyle/>
          <a:p>
            <a:pPr marL="0" lvl="1" algn="ctr"/>
            <a:r>
              <a:rPr lang="en-US" sz="2000" b="1" kern="0" dirty="0">
                <a:solidFill>
                  <a:schemeClr val="bg1"/>
                </a:solidFill>
                <a:latin typeface="Arial" panose="020B0604020202020204" pitchFamily="34" charset="0"/>
                <a:ea typeface="Segoe UI" panose="020B0502040204020203" pitchFamily="34" charset="0"/>
                <a:cs typeface="Arial" panose="020B0604020202020204" pitchFamily="34" charset="0"/>
                <a:rtl val="0"/>
              </a:rPr>
              <a:t>HR </a:t>
            </a:r>
            <a:r>
              <a:rPr lang="en-US" sz="2000" b="1" kern="0" dirty="0" smtClean="0">
                <a:solidFill>
                  <a:schemeClr val="bg1"/>
                </a:solidFill>
                <a:latin typeface="Arial" panose="020B0604020202020204" pitchFamily="34" charset="0"/>
                <a:ea typeface="Segoe UI" panose="020B0502040204020203" pitchFamily="34" charset="0"/>
                <a:cs typeface="Arial" panose="020B0604020202020204" pitchFamily="34" charset="0"/>
                <a:rtl val="0"/>
              </a:rPr>
              <a:t>Analytics</a:t>
            </a:r>
            <a:endParaRPr lang="en-US" sz="2000" b="1" kern="0" dirty="0">
              <a:solidFill>
                <a:schemeClr val="bg1"/>
              </a:solidFill>
              <a:latin typeface="Arial" panose="020B0604020202020204" pitchFamily="34" charset="0"/>
              <a:ea typeface="Segoe UI" panose="020B0502040204020203" pitchFamily="34" charset="0"/>
              <a:cs typeface="Arial" panose="020B0604020202020204" pitchFamily="34" charset="0"/>
              <a:rtl val="0"/>
            </a:endParaRPr>
          </a:p>
        </p:txBody>
      </p:sp>
      <p:sp>
        <p:nvSpPr>
          <p:cNvPr id="47" name="Rectangle 46">
            <a:extLst>
              <a:ext uri="{FF2B5EF4-FFF2-40B4-BE49-F238E27FC236}">
                <a16:creationId xmlns:a16="http://schemas.microsoft.com/office/drawing/2014/main" xmlns="" id="{8E9C9752-C580-4365-BC5C-0C22005C615E}"/>
              </a:ext>
            </a:extLst>
          </p:cNvPr>
          <p:cNvSpPr/>
          <p:nvPr/>
        </p:nvSpPr>
        <p:spPr>
          <a:xfrm>
            <a:off x="7842129" y="4344996"/>
            <a:ext cx="2574001" cy="707886"/>
          </a:xfrm>
          <a:prstGeom prst="rect">
            <a:avLst/>
          </a:prstGeom>
        </p:spPr>
        <p:txBody>
          <a:bodyPr wrap="square">
            <a:spAutoFit/>
          </a:bodyPr>
          <a:lstStyle/>
          <a:p>
            <a:pPr marL="0" lvl="1" algn="ctr"/>
            <a:r>
              <a:rPr lang="en-US" sz="2000" b="1" kern="0" dirty="0">
                <a:solidFill>
                  <a:schemeClr val="bg1"/>
                </a:solidFill>
                <a:latin typeface="Arial" panose="020B0604020202020204" pitchFamily="34" charset="0"/>
                <a:ea typeface="Segoe UI" panose="020B0502040204020203" pitchFamily="34" charset="0"/>
                <a:cs typeface="Arial" panose="020B0604020202020204" pitchFamily="34" charset="0"/>
                <a:rtl val="0"/>
              </a:rPr>
              <a:t>Innovation</a:t>
            </a:r>
          </a:p>
          <a:p>
            <a:pPr marL="0" lvl="1" algn="ctr"/>
            <a:endParaRPr lang="en-US" sz="2000" b="1" kern="0" dirty="0">
              <a:solidFill>
                <a:schemeClr val="bg1"/>
              </a:solidFill>
              <a:latin typeface="Arial" panose="020B0604020202020204" pitchFamily="34" charset="0"/>
              <a:ea typeface="Segoe UI" panose="020B0502040204020203" pitchFamily="34" charset="0"/>
              <a:cs typeface="Arial" panose="020B0604020202020204" pitchFamily="34" charset="0"/>
              <a:rtl val="0"/>
            </a:endParaRPr>
          </a:p>
        </p:txBody>
      </p:sp>
      <p:sp>
        <p:nvSpPr>
          <p:cNvPr id="48" name="Rectangle 139">
            <a:extLst>
              <a:ext uri="{FF2B5EF4-FFF2-40B4-BE49-F238E27FC236}">
                <a16:creationId xmlns:a16="http://schemas.microsoft.com/office/drawing/2014/main" xmlns="" id="{497407B4-05E3-4BF1-B433-28280E4FFB43}"/>
              </a:ext>
            </a:extLst>
          </p:cNvPr>
          <p:cNvSpPr>
            <a:spLocks noChangeArrowheads="1"/>
          </p:cNvSpPr>
          <p:nvPr/>
        </p:nvSpPr>
        <p:spPr bwMode="gray">
          <a:xfrm>
            <a:off x="8055527" y="4628993"/>
            <a:ext cx="2171383" cy="349999"/>
          </a:xfrm>
          <a:prstGeom prst="rect">
            <a:avLst/>
          </a:prstGeom>
          <a:noFill/>
          <a:ln>
            <a:noFill/>
            <a:headEnd/>
            <a:tailEnd/>
          </a:ln>
          <a:effectLst/>
        </p:spPr>
        <p:style>
          <a:lnRef idx="1">
            <a:schemeClr val="accent5"/>
          </a:lnRef>
          <a:fillRef idx="2">
            <a:schemeClr val="accent5"/>
          </a:fillRef>
          <a:effectRef idx="1">
            <a:schemeClr val="accent5"/>
          </a:effectRef>
          <a:fontRef idx="minor">
            <a:schemeClr val="dk1"/>
          </a:fontRef>
        </p:style>
        <p:txBody>
          <a:bodyPr wrap="square" anchor="ctr"/>
          <a:lstStyle/>
          <a:p>
            <a:pPr algn="ctr"/>
            <a:r>
              <a:rPr lang="en-US" sz="1100" b="1" dirty="0">
                <a:solidFill>
                  <a:schemeClr val="tx1"/>
                </a:solidFill>
                <a:latin typeface="Arial" panose="020B0604020202020204" pitchFamily="34" charset="0"/>
                <a:ea typeface="Segoe UI" panose="020B0502040204020203" pitchFamily="34" charset="0"/>
                <a:cs typeface="Arial" panose="020B0604020202020204" pitchFamily="34" charset="0"/>
              </a:rPr>
              <a:t>Innovation Radar</a:t>
            </a:r>
          </a:p>
        </p:txBody>
      </p:sp>
      <p:pic>
        <p:nvPicPr>
          <p:cNvPr id="49" name="Picture 48">
            <a:extLst>
              <a:ext uri="{FF2B5EF4-FFF2-40B4-BE49-F238E27FC236}">
                <a16:creationId xmlns:a16="http://schemas.microsoft.com/office/drawing/2014/main" xmlns="" id="{0B2BB68D-441C-4E06-98B8-E7321CB4BAB6}"/>
              </a:ext>
            </a:extLst>
          </p:cNvPr>
          <p:cNvPicPr>
            <a:picLocks noChangeAspect="1"/>
          </p:cNvPicPr>
          <p:nvPr/>
        </p:nvPicPr>
        <p:blipFill>
          <a:blip r:embed="rId9"/>
          <a:stretch>
            <a:fillRect/>
          </a:stretch>
        </p:blipFill>
        <p:spPr>
          <a:xfrm>
            <a:off x="8731988" y="3691246"/>
            <a:ext cx="827685" cy="983485"/>
          </a:xfrm>
          <a:prstGeom prst="rect">
            <a:avLst/>
          </a:prstGeom>
        </p:spPr>
      </p:pic>
      <p:grpSp>
        <p:nvGrpSpPr>
          <p:cNvPr id="50" name="Group 49">
            <a:extLst>
              <a:ext uri="{FF2B5EF4-FFF2-40B4-BE49-F238E27FC236}">
                <a16:creationId xmlns:a16="http://schemas.microsoft.com/office/drawing/2014/main" xmlns="" id="{9CB2EA76-7D64-458A-B57E-5D6FC4BD8F93}"/>
              </a:ext>
            </a:extLst>
          </p:cNvPr>
          <p:cNvGrpSpPr/>
          <p:nvPr/>
        </p:nvGrpSpPr>
        <p:grpSpPr>
          <a:xfrm>
            <a:off x="173789" y="5045924"/>
            <a:ext cx="11841580" cy="440444"/>
            <a:chOff x="759416" y="2658723"/>
            <a:chExt cx="11841580" cy="440444"/>
          </a:xfrm>
        </p:grpSpPr>
        <p:sp>
          <p:nvSpPr>
            <p:cNvPr id="51" name="Rounded Rectangle 51">
              <a:extLst>
                <a:ext uri="{FF2B5EF4-FFF2-40B4-BE49-F238E27FC236}">
                  <a16:creationId xmlns:a16="http://schemas.microsoft.com/office/drawing/2014/main" xmlns="" id="{17D3FF66-3D59-4F39-B06C-F1D8D2BD09F1}"/>
                </a:ext>
              </a:extLst>
            </p:cNvPr>
            <p:cNvSpPr/>
            <p:nvPr/>
          </p:nvSpPr>
          <p:spPr>
            <a:xfrm>
              <a:off x="759416" y="2674429"/>
              <a:ext cx="11841580" cy="424738"/>
            </a:xfrm>
            <a:prstGeom prst="round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pic>
          <p:nvPicPr>
            <p:cNvPr id="52" name="Picture 6" descr="https://d30y9cdsu7xlg0.cloudfront.net/png/161513-200.png">
              <a:extLst>
                <a:ext uri="{FF2B5EF4-FFF2-40B4-BE49-F238E27FC236}">
                  <a16:creationId xmlns:a16="http://schemas.microsoft.com/office/drawing/2014/main" xmlns="" id="{434086DF-D72D-4530-A3D4-DE6041620DF4}"/>
                </a:ext>
              </a:extLst>
            </p:cNvPr>
            <p:cNvPicPr>
              <a:picLocks noChangeAspect="1" noChangeArrowheads="1"/>
            </p:cNvPicPr>
            <p:nvPr/>
          </p:nvPicPr>
          <p:blipFill>
            <a:blip r:embed="rId10" cstate="print">
              <a:lum bright="70000" contrast="-70000"/>
              <a:extLst>
                <a:ext uri="{28A0092B-C50C-407E-A947-70E740481C1C}">
                  <a14:useLocalDpi xmlns:a14="http://schemas.microsoft.com/office/drawing/2010/main" val="0"/>
                </a:ext>
              </a:extLst>
            </a:blip>
            <a:srcRect/>
            <a:stretch>
              <a:fillRect/>
            </a:stretch>
          </p:blipFill>
          <p:spPr bwMode="auto">
            <a:xfrm>
              <a:off x="909939" y="2674429"/>
              <a:ext cx="389179" cy="389179"/>
            </a:xfrm>
            <a:prstGeom prst="rect">
              <a:avLst/>
            </a:prstGeom>
            <a:noFill/>
            <a:extLst>
              <a:ext uri="{909E8E84-426E-40DD-AFC4-6F175D3DCCD1}">
                <a14:hiddenFill xmlns:a14="http://schemas.microsoft.com/office/drawing/2010/main">
                  <a:solidFill>
                    <a:srgbClr val="FFFFFF"/>
                  </a:solidFill>
                </a14:hiddenFill>
              </a:ext>
            </a:extLst>
          </p:spPr>
        </p:pic>
        <p:sp>
          <p:nvSpPr>
            <p:cNvPr id="53" name="TextBox 52">
              <a:extLst>
                <a:ext uri="{FF2B5EF4-FFF2-40B4-BE49-F238E27FC236}">
                  <a16:creationId xmlns:a16="http://schemas.microsoft.com/office/drawing/2014/main" xmlns="" id="{94602ECA-0F47-428C-9871-E42D45DFC62C}"/>
                </a:ext>
              </a:extLst>
            </p:cNvPr>
            <p:cNvSpPr txBox="1"/>
            <p:nvPr/>
          </p:nvSpPr>
          <p:spPr>
            <a:xfrm>
              <a:off x="1255764" y="2658723"/>
              <a:ext cx="2965956" cy="400110"/>
            </a:xfrm>
            <a:prstGeom prst="rect">
              <a:avLst/>
            </a:prstGeom>
            <a:noFill/>
          </p:spPr>
          <p:txBody>
            <a:bodyPr wrap="square" rtlCol="0">
              <a:spAutoFit/>
            </a:bodyPr>
            <a:lstStyle/>
            <a:p>
              <a:pPr algn="ctr"/>
              <a:r>
                <a:rPr lang="en-US" sz="2000" b="1" dirty="0">
                  <a:solidFill>
                    <a:schemeClr val="bg1"/>
                  </a:solidFill>
                  <a:latin typeface="Arial" panose="020B0604020202020204" pitchFamily="34" charset="0"/>
                  <a:ea typeface="Segoe UI" panose="020B0502040204020203" pitchFamily="34" charset="0"/>
                  <a:cs typeface="Arial" panose="020B0604020202020204" pitchFamily="34" charset="0"/>
                </a:rPr>
                <a:t>Data Engineering</a:t>
              </a:r>
            </a:p>
          </p:txBody>
        </p:sp>
        <p:sp>
          <p:nvSpPr>
            <p:cNvPr id="54" name="TextBox 53">
              <a:extLst>
                <a:ext uri="{FF2B5EF4-FFF2-40B4-BE49-F238E27FC236}">
                  <a16:creationId xmlns:a16="http://schemas.microsoft.com/office/drawing/2014/main" xmlns="" id="{9239321D-03D3-4055-BEDA-0B62ADA9E4B5}"/>
                </a:ext>
              </a:extLst>
            </p:cNvPr>
            <p:cNvSpPr txBox="1"/>
            <p:nvPr/>
          </p:nvSpPr>
          <p:spPr>
            <a:xfrm>
              <a:off x="3687691" y="2736757"/>
              <a:ext cx="8019731" cy="276999"/>
            </a:xfrm>
            <a:prstGeom prst="rect">
              <a:avLst/>
            </a:prstGeom>
            <a:noFill/>
          </p:spPr>
          <p:txBody>
            <a:bodyPr wrap="square" rtlCol="0">
              <a:spAutoFit/>
            </a:bodyPr>
            <a:lstStyle/>
            <a:p>
              <a:pPr algn="ctr"/>
              <a:r>
                <a:rPr lang="en-US" sz="1200" dirty="0">
                  <a:solidFill>
                    <a:schemeClr val="bg1"/>
                  </a:solidFill>
                  <a:latin typeface="Arial" panose="020B0604020202020204" pitchFamily="34" charset="0"/>
                  <a:ea typeface="Segoe UI" panose="020B0502040204020203" pitchFamily="34" charset="0"/>
                  <a:cs typeface="Arial" panose="020B0604020202020204" pitchFamily="34" charset="0"/>
                </a:rPr>
                <a:t>Business-focused Approach to Data Engineering to help adopt modern scalable architectures</a:t>
              </a:r>
            </a:p>
          </p:txBody>
        </p:sp>
      </p:grpSp>
      <p:grpSp>
        <p:nvGrpSpPr>
          <p:cNvPr id="55" name="Group 54">
            <a:extLst>
              <a:ext uri="{FF2B5EF4-FFF2-40B4-BE49-F238E27FC236}">
                <a16:creationId xmlns:a16="http://schemas.microsoft.com/office/drawing/2014/main" xmlns="" id="{5D33CABD-936F-426F-8C99-79229A4C2152}"/>
              </a:ext>
            </a:extLst>
          </p:cNvPr>
          <p:cNvGrpSpPr/>
          <p:nvPr/>
        </p:nvGrpSpPr>
        <p:grpSpPr>
          <a:xfrm>
            <a:off x="190269" y="5515529"/>
            <a:ext cx="11825100" cy="424738"/>
            <a:chOff x="759416" y="2674429"/>
            <a:chExt cx="11825100" cy="424738"/>
          </a:xfrm>
        </p:grpSpPr>
        <p:sp>
          <p:nvSpPr>
            <p:cNvPr id="56" name="Rounded Rectangle 60">
              <a:extLst>
                <a:ext uri="{FF2B5EF4-FFF2-40B4-BE49-F238E27FC236}">
                  <a16:creationId xmlns:a16="http://schemas.microsoft.com/office/drawing/2014/main" xmlns="" id="{D90E2B14-25E0-4FBD-A4A3-3690DEEEA693}"/>
                </a:ext>
              </a:extLst>
            </p:cNvPr>
            <p:cNvSpPr/>
            <p:nvPr/>
          </p:nvSpPr>
          <p:spPr>
            <a:xfrm>
              <a:off x="759416" y="2674429"/>
              <a:ext cx="11825100" cy="424738"/>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57" name="TextBox 56">
              <a:extLst>
                <a:ext uri="{FF2B5EF4-FFF2-40B4-BE49-F238E27FC236}">
                  <a16:creationId xmlns:a16="http://schemas.microsoft.com/office/drawing/2014/main" xmlns="" id="{10BB75F3-0D8C-4536-8E4D-2F052899FE13}"/>
                </a:ext>
              </a:extLst>
            </p:cNvPr>
            <p:cNvSpPr txBox="1"/>
            <p:nvPr/>
          </p:nvSpPr>
          <p:spPr>
            <a:xfrm>
              <a:off x="1440361" y="2677437"/>
              <a:ext cx="2304668" cy="400110"/>
            </a:xfrm>
            <a:prstGeom prst="rect">
              <a:avLst/>
            </a:prstGeom>
            <a:noFill/>
          </p:spPr>
          <p:txBody>
            <a:bodyPr wrap="square" rtlCol="0">
              <a:spAutoFit/>
            </a:bodyPr>
            <a:lstStyle/>
            <a:p>
              <a:pPr algn="ctr"/>
              <a:r>
                <a:rPr lang="en-US" sz="2000" b="1" dirty="0">
                  <a:solidFill>
                    <a:schemeClr val="bg1"/>
                  </a:solidFill>
                  <a:latin typeface="Arial" panose="020B0604020202020204" pitchFamily="34" charset="0"/>
                  <a:ea typeface="Segoe UI" panose="020B0502040204020203" pitchFamily="34" charset="0"/>
                  <a:cs typeface="Arial" panose="020B0604020202020204" pitchFamily="34" charset="0"/>
                </a:rPr>
                <a:t>Visualization</a:t>
              </a:r>
            </a:p>
          </p:txBody>
        </p:sp>
        <p:sp>
          <p:nvSpPr>
            <p:cNvPr id="58" name="TextBox 57">
              <a:extLst>
                <a:ext uri="{FF2B5EF4-FFF2-40B4-BE49-F238E27FC236}">
                  <a16:creationId xmlns:a16="http://schemas.microsoft.com/office/drawing/2014/main" xmlns="" id="{55C345C0-4346-4AD0-A9D2-1BD9DD8B5267}"/>
                </a:ext>
              </a:extLst>
            </p:cNvPr>
            <p:cNvSpPr txBox="1"/>
            <p:nvPr/>
          </p:nvSpPr>
          <p:spPr>
            <a:xfrm>
              <a:off x="3429250" y="2719912"/>
              <a:ext cx="8019731" cy="276999"/>
            </a:xfrm>
            <a:prstGeom prst="rect">
              <a:avLst/>
            </a:prstGeom>
            <a:noFill/>
          </p:spPr>
          <p:txBody>
            <a:bodyPr wrap="square" rtlCol="0">
              <a:spAutoFit/>
            </a:bodyPr>
            <a:lstStyle/>
            <a:p>
              <a:pPr algn="ctr"/>
              <a:r>
                <a:rPr lang="en-US" sz="1200" dirty="0">
                  <a:solidFill>
                    <a:schemeClr val="bg1"/>
                  </a:solidFill>
                  <a:latin typeface="Arial" panose="020B0604020202020204" pitchFamily="34" charset="0"/>
                  <a:ea typeface="Segoe UI" panose="020B0502040204020203" pitchFamily="34" charset="0"/>
                  <a:cs typeface="Arial" panose="020B0604020202020204" pitchFamily="34" charset="0"/>
                </a:rPr>
                <a:t>Reporting and dashboards platforms for Insights and quick view on KPIs</a:t>
              </a:r>
            </a:p>
          </p:txBody>
        </p:sp>
      </p:grpSp>
      <p:pic>
        <p:nvPicPr>
          <p:cNvPr id="59" name="Picture 58">
            <a:extLst>
              <a:ext uri="{FF2B5EF4-FFF2-40B4-BE49-F238E27FC236}">
                <a16:creationId xmlns:a16="http://schemas.microsoft.com/office/drawing/2014/main" xmlns="" id="{63E7ACE1-0551-4411-8A57-673BA7C1D753}"/>
              </a:ext>
            </a:extLst>
          </p:cNvPr>
          <p:cNvPicPr>
            <a:picLocks noChangeAspect="1"/>
          </p:cNvPicPr>
          <p:nvPr/>
        </p:nvPicPr>
        <p:blipFill>
          <a:blip r:embed="rId11"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324312" y="5582509"/>
            <a:ext cx="326685" cy="326685"/>
          </a:xfrm>
          <a:prstGeom prst="rect">
            <a:avLst/>
          </a:prstGeom>
        </p:spPr>
      </p:pic>
      <p:sp>
        <p:nvSpPr>
          <p:cNvPr id="60" name="Rectangle 59">
            <a:extLst>
              <a:ext uri="{FF2B5EF4-FFF2-40B4-BE49-F238E27FC236}">
                <a16:creationId xmlns:a16="http://schemas.microsoft.com/office/drawing/2014/main" xmlns="" id="{2C3F0638-870E-48E1-8F59-FD071BD0C414}"/>
              </a:ext>
            </a:extLst>
          </p:cNvPr>
          <p:cNvSpPr/>
          <p:nvPr/>
        </p:nvSpPr>
        <p:spPr>
          <a:xfrm>
            <a:off x="2110090" y="520756"/>
            <a:ext cx="3891232" cy="400110"/>
          </a:xfrm>
          <a:prstGeom prst="rect">
            <a:avLst/>
          </a:prstGeom>
        </p:spPr>
        <p:txBody>
          <a:bodyPr wrap="square" anchor="ctr">
            <a:spAutoFit/>
          </a:bodyPr>
          <a:lstStyle/>
          <a:p>
            <a:pPr marL="0" lvl="1" algn="ctr"/>
            <a:r>
              <a:rPr lang="en-US" sz="2000" b="1" kern="0" dirty="0">
                <a:latin typeface="Arial" panose="020B0604020202020204" pitchFamily="34" charset="0"/>
                <a:ea typeface="Segoe UI" panose="020B0502040204020203" pitchFamily="34" charset="0"/>
                <a:cs typeface="Arial" panose="020B0604020202020204" pitchFamily="34" charset="0"/>
                <a:rtl val="0"/>
              </a:rPr>
              <a:t>Functional categories </a:t>
            </a:r>
          </a:p>
        </p:txBody>
      </p:sp>
    </p:spTree>
    <p:extLst>
      <p:ext uri="{BB962C8B-B14F-4D97-AF65-F5344CB8AC3E}">
        <p14:creationId xmlns:p14="http://schemas.microsoft.com/office/powerpoint/2010/main" val="4550353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5C49473-3DC9-4204-ACA4-344503CEAE71}"/>
              </a:ext>
            </a:extLst>
          </p:cNvPr>
          <p:cNvSpPr>
            <a:spLocks noGrp="1"/>
          </p:cNvSpPr>
          <p:nvPr>
            <p:ph type="title"/>
          </p:nvPr>
        </p:nvSpPr>
        <p:spPr/>
        <p:txBody>
          <a:bodyPr/>
          <a:lstStyle/>
          <a:p>
            <a:r>
              <a:rPr lang="en-IN" dirty="0"/>
              <a:t>Driving Business Benefits through Data</a:t>
            </a:r>
            <a:endParaRPr lang="en-US" dirty="0"/>
          </a:p>
        </p:txBody>
      </p:sp>
      <p:sp>
        <p:nvSpPr>
          <p:cNvPr id="5" name="TextBox 4">
            <a:extLst>
              <a:ext uri="{FF2B5EF4-FFF2-40B4-BE49-F238E27FC236}">
                <a16:creationId xmlns:a16="http://schemas.microsoft.com/office/drawing/2014/main" xmlns="" id="{BC9DB20C-A6B7-4F5F-B27D-210CD0466A12}"/>
              </a:ext>
            </a:extLst>
          </p:cNvPr>
          <p:cNvSpPr txBox="1"/>
          <p:nvPr/>
        </p:nvSpPr>
        <p:spPr>
          <a:xfrm>
            <a:off x="4369676" y="2057498"/>
            <a:ext cx="3200400" cy="894336"/>
          </a:xfrm>
          <a:prstGeom prst="rect">
            <a:avLst/>
          </a:prstGeom>
          <a:noFill/>
          <a:ln>
            <a:noFill/>
          </a:ln>
        </p:spPr>
        <p:txBody>
          <a:bodyPr wrap="square" rtlCol="0">
            <a:noAutofit/>
          </a:bodyPr>
          <a:lstStyle/>
          <a:p>
            <a:r>
              <a:rPr lang="en-US" dirty="0">
                <a:latin typeface="Arial" panose="020B0604020202020204" pitchFamily="34" charset="0"/>
                <a:cs typeface="Arial" panose="020B0604020202020204" pitchFamily="34" charset="0"/>
              </a:rPr>
              <a:t>Built a cloud based data platform which supports reporting and advanced analytics solutions</a:t>
            </a:r>
          </a:p>
        </p:txBody>
      </p:sp>
      <p:sp>
        <p:nvSpPr>
          <p:cNvPr id="6" name="TextBox 5">
            <a:extLst>
              <a:ext uri="{FF2B5EF4-FFF2-40B4-BE49-F238E27FC236}">
                <a16:creationId xmlns:a16="http://schemas.microsoft.com/office/drawing/2014/main" xmlns="" id="{579D0428-5D48-4983-B405-126946BB80D4}"/>
              </a:ext>
            </a:extLst>
          </p:cNvPr>
          <p:cNvSpPr txBox="1"/>
          <p:nvPr/>
        </p:nvSpPr>
        <p:spPr>
          <a:xfrm>
            <a:off x="4414566" y="4599795"/>
            <a:ext cx="3362867" cy="1101016"/>
          </a:xfrm>
          <a:prstGeom prst="rect">
            <a:avLst/>
          </a:prstGeom>
          <a:noFill/>
          <a:ln>
            <a:noFill/>
          </a:ln>
        </p:spPr>
        <p:txBody>
          <a:bodyPr wrap="square" rtlCol="0">
            <a:noAutofit/>
          </a:bodyPr>
          <a:lstStyle/>
          <a:p>
            <a:r>
              <a:rPr lang="en-US" dirty="0">
                <a:latin typeface="Arial" panose="020B0604020202020204" pitchFamily="34" charset="0"/>
                <a:cs typeface="Arial" panose="020B0604020202020204" pitchFamily="34" charset="0"/>
              </a:rPr>
              <a:t>Predictive Modeling and Advanced Diagnostic Analysis to improve service levels for home appliances repair</a:t>
            </a:r>
          </a:p>
        </p:txBody>
      </p:sp>
      <p:pic>
        <p:nvPicPr>
          <p:cNvPr id="7" name="Picture 6">
            <a:extLst>
              <a:ext uri="{FF2B5EF4-FFF2-40B4-BE49-F238E27FC236}">
                <a16:creationId xmlns:a16="http://schemas.microsoft.com/office/drawing/2014/main" xmlns="" id="{3B957D38-7F54-4F29-92D0-CEF89BFCF3EE}"/>
              </a:ext>
            </a:extLst>
          </p:cNvPr>
          <p:cNvPicPr>
            <a:picLocks noChangeAspect="1"/>
          </p:cNvPicPr>
          <p:nvPr/>
        </p:nvPicPr>
        <p:blipFill>
          <a:blip r:embed="rId2"/>
          <a:stretch>
            <a:fillRect/>
          </a:stretch>
        </p:blipFill>
        <p:spPr>
          <a:xfrm>
            <a:off x="8507096" y="3619545"/>
            <a:ext cx="2286000" cy="651508"/>
          </a:xfrm>
          <a:prstGeom prst="rect">
            <a:avLst/>
          </a:prstGeom>
        </p:spPr>
      </p:pic>
      <p:sp>
        <p:nvSpPr>
          <p:cNvPr id="8" name="TextBox 7">
            <a:extLst>
              <a:ext uri="{FF2B5EF4-FFF2-40B4-BE49-F238E27FC236}">
                <a16:creationId xmlns:a16="http://schemas.microsoft.com/office/drawing/2014/main" xmlns="" id="{3981BAA1-7B88-4858-8673-EBF1108DBED4}"/>
              </a:ext>
            </a:extLst>
          </p:cNvPr>
          <p:cNvSpPr txBox="1"/>
          <p:nvPr/>
        </p:nvSpPr>
        <p:spPr>
          <a:xfrm>
            <a:off x="8123317" y="2057498"/>
            <a:ext cx="3369954" cy="1154612"/>
          </a:xfrm>
          <a:prstGeom prst="rect">
            <a:avLst/>
          </a:prstGeom>
          <a:noFill/>
          <a:ln>
            <a:noFill/>
          </a:ln>
        </p:spPr>
        <p:txBody>
          <a:bodyPr wrap="square" rtlCol="0">
            <a:noAutofit/>
          </a:bodyPr>
          <a:lstStyle/>
          <a:p>
            <a:r>
              <a:rPr lang="en-US" dirty="0">
                <a:latin typeface="Arial" panose="020B0604020202020204" pitchFamily="34" charset="0"/>
                <a:cs typeface="Arial" panose="020B0604020202020204" pitchFamily="34" charset="0"/>
              </a:rPr>
              <a:t>Hypothesis Testing Tool to </a:t>
            </a:r>
            <a:r>
              <a:rPr lang="en-IN" dirty="0">
                <a:latin typeface="Arial" panose="020B0604020202020204" pitchFamily="34" charset="0"/>
                <a:cs typeface="Arial" panose="020B0604020202020204" pitchFamily="34" charset="0"/>
              </a:rPr>
              <a:t>identify driving styles based on vehicle usage to accurately predict future warranty claims</a:t>
            </a:r>
          </a:p>
          <a:p>
            <a:endParaRPr lang="en-US"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xmlns="" id="{75CBA433-FFF3-48EB-9C62-E0DB2C830633}"/>
              </a:ext>
            </a:extLst>
          </p:cNvPr>
          <p:cNvSpPr txBox="1"/>
          <p:nvPr/>
        </p:nvSpPr>
        <p:spPr>
          <a:xfrm>
            <a:off x="8144759" y="4436588"/>
            <a:ext cx="3756729" cy="1371600"/>
          </a:xfrm>
          <a:prstGeom prst="rect">
            <a:avLst/>
          </a:prstGeom>
          <a:noFill/>
          <a:ln>
            <a:noFill/>
          </a:ln>
        </p:spPr>
        <p:txBody>
          <a:bodyPr wrap="square" rtlCol="0">
            <a:noAutofit/>
          </a:bodyPr>
          <a:lstStyle/>
          <a:p>
            <a:r>
              <a:rPr lang="en-US" dirty="0">
                <a:latin typeface="Arial" panose="020B0604020202020204" pitchFamily="34" charset="0"/>
                <a:cs typeface="Arial" panose="020B0604020202020204" pitchFamily="34" charset="0"/>
              </a:rPr>
              <a:t>Automated campaign management platform (LVM) to enable dynamic selection of best offers and messages for each customer based on their life stage</a:t>
            </a:r>
          </a:p>
        </p:txBody>
      </p:sp>
      <p:sp>
        <p:nvSpPr>
          <p:cNvPr id="11" name="TextBox 10">
            <a:extLst>
              <a:ext uri="{FF2B5EF4-FFF2-40B4-BE49-F238E27FC236}">
                <a16:creationId xmlns:a16="http://schemas.microsoft.com/office/drawing/2014/main" xmlns="" id="{B7AF8F7D-3892-4654-BFAC-834FBB150F9D}"/>
              </a:ext>
            </a:extLst>
          </p:cNvPr>
          <p:cNvSpPr txBox="1"/>
          <p:nvPr/>
        </p:nvSpPr>
        <p:spPr>
          <a:xfrm>
            <a:off x="301921" y="1963164"/>
            <a:ext cx="3720076" cy="1086208"/>
          </a:xfrm>
          <a:prstGeom prst="rect">
            <a:avLst/>
          </a:prstGeom>
          <a:noFill/>
          <a:ln>
            <a:noFill/>
          </a:ln>
        </p:spPr>
        <p:txBody>
          <a:bodyPr wrap="square" rtlCol="0">
            <a:noAutofit/>
          </a:bodyPr>
          <a:lstStyle/>
          <a:p>
            <a:r>
              <a:rPr lang="en-US" dirty="0">
                <a:latin typeface="Arial" panose="020B0604020202020204" pitchFamily="34" charset="0"/>
                <a:cs typeface="Arial" panose="020B0604020202020204" pitchFamily="34" charset="0"/>
              </a:rPr>
              <a:t>Extracted and analyzed unstructured data to measure customer feedback, purchase drivers vis-à-vis competition</a:t>
            </a:r>
          </a:p>
        </p:txBody>
      </p:sp>
      <p:pic>
        <p:nvPicPr>
          <p:cNvPr id="12" name="Picture 11">
            <a:extLst>
              <a:ext uri="{FF2B5EF4-FFF2-40B4-BE49-F238E27FC236}">
                <a16:creationId xmlns:a16="http://schemas.microsoft.com/office/drawing/2014/main" xmlns="" id="{5E6E5A93-D49D-45DF-95E5-2F6FA64D1136}"/>
              </a:ext>
            </a:extLst>
          </p:cNvPr>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274185" y="1166219"/>
            <a:ext cx="1542398" cy="511490"/>
          </a:xfrm>
          <a:prstGeom prst="rect">
            <a:avLst/>
          </a:prstGeom>
        </p:spPr>
      </p:pic>
      <p:sp>
        <p:nvSpPr>
          <p:cNvPr id="13" name="TextBox 12">
            <a:extLst>
              <a:ext uri="{FF2B5EF4-FFF2-40B4-BE49-F238E27FC236}">
                <a16:creationId xmlns:a16="http://schemas.microsoft.com/office/drawing/2014/main" xmlns="" id="{25E47013-DE75-4027-AFE9-A4070D9FE453}"/>
              </a:ext>
            </a:extLst>
          </p:cNvPr>
          <p:cNvSpPr txBox="1"/>
          <p:nvPr/>
        </p:nvSpPr>
        <p:spPr>
          <a:xfrm>
            <a:off x="247475" y="4524192"/>
            <a:ext cx="3587936" cy="872416"/>
          </a:xfrm>
          <a:prstGeom prst="rect">
            <a:avLst/>
          </a:prstGeom>
          <a:noFill/>
          <a:ln>
            <a:noFill/>
          </a:ln>
        </p:spPr>
        <p:txBody>
          <a:bodyPr wrap="square" rtlCol="0">
            <a:noAutofit/>
          </a:bodyPr>
          <a:lstStyle/>
          <a:p>
            <a:r>
              <a:rPr lang="en-US" dirty="0" err="1">
                <a:latin typeface="Arial" panose="020B0604020202020204" pitchFamily="34" charset="0"/>
                <a:cs typeface="Arial" panose="020B0604020202020204" pitchFamily="34" charset="0"/>
              </a:rPr>
              <a:t>SmartInsights</a:t>
            </a:r>
            <a:r>
              <a:rPr lang="en-US" dirty="0">
                <a:latin typeface="Arial" panose="020B0604020202020204" pitchFamily="34" charset="0"/>
                <a:cs typeface="Arial" panose="020B0604020202020204" pitchFamily="34" charset="0"/>
              </a:rPr>
              <a:t> platform for spotting trends, rating influencers and understanding drivers of purchase in the cosmetics industry </a:t>
            </a:r>
          </a:p>
        </p:txBody>
      </p:sp>
      <p:pic>
        <p:nvPicPr>
          <p:cNvPr id="14" name="Picture 4" descr="Image result for revlon">
            <a:extLst>
              <a:ext uri="{FF2B5EF4-FFF2-40B4-BE49-F238E27FC236}">
                <a16:creationId xmlns:a16="http://schemas.microsoft.com/office/drawing/2014/main" xmlns="" id="{EAEDC060-C6D8-422D-9813-8AD72A43D33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6841" y="3066068"/>
            <a:ext cx="1758462" cy="1758462"/>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xmlns="" id="{1D9C9F8E-B9AC-4350-ACAD-B5FA2115A4A0}"/>
              </a:ext>
            </a:extLst>
          </p:cNvPr>
          <p:cNvPicPr>
            <a:picLocks noChangeAspect="1"/>
          </p:cNvPicPr>
          <p:nvPr/>
        </p:nvPicPr>
        <p:blipFill>
          <a:blip r:embed="rId5">
            <a:clrChange>
              <a:clrFrom>
                <a:srgbClr val="FCFEFC"/>
              </a:clrFrom>
              <a:clrTo>
                <a:srgbClr val="FCFEFC">
                  <a:alpha val="0"/>
                </a:srgbClr>
              </a:clrTo>
            </a:clrChange>
          </a:blip>
          <a:stretch>
            <a:fillRect/>
          </a:stretch>
        </p:blipFill>
        <p:spPr>
          <a:xfrm>
            <a:off x="4820103" y="523680"/>
            <a:ext cx="1778336" cy="1778336"/>
          </a:xfrm>
          <a:prstGeom prst="rect">
            <a:avLst/>
          </a:prstGeom>
        </p:spPr>
      </p:pic>
      <p:pic>
        <p:nvPicPr>
          <p:cNvPr id="17" name="Picture 22" descr="Image result for bmw logo transparent background">
            <a:extLst>
              <a:ext uri="{FF2B5EF4-FFF2-40B4-BE49-F238E27FC236}">
                <a16:creationId xmlns:a16="http://schemas.microsoft.com/office/drawing/2014/main" xmlns="" id="{3F0D8681-2AA6-47A8-8394-9C7AD1CF4437}"/>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9069211" y="945008"/>
            <a:ext cx="953912" cy="953912"/>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Image result for sears logo">
            <a:extLst>
              <a:ext uri="{FF2B5EF4-FFF2-40B4-BE49-F238E27FC236}">
                <a16:creationId xmlns:a16="http://schemas.microsoft.com/office/drawing/2014/main" xmlns="" id="{55949768-B8E6-438C-91C7-0767E9533EB0}"/>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033407" y="3813950"/>
            <a:ext cx="1420146" cy="3626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22582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5C49473-3DC9-4204-ACA4-344503CEAE71}"/>
              </a:ext>
            </a:extLst>
          </p:cNvPr>
          <p:cNvSpPr>
            <a:spLocks noGrp="1"/>
          </p:cNvSpPr>
          <p:nvPr>
            <p:ph type="title"/>
          </p:nvPr>
        </p:nvSpPr>
        <p:spPr/>
        <p:txBody>
          <a:bodyPr/>
          <a:lstStyle/>
          <a:p>
            <a:r>
              <a:rPr lang="en-IN" dirty="0"/>
              <a:t>Snapshot of Select Projects : Data Engineering</a:t>
            </a:r>
            <a:endParaRPr lang="en-US" dirty="0"/>
          </a:p>
        </p:txBody>
      </p:sp>
      <p:sp>
        <p:nvSpPr>
          <p:cNvPr id="18" name="Rounded Rectangle 17">
            <a:extLst>
              <a:ext uri="{FF2B5EF4-FFF2-40B4-BE49-F238E27FC236}">
                <a16:creationId xmlns="" xmlns:a16="http://schemas.microsoft.com/office/drawing/2014/main" xmlns:lc="http://schemas.openxmlformats.org/drawingml/2006/lockedCanvas" id="{EA4F2C6F-AC96-4BC0-822D-3586A82937D1}"/>
              </a:ext>
            </a:extLst>
          </p:cNvPr>
          <p:cNvSpPr/>
          <p:nvPr/>
        </p:nvSpPr>
        <p:spPr>
          <a:xfrm>
            <a:off x="4233071" y="1123879"/>
            <a:ext cx="3024000" cy="1098664"/>
          </a:xfrm>
          <a:prstGeom prst="roundRect">
            <a:avLst>
              <a:gd name="adj" fmla="val 0"/>
            </a:avLst>
          </a:prstGeom>
          <a:solidFill>
            <a:schemeClr val="bg1">
              <a:lumMod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b="1" dirty="0">
              <a:solidFill>
                <a:schemeClr val="bg1"/>
              </a:solidFill>
              <a:latin typeface="Arial" panose="020B0604020202020204" pitchFamily="34" charset="0"/>
              <a:cs typeface="Arial" panose="020B0604020202020204" pitchFamily="34" charset="0"/>
            </a:endParaRPr>
          </a:p>
          <a:p>
            <a:pPr algn="ctr"/>
            <a:endParaRPr lang="en-IN" b="1" dirty="0">
              <a:solidFill>
                <a:schemeClr val="bg1"/>
              </a:solidFill>
              <a:latin typeface="Arial" panose="020B0604020202020204" pitchFamily="34" charset="0"/>
              <a:cs typeface="Arial" panose="020B0604020202020204" pitchFamily="34" charset="0"/>
            </a:endParaRPr>
          </a:p>
          <a:p>
            <a:pPr algn="ctr"/>
            <a:r>
              <a:rPr lang="en-IN" b="1" dirty="0" smtClean="0">
                <a:solidFill>
                  <a:schemeClr val="bg1"/>
                </a:solidFill>
                <a:latin typeface="Arial" panose="020B0604020202020204" pitchFamily="34" charset="0"/>
                <a:cs typeface="Arial" panose="020B0604020202020204" pitchFamily="34" charset="0"/>
              </a:rPr>
              <a:t>Warner </a:t>
            </a:r>
            <a:r>
              <a:rPr lang="en-IN" b="1" dirty="0">
                <a:solidFill>
                  <a:schemeClr val="bg1"/>
                </a:solidFill>
                <a:latin typeface="Arial" panose="020B0604020202020204" pitchFamily="34" charset="0"/>
                <a:cs typeface="Arial" panose="020B0604020202020204" pitchFamily="34" charset="0"/>
              </a:rPr>
              <a:t>Bros</a:t>
            </a:r>
          </a:p>
        </p:txBody>
      </p:sp>
      <p:sp>
        <p:nvSpPr>
          <p:cNvPr id="21" name="Rounded Rectangle 20">
            <a:extLst>
              <a:ext uri="{FF2B5EF4-FFF2-40B4-BE49-F238E27FC236}">
                <a16:creationId xmlns="" xmlns:a16="http://schemas.microsoft.com/office/drawing/2014/main" xmlns:lc="http://schemas.openxmlformats.org/drawingml/2006/lockedCanvas" id="{09E7E225-2F61-479D-ACC0-0FB3A277AB1A}"/>
              </a:ext>
            </a:extLst>
          </p:cNvPr>
          <p:cNvSpPr/>
          <p:nvPr/>
        </p:nvSpPr>
        <p:spPr>
          <a:xfrm>
            <a:off x="494835" y="1160286"/>
            <a:ext cx="3024000" cy="1062257"/>
          </a:xfrm>
          <a:prstGeom prst="roundRect">
            <a:avLst>
              <a:gd name="adj" fmla="val 0"/>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b="1" dirty="0">
              <a:solidFill>
                <a:schemeClr val="bg1"/>
              </a:solidFill>
              <a:latin typeface="Arial" panose="020B0604020202020204" pitchFamily="34" charset="0"/>
              <a:cs typeface="Arial" panose="020B0604020202020204" pitchFamily="34" charset="0"/>
            </a:endParaRPr>
          </a:p>
          <a:p>
            <a:pPr algn="ctr"/>
            <a:endParaRPr lang="en-IN" b="1" dirty="0">
              <a:solidFill>
                <a:schemeClr val="bg1"/>
              </a:solidFill>
              <a:latin typeface="Arial" panose="020B0604020202020204" pitchFamily="34" charset="0"/>
              <a:cs typeface="Arial" panose="020B0604020202020204" pitchFamily="34" charset="0"/>
            </a:endParaRPr>
          </a:p>
          <a:p>
            <a:pPr algn="ctr"/>
            <a:endParaRPr lang="en-IN" b="1" dirty="0">
              <a:solidFill>
                <a:schemeClr val="bg1"/>
              </a:solidFill>
              <a:latin typeface="Arial" panose="020B0604020202020204" pitchFamily="34" charset="0"/>
              <a:cs typeface="Arial" panose="020B0604020202020204" pitchFamily="34" charset="0"/>
            </a:endParaRPr>
          </a:p>
        </p:txBody>
      </p:sp>
      <p:sp>
        <p:nvSpPr>
          <p:cNvPr id="23" name="TextBox 6">
            <a:extLst>
              <a:ext uri="{FF2B5EF4-FFF2-40B4-BE49-F238E27FC236}">
                <a16:creationId xmlns="" xmlns:a16="http://schemas.microsoft.com/office/drawing/2014/main" xmlns:lc="http://schemas.openxmlformats.org/drawingml/2006/lockedCanvas" id="{B8286CAD-C955-4C4E-ABBC-496C5A4BF364}"/>
              </a:ext>
            </a:extLst>
          </p:cNvPr>
          <p:cNvSpPr txBox="1"/>
          <p:nvPr/>
        </p:nvSpPr>
        <p:spPr>
          <a:xfrm>
            <a:off x="442365" y="705013"/>
            <a:ext cx="11454701"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tx2"/>
                </a:solidFill>
                <a:latin typeface="Arial" panose="020B0604020202020204" pitchFamily="34" charset="0"/>
                <a:ea typeface="Segoe UI" panose="020B0502040204020203" pitchFamily="34" charset="0"/>
                <a:cs typeface="Arial" panose="020B0604020202020204" pitchFamily="34" charset="0"/>
              </a:rPr>
              <a:t>Other examples of LatentView’s Data Engineering Expertise</a:t>
            </a:r>
          </a:p>
        </p:txBody>
      </p:sp>
      <p:sp>
        <p:nvSpPr>
          <p:cNvPr id="25" name="Rounded Rectangle 24">
            <a:extLst>
              <a:ext uri="{FF2B5EF4-FFF2-40B4-BE49-F238E27FC236}">
                <a16:creationId xmlns="" xmlns:a16="http://schemas.microsoft.com/office/drawing/2014/main" xmlns:lc="http://schemas.openxmlformats.org/drawingml/2006/lockedCanvas" id="{F8B7F48E-F3C3-4547-846A-C93DB633CCC5}"/>
              </a:ext>
            </a:extLst>
          </p:cNvPr>
          <p:cNvSpPr/>
          <p:nvPr/>
        </p:nvSpPr>
        <p:spPr>
          <a:xfrm>
            <a:off x="7963146" y="1123879"/>
            <a:ext cx="3024000" cy="1098664"/>
          </a:xfrm>
          <a:prstGeom prst="roundRect">
            <a:avLst>
              <a:gd name="adj" fmla="val 0"/>
            </a:avLst>
          </a:prstGeom>
          <a:solidFill>
            <a:schemeClr val="bg2">
              <a:lumMod val="2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b="1" dirty="0">
              <a:solidFill>
                <a:schemeClr val="bg1"/>
              </a:solidFill>
              <a:latin typeface="Arial" panose="020B0604020202020204" pitchFamily="34" charset="0"/>
              <a:cs typeface="Arial" panose="020B0604020202020204" pitchFamily="34" charset="0"/>
            </a:endParaRPr>
          </a:p>
          <a:p>
            <a:pPr algn="ctr"/>
            <a:endParaRPr lang="en-IN" b="1" dirty="0">
              <a:solidFill>
                <a:schemeClr val="bg1"/>
              </a:solidFill>
              <a:latin typeface="Arial" panose="020B0604020202020204" pitchFamily="34" charset="0"/>
              <a:cs typeface="Arial" panose="020B0604020202020204" pitchFamily="34" charset="0"/>
            </a:endParaRPr>
          </a:p>
          <a:p>
            <a:pPr algn="ctr"/>
            <a:endParaRPr lang="en-IN" b="1" dirty="0">
              <a:solidFill>
                <a:schemeClr val="bg1"/>
              </a:solidFill>
              <a:latin typeface="Arial" panose="020B0604020202020204" pitchFamily="34" charset="0"/>
              <a:cs typeface="Arial" panose="020B0604020202020204" pitchFamily="34" charset="0"/>
            </a:endParaRPr>
          </a:p>
          <a:p>
            <a:pPr algn="ctr"/>
            <a:r>
              <a:rPr lang="en-IN" b="1" dirty="0">
                <a:solidFill>
                  <a:schemeClr val="bg1"/>
                </a:solidFill>
                <a:latin typeface="Arial" panose="020B0604020202020204" pitchFamily="34" charset="0"/>
                <a:cs typeface="Arial" panose="020B0604020202020204" pitchFamily="34" charset="0"/>
              </a:rPr>
              <a:t>Hitachi Vantara</a:t>
            </a:r>
          </a:p>
        </p:txBody>
      </p:sp>
      <p:sp>
        <p:nvSpPr>
          <p:cNvPr id="27" name="TextBox 21">
            <a:extLst>
              <a:ext uri="{FF2B5EF4-FFF2-40B4-BE49-F238E27FC236}">
                <a16:creationId xmlns="" xmlns:a16="http://schemas.microsoft.com/office/drawing/2014/main" xmlns:lc="http://schemas.openxmlformats.org/drawingml/2006/lockedCanvas" id="{292637D7-041A-4466-9F0F-8ECF9F9BEDBC}"/>
              </a:ext>
            </a:extLst>
          </p:cNvPr>
          <p:cNvSpPr txBox="1"/>
          <p:nvPr/>
        </p:nvSpPr>
        <p:spPr>
          <a:xfrm>
            <a:off x="486674" y="2232202"/>
            <a:ext cx="3024000" cy="3539430"/>
          </a:xfrm>
          <a:prstGeom prst="rect">
            <a:avLst/>
          </a:prstGeom>
          <a:solidFill>
            <a:srgbClr val="0070C0"/>
          </a:solid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dirty="0">
                <a:solidFill>
                  <a:schemeClr val="bg1"/>
                </a:solidFill>
                <a:latin typeface="Arial" panose="020B0604020202020204" pitchFamily="34" charset="0"/>
                <a:ea typeface="Segoe UI" panose="020B0502040204020203" pitchFamily="34" charset="0"/>
                <a:cs typeface="Arial" panose="020B0604020202020204" pitchFamily="34" charset="0"/>
              </a:rPr>
              <a:t>Built a high throughput, high volume clickstream data pipeline that enables a 360 degree view of the customer and helps product teams to see deep in to what drives user behaviour and how they can impact it.</a:t>
            </a:r>
          </a:p>
          <a:p>
            <a:endParaRPr lang="en-IN" sz="1400" dirty="0">
              <a:solidFill>
                <a:schemeClr val="bg1"/>
              </a:solidFill>
              <a:latin typeface="Arial" panose="020B0604020202020204" pitchFamily="34" charset="0"/>
              <a:ea typeface="Segoe UI" panose="020B0502040204020203" pitchFamily="34" charset="0"/>
              <a:cs typeface="Arial" panose="020B0604020202020204" pitchFamily="34" charset="0"/>
            </a:endParaRPr>
          </a:p>
          <a:p>
            <a:pPr marL="171450" indent="-171450">
              <a:buFont typeface="Wingdings" panose="05000000000000000000" pitchFamily="2" charset="2"/>
              <a:buChar char="ü"/>
            </a:pPr>
            <a:r>
              <a:rPr lang="en-IN" sz="1400" dirty="0">
                <a:solidFill>
                  <a:schemeClr val="bg1"/>
                </a:solidFill>
                <a:latin typeface="Arial" panose="020B0604020202020204" pitchFamily="34" charset="0"/>
                <a:ea typeface="Segoe UI" panose="020B0502040204020203" pitchFamily="34" charset="0"/>
                <a:cs typeface="Arial" panose="020B0604020202020204" pitchFamily="34" charset="0"/>
              </a:rPr>
              <a:t>Drives 1/3 of all business insights</a:t>
            </a:r>
          </a:p>
          <a:p>
            <a:pPr marL="171450" indent="-171450">
              <a:buFont typeface="Wingdings" panose="05000000000000000000" pitchFamily="2" charset="2"/>
              <a:buChar char="ü"/>
            </a:pPr>
            <a:endParaRPr lang="en-IN" sz="1400" dirty="0">
              <a:solidFill>
                <a:schemeClr val="bg1"/>
              </a:solidFill>
              <a:latin typeface="Arial" panose="020B0604020202020204" pitchFamily="34" charset="0"/>
              <a:ea typeface="Segoe UI" panose="020B0502040204020203" pitchFamily="34" charset="0"/>
              <a:cs typeface="Arial" panose="020B0604020202020204" pitchFamily="34" charset="0"/>
            </a:endParaRPr>
          </a:p>
          <a:p>
            <a:pPr marL="171450" indent="-171450">
              <a:buFont typeface="Wingdings" panose="05000000000000000000" pitchFamily="2" charset="2"/>
              <a:buChar char="ü"/>
            </a:pPr>
            <a:r>
              <a:rPr lang="en-IN" sz="1400" dirty="0">
                <a:solidFill>
                  <a:schemeClr val="bg1"/>
                </a:solidFill>
                <a:latin typeface="Arial" panose="020B0604020202020204" pitchFamily="34" charset="0"/>
                <a:ea typeface="Segoe UI" panose="020B0502040204020203" pitchFamily="34" charset="0"/>
                <a:cs typeface="Arial" panose="020B0604020202020204" pitchFamily="34" charset="0"/>
              </a:rPr>
              <a:t>Complex queries with sub minute response on TBs of data</a:t>
            </a:r>
          </a:p>
          <a:p>
            <a:pPr marL="171450" indent="-171450">
              <a:buFont typeface="Wingdings" panose="05000000000000000000" pitchFamily="2" charset="2"/>
              <a:buChar char="ü"/>
            </a:pPr>
            <a:endParaRPr lang="en-IN" sz="1400" dirty="0">
              <a:solidFill>
                <a:schemeClr val="bg1"/>
              </a:solidFill>
              <a:latin typeface="Arial" panose="020B0604020202020204" pitchFamily="34" charset="0"/>
              <a:ea typeface="Segoe UI" panose="020B0502040204020203" pitchFamily="34" charset="0"/>
              <a:cs typeface="Arial" panose="020B0604020202020204" pitchFamily="34" charset="0"/>
            </a:endParaRPr>
          </a:p>
          <a:p>
            <a:pPr marL="171450" indent="-171450">
              <a:buFont typeface="Wingdings" panose="05000000000000000000" pitchFamily="2" charset="2"/>
              <a:buChar char="ü"/>
            </a:pPr>
            <a:r>
              <a:rPr lang="en-IN" sz="1400" dirty="0">
                <a:solidFill>
                  <a:schemeClr val="bg1"/>
                </a:solidFill>
                <a:latin typeface="Arial" panose="020B0604020202020204" pitchFamily="34" charset="0"/>
                <a:ea typeface="Segoe UI" panose="020B0502040204020203" pitchFamily="34" charset="0"/>
                <a:cs typeface="Arial" panose="020B0604020202020204" pitchFamily="34" charset="0"/>
              </a:rPr>
              <a:t>10x faster than conventional setup</a:t>
            </a:r>
          </a:p>
          <a:p>
            <a:endParaRPr lang="en-IN" sz="1400" dirty="0">
              <a:solidFill>
                <a:schemeClr val="bg1"/>
              </a:solidFill>
              <a:latin typeface="Arial" panose="020B0604020202020204" pitchFamily="34" charset="0"/>
              <a:ea typeface="Segoe UI" panose="020B0502040204020203" pitchFamily="34" charset="0"/>
              <a:cs typeface="Arial" panose="020B0604020202020204" pitchFamily="34" charset="0"/>
            </a:endParaRPr>
          </a:p>
        </p:txBody>
      </p:sp>
      <p:sp>
        <p:nvSpPr>
          <p:cNvPr id="28" name="TextBox 23">
            <a:extLst>
              <a:ext uri="{FF2B5EF4-FFF2-40B4-BE49-F238E27FC236}">
                <a16:creationId xmlns="" xmlns:a16="http://schemas.microsoft.com/office/drawing/2014/main" xmlns:lc="http://schemas.openxmlformats.org/drawingml/2006/lockedCanvas" id="{B21EF721-F199-4448-808B-124377D1CB62}"/>
              </a:ext>
            </a:extLst>
          </p:cNvPr>
          <p:cNvSpPr txBox="1"/>
          <p:nvPr/>
        </p:nvSpPr>
        <p:spPr>
          <a:xfrm>
            <a:off x="4228527" y="2232202"/>
            <a:ext cx="3024000" cy="3539430"/>
          </a:xfrm>
          <a:prstGeom prst="rect">
            <a:avLst/>
          </a:prstGeom>
          <a:solidFill>
            <a:srgbClr val="0070C0"/>
          </a:solid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dirty="0">
                <a:solidFill>
                  <a:schemeClr val="bg1"/>
                </a:solidFill>
                <a:latin typeface="Arial" panose="020B0604020202020204" pitchFamily="34" charset="0"/>
                <a:ea typeface="Segoe UI" panose="020B0502040204020203" pitchFamily="34" charset="0"/>
                <a:cs typeface="Arial" panose="020B0604020202020204" pitchFamily="34" charset="0"/>
              </a:rPr>
              <a:t>Provisioned cloud based scalable infrastructure and seamlessly migrated and enabled access of existing VPC’s, Subnets, IAM Users &amp; Roles, Environments, Dashboards etc. supporting the digital supply chain processes for Home Entertainment </a:t>
            </a:r>
          </a:p>
          <a:p>
            <a:endParaRPr lang="en-IN" sz="1400" dirty="0">
              <a:solidFill>
                <a:schemeClr val="bg1"/>
              </a:solidFill>
              <a:latin typeface="Arial" panose="020B0604020202020204" pitchFamily="34" charset="0"/>
              <a:ea typeface="Segoe UI" panose="020B0502040204020203" pitchFamily="34" charset="0"/>
              <a:cs typeface="Arial" panose="020B0604020202020204" pitchFamily="34" charset="0"/>
            </a:endParaRPr>
          </a:p>
          <a:p>
            <a:pPr marL="171450" indent="-171450">
              <a:buFont typeface="Wingdings" panose="05000000000000000000" pitchFamily="2" charset="2"/>
              <a:buChar char="ü"/>
            </a:pPr>
            <a:r>
              <a:rPr lang="en-IN" sz="1400" dirty="0">
                <a:solidFill>
                  <a:schemeClr val="bg1"/>
                </a:solidFill>
                <a:latin typeface="Arial" panose="020B0604020202020204" pitchFamily="34" charset="0"/>
                <a:ea typeface="Segoe UI" panose="020B0502040204020203" pitchFamily="34" charset="0"/>
                <a:cs typeface="Arial" panose="020B0604020202020204" pitchFamily="34" charset="0"/>
              </a:rPr>
              <a:t>Enabled fast analytical querying, particularly on large datasets</a:t>
            </a:r>
          </a:p>
          <a:p>
            <a:endParaRPr lang="en-IN" sz="1400" dirty="0">
              <a:solidFill>
                <a:schemeClr val="bg1"/>
              </a:solidFill>
              <a:latin typeface="Arial" panose="020B0604020202020204" pitchFamily="34" charset="0"/>
              <a:ea typeface="Segoe UI" panose="020B0502040204020203" pitchFamily="34" charset="0"/>
              <a:cs typeface="Arial" panose="020B0604020202020204" pitchFamily="34" charset="0"/>
            </a:endParaRPr>
          </a:p>
          <a:p>
            <a:pPr marL="171450" indent="-171450">
              <a:buFont typeface="Wingdings" panose="05000000000000000000" pitchFamily="2" charset="2"/>
              <a:buChar char="ü"/>
            </a:pPr>
            <a:r>
              <a:rPr lang="en-IN" sz="1400" dirty="0">
                <a:solidFill>
                  <a:schemeClr val="bg1"/>
                </a:solidFill>
                <a:latin typeface="Arial" panose="020B0604020202020204" pitchFamily="34" charset="0"/>
                <a:ea typeface="Segoe UI" panose="020B0502040204020203" pitchFamily="34" charset="0"/>
                <a:cs typeface="Arial" panose="020B0604020202020204" pitchFamily="34" charset="0"/>
              </a:rPr>
              <a:t>Ensured on-time delivery of the digital contents resulting in $500K annual savings</a:t>
            </a:r>
          </a:p>
          <a:p>
            <a:pPr marL="171450" indent="-171450">
              <a:buFont typeface="Wingdings" panose="05000000000000000000" pitchFamily="2" charset="2"/>
              <a:buChar char="ü"/>
            </a:pPr>
            <a:endParaRPr lang="en-IN" sz="1400" dirty="0">
              <a:solidFill>
                <a:schemeClr val="bg1"/>
              </a:solidFill>
              <a:latin typeface="Arial" panose="020B0604020202020204" pitchFamily="34" charset="0"/>
              <a:ea typeface="Segoe UI" panose="020B0502040204020203" pitchFamily="34" charset="0"/>
              <a:cs typeface="Arial" panose="020B0604020202020204" pitchFamily="34" charset="0"/>
            </a:endParaRPr>
          </a:p>
        </p:txBody>
      </p:sp>
      <p:sp>
        <p:nvSpPr>
          <p:cNvPr id="29" name="TextBox 24">
            <a:extLst>
              <a:ext uri="{FF2B5EF4-FFF2-40B4-BE49-F238E27FC236}">
                <a16:creationId xmlns="" xmlns:a16="http://schemas.microsoft.com/office/drawing/2014/main" xmlns:lc="http://schemas.openxmlformats.org/drawingml/2006/lockedCanvas" id="{3DF05412-E378-4A94-ADC7-34052DB0B060}"/>
              </a:ext>
            </a:extLst>
          </p:cNvPr>
          <p:cNvSpPr txBox="1"/>
          <p:nvPr/>
        </p:nvSpPr>
        <p:spPr>
          <a:xfrm>
            <a:off x="7963146" y="2232202"/>
            <a:ext cx="2988000" cy="3539430"/>
          </a:xfrm>
          <a:prstGeom prst="rect">
            <a:avLst/>
          </a:prstGeom>
          <a:solidFill>
            <a:srgbClr val="0070C0"/>
          </a:solid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dirty="0">
                <a:solidFill>
                  <a:schemeClr val="bg1"/>
                </a:solidFill>
                <a:latin typeface="Arial" panose="020B0604020202020204" pitchFamily="34" charset="0"/>
                <a:ea typeface="Segoe UI" panose="020B0502040204020203" pitchFamily="34" charset="0"/>
                <a:cs typeface="Arial" panose="020B0604020202020204" pitchFamily="34" charset="0"/>
              </a:rPr>
              <a:t>Assessed existing data &amp; reporting architecture of organization and redesigned the architecture and KPI framework inline with business objectives along with a detailed analytics roadmap for the organization.</a:t>
            </a:r>
          </a:p>
          <a:p>
            <a:endParaRPr lang="en-IN" sz="1400" dirty="0">
              <a:solidFill>
                <a:schemeClr val="bg1"/>
              </a:solidFill>
              <a:latin typeface="Arial" panose="020B0604020202020204" pitchFamily="34" charset="0"/>
              <a:ea typeface="Segoe UI" panose="020B0502040204020203" pitchFamily="34" charset="0"/>
              <a:cs typeface="Arial" panose="020B0604020202020204" pitchFamily="34" charset="0"/>
            </a:endParaRPr>
          </a:p>
          <a:p>
            <a:pPr marL="171450" indent="-171450">
              <a:buFont typeface="Wingdings" panose="05000000000000000000" pitchFamily="2" charset="2"/>
              <a:buChar char="ü"/>
            </a:pPr>
            <a:r>
              <a:rPr lang="en-IN" sz="1400" dirty="0">
                <a:solidFill>
                  <a:schemeClr val="bg1"/>
                </a:solidFill>
                <a:latin typeface="Arial" panose="020B0604020202020204" pitchFamily="34" charset="0"/>
                <a:ea typeface="Segoe UI" panose="020B0502040204020203" pitchFamily="34" charset="0"/>
                <a:cs typeface="Arial" panose="020B0604020202020204" pitchFamily="34" charset="0"/>
              </a:rPr>
              <a:t>Analytics Roadmap</a:t>
            </a:r>
          </a:p>
          <a:p>
            <a:pPr marL="171450" indent="-171450">
              <a:buFont typeface="Wingdings" panose="05000000000000000000" pitchFamily="2" charset="2"/>
              <a:buChar char="ü"/>
            </a:pPr>
            <a:endParaRPr lang="en-IN" sz="1400" dirty="0">
              <a:solidFill>
                <a:schemeClr val="bg1"/>
              </a:solidFill>
              <a:latin typeface="Arial" panose="020B0604020202020204" pitchFamily="34" charset="0"/>
              <a:ea typeface="Segoe UI" panose="020B0502040204020203" pitchFamily="34" charset="0"/>
              <a:cs typeface="Arial" panose="020B0604020202020204" pitchFamily="34" charset="0"/>
            </a:endParaRPr>
          </a:p>
          <a:p>
            <a:pPr marL="171450" indent="-171450">
              <a:buFont typeface="Wingdings" panose="05000000000000000000" pitchFamily="2" charset="2"/>
              <a:buChar char="ü"/>
            </a:pPr>
            <a:r>
              <a:rPr lang="en-IN" sz="1400" dirty="0">
                <a:solidFill>
                  <a:schemeClr val="bg1"/>
                </a:solidFill>
                <a:latin typeface="Arial" panose="020B0604020202020204" pitchFamily="34" charset="0"/>
                <a:ea typeface="Segoe UI" panose="020B0502040204020203" pitchFamily="34" charset="0"/>
                <a:cs typeface="Arial" panose="020B0604020202020204" pitchFamily="34" charset="0"/>
              </a:rPr>
              <a:t>Business &amp; Analytics aligned architecture</a:t>
            </a:r>
          </a:p>
          <a:p>
            <a:pPr marL="171450" indent="-171450">
              <a:buFont typeface="Wingdings" panose="05000000000000000000" pitchFamily="2" charset="2"/>
              <a:buChar char="ü"/>
            </a:pPr>
            <a:endParaRPr lang="en-IN" sz="1400" dirty="0">
              <a:solidFill>
                <a:schemeClr val="bg1"/>
              </a:solidFill>
              <a:latin typeface="Arial" panose="020B0604020202020204" pitchFamily="34" charset="0"/>
              <a:ea typeface="Segoe UI" panose="020B0502040204020203" pitchFamily="34" charset="0"/>
              <a:cs typeface="Arial" panose="020B0604020202020204" pitchFamily="34" charset="0"/>
            </a:endParaRPr>
          </a:p>
          <a:p>
            <a:pPr marL="171450" indent="-171450">
              <a:buFont typeface="Wingdings" panose="05000000000000000000" pitchFamily="2" charset="2"/>
              <a:buChar char="ü"/>
            </a:pPr>
            <a:r>
              <a:rPr lang="en-IN" sz="1400" dirty="0">
                <a:solidFill>
                  <a:schemeClr val="bg1"/>
                </a:solidFill>
                <a:latin typeface="Arial" panose="020B0604020202020204" pitchFamily="34" charset="0"/>
                <a:ea typeface="Segoe UI" panose="020B0502040204020203" pitchFamily="34" charset="0"/>
                <a:cs typeface="Arial" panose="020B0604020202020204" pitchFamily="34" charset="0"/>
              </a:rPr>
              <a:t>Consulting on the ongoing </a:t>
            </a:r>
            <a:r>
              <a:rPr lang="en-IN" sz="1400" dirty="0" smtClean="0">
                <a:solidFill>
                  <a:schemeClr val="bg1"/>
                </a:solidFill>
                <a:latin typeface="Arial" panose="020B0604020202020204" pitchFamily="34" charset="0"/>
                <a:ea typeface="Segoe UI" panose="020B0502040204020203" pitchFamily="34" charset="0"/>
                <a:cs typeface="Arial" panose="020B0604020202020204" pitchFamily="34" charset="0"/>
              </a:rPr>
              <a:t>implementation\</a:t>
            </a:r>
          </a:p>
          <a:p>
            <a:pPr marL="171450" indent="-171450">
              <a:buFont typeface="Wingdings" panose="05000000000000000000" pitchFamily="2" charset="2"/>
              <a:buChar char="ü"/>
            </a:pPr>
            <a:endParaRPr lang="en-IN" sz="1400" dirty="0">
              <a:solidFill>
                <a:schemeClr val="bg1"/>
              </a:solidFill>
              <a:latin typeface="Arial" panose="020B0604020202020204" pitchFamily="34" charset="0"/>
              <a:ea typeface="Segoe UI" panose="020B0502040204020203" pitchFamily="34" charset="0"/>
              <a:cs typeface="Arial" panose="020B0604020202020204" pitchFamily="34" charset="0"/>
            </a:endParaRPr>
          </a:p>
        </p:txBody>
      </p:sp>
      <p:pic>
        <p:nvPicPr>
          <p:cNvPr id="30" name="Picture 29" descr="Image result for microsoft logo transparent background">
            <a:extLst>
              <a:ext uri="{FF2B5EF4-FFF2-40B4-BE49-F238E27FC236}">
                <a16:creationId xmlns="" xmlns:a16="http://schemas.microsoft.com/office/drawing/2014/main" xmlns:lc="http://schemas.openxmlformats.org/drawingml/2006/lockedCanvas" id="{BA0108F4-22C3-4723-832A-EC01F9768461}"/>
              </a:ext>
            </a:extLst>
          </p:cNvPr>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auto">
          <a:xfrm>
            <a:off x="1026691" y="1297581"/>
            <a:ext cx="1986896" cy="413572"/>
          </a:xfrm>
          <a:prstGeom prst="rect">
            <a:avLst/>
          </a:prstGeom>
          <a:noFill/>
          <a:extLst>
            <a:ext uri="{909E8E84-426E-40dd-AFC4-6F175D3DCCD1}">
              <a14:hiddenFill xmlns="" xmlns:a14="http://schemas.microsoft.com/office/drawing/2010/main" xmlns:lc="http://schemas.openxmlformats.org/drawingml/2006/lockedCanvas">
                <a:solidFill>
                  <a:srgbClr val="FFFFFF"/>
                </a:solidFill>
              </a14:hiddenFill>
            </a:ext>
          </a:extLst>
        </p:spPr>
      </p:pic>
      <p:pic>
        <p:nvPicPr>
          <p:cNvPr id="31" name="Picture 30">
            <a:extLst>
              <a:ext uri="{FF2B5EF4-FFF2-40B4-BE49-F238E27FC236}">
                <a16:creationId xmlns="" xmlns:a16="http://schemas.microsoft.com/office/drawing/2014/main" xmlns:lc="http://schemas.openxmlformats.org/drawingml/2006/lockedCanvas" id="{F684D04E-6052-4318-AEE9-B338CB8BA039}"/>
              </a:ext>
            </a:extLst>
          </p:cNvPr>
          <p:cNvPicPr>
            <a:picLocks noChangeAspect="1"/>
          </p:cNvPicPr>
          <p:nvPr/>
        </p:nvPicPr>
        <p:blipFill>
          <a:blip r:embed="rId3" cstate="print">
            <a:extLst>
              <a:ext uri="{BEBA8EAE-BF5A-486C-A8C5-ECC9F3942E4B}">
                <a14:imgProps xmlns:a14="http://schemas.microsoft.com/office/drawing/2010/main">
                  <a14:imgLayer r:embed="rId4">
                    <a14:imgEffect>
                      <a14:backgroundRemoval t="0" b="97608" l="0" r="97925"/>
                    </a14:imgEffect>
                  </a14:imgLayer>
                </a14:imgProps>
              </a:ext>
              <a:ext uri="{28A0092B-C50C-407E-A947-70E740481C1C}">
                <a14:useLocalDpi xmlns:a14="http://schemas.microsoft.com/office/drawing/2010/main" val="0"/>
              </a:ext>
            </a:extLst>
          </a:blip>
          <a:stretch>
            <a:fillRect/>
          </a:stretch>
        </p:blipFill>
        <p:spPr>
          <a:xfrm>
            <a:off x="5448010" y="1280000"/>
            <a:ext cx="585033" cy="507352"/>
          </a:xfrm>
          <a:prstGeom prst="rect">
            <a:avLst/>
          </a:prstGeom>
        </p:spPr>
      </p:pic>
      <p:pic>
        <p:nvPicPr>
          <p:cNvPr id="32" name="Picture 31" descr="Image result for hitachi vantara logo">
            <a:extLst>
              <a:ext uri="{FF2B5EF4-FFF2-40B4-BE49-F238E27FC236}">
                <a16:creationId xmlns="" xmlns:a16="http://schemas.microsoft.com/office/drawing/2014/main" xmlns:lc="http://schemas.openxmlformats.org/drawingml/2006/lockedCanvas" id="{290D10AF-C350-4D3C-B2EE-662193DFCE5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8888" b="18889"/>
          <a:stretch/>
        </p:blipFill>
        <p:spPr bwMode="auto">
          <a:xfrm>
            <a:off x="8786053" y="1426028"/>
            <a:ext cx="1413328" cy="507352"/>
          </a:xfrm>
          <a:prstGeom prst="rect">
            <a:avLst/>
          </a:prstGeom>
          <a:noFill/>
          <a:extLst>
            <a:ext uri="{909E8E84-426E-40dd-AFC4-6F175D3DCCD1}">
              <a14:hiddenFill xmlns="" xmlns:a14="http://schemas.microsoft.com/office/drawing/2010/main" xmlns:lc="http://schemas.openxmlformats.org/drawingml/2006/lockedCanvas">
                <a:solidFill>
                  <a:srgbClr val="FFFFFF"/>
                </a:solidFill>
              </a14:hiddenFill>
            </a:ext>
          </a:extLst>
        </p:spPr>
      </p:pic>
      <p:pic>
        <p:nvPicPr>
          <p:cNvPr id="36" name="Picture 35" descr="https://upload.wikimedia.org/wikipedia/commons/thumb/c/c7/Bing_logo_%282016%29.svg/1000px-Bing_logo_%282016%29.svg.png">
            <a:extLst>
              <a:ext uri="{FF2B5EF4-FFF2-40B4-BE49-F238E27FC236}">
                <a16:creationId xmlns="" xmlns:a16="http://schemas.microsoft.com/office/drawing/2014/main" xmlns:lc="http://schemas.openxmlformats.org/drawingml/2006/lockedCanvas" id="{1A714CA8-9E7E-4F9B-90F3-0D4E479C9A6A}"/>
              </a:ext>
            </a:extLst>
          </p:cNvPr>
          <p:cNvPicPr>
            <a:picLocks noChangeAspect="1" noChangeArrowheads="1"/>
          </p:cNvPicPr>
          <p:nvPr/>
        </p:nvPicPr>
        <p:blipFill>
          <a:blip r:embed="rId6" cstate="print">
            <a:biLevel thresh="25000"/>
            <a:extLst>
              <a:ext uri="{28A0092B-C50C-407E-A947-70E740481C1C}">
                <a14:useLocalDpi xmlns:a14="http://schemas.microsoft.com/office/drawing/2010/main" val="0"/>
              </a:ext>
            </a:extLst>
          </a:blip>
          <a:srcRect/>
          <a:stretch>
            <a:fillRect/>
          </a:stretch>
        </p:blipFill>
        <p:spPr bwMode="auto">
          <a:xfrm>
            <a:off x="1685501" y="1823436"/>
            <a:ext cx="669275" cy="2710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45554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FA9BBDB5-9589-467C-8FA7-ED30EF7FD1EE}"/>
              </a:ext>
            </a:extLst>
          </p:cNvPr>
          <p:cNvSpPr>
            <a:spLocks noGrp="1"/>
          </p:cNvSpPr>
          <p:nvPr>
            <p:ph sz="quarter" idx="10"/>
          </p:nvPr>
        </p:nvSpPr>
        <p:spPr/>
        <p:txBody>
          <a:bodyPr/>
          <a:lstStyle/>
          <a:p>
            <a:r>
              <a:rPr lang="en-US" dirty="0" smtClean="0"/>
              <a:t>Current Architecture and Evaluation </a:t>
            </a:r>
            <a:endParaRPr lang="en-US" dirty="0"/>
          </a:p>
        </p:txBody>
      </p:sp>
    </p:spTree>
    <p:extLst>
      <p:ext uri="{BB962C8B-B14F-4D97-AF65-F5344CB8AC3E}">
        <p14:creationId xmlns:p14="http://schemas.microsoft.com/office/powerpoint/2010/main" val="15542140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9E3314D-73AE-4AA0-A7D3-85E3682C0522}"/>
              </a:ext>
            </a:extLst>
          </p:cNvPr>
          <p:cNvSpPr>
            <a:spLocks noGrp="1"/>
          </p:cNvSpPr>
          <p:nvPr>
            <p:ph type="title"/>
          </p:nvPr>
        </p:nvSpPr>
        <p:spPr/>
        <p:txBody>
          <a:bodyPr/>
          <a:lstStyle/>
          <a:p>
            <a:r>
              <a:rPr lang="en-IN" dirty="0"/>
              <a:t>Walmart Current POC Architecture</a:t>
            </a:r>
            <a:endParaRPr lang="en-US" dirty="0"/>
          </a:p>
        </p:txBody>
      </p:sp>
      <p:pic>
        <p:nvPicPr>
          <p:cNvPr id="13" name="Picture 12">
            <a:extLst>
              <a:ext uri="{FF2B5EF4-FFF2-40B4-BE49-F238E27FC236}">
                <a16:creationId xmlns:a16="http://schemas.microsoft.com/office/drawing/2014/main" xmlns="" id="{DE92A1AC-6076-FB4E-96D3-4C816E4171D9}"/>
              </a:ext>
            </a:extLst>
          </p:cNvPr>
          <p:cNvPicPr>
            <a:picLocks noChangeAspect="1"/>
          </p:cNvPicPr>
          <p:nvPr/>
        </p:nvPicPr>
        <p:blipFill>
          <a:blip r:embed="rId3"/>
          <a:stretch>
            <a:fillRect/>
          </a:stretch>
        </p:blipFill>
        <p:spPr>
          <a:xfrm>
            <a:off x="732708" y="1356653"/>
            <a:ext cx="10398868" cy="4784693"/>
          </a:xfrm>
          <a:prstGeom prst="rect">
            <a:avLst/>
          </a:prstGeom>
        </p:spPr>
      </p:pic>
      <p:sp>
        <p:nvSpPr>
          <p:cNvPr id="14" name="TextBox 13">
            <a:extLst>
              <a:ext uri="{FF2B5EF4-FFF2-40B4-BE49-F238E27FC236}">
                <a16:creationId xmlns:a16="http://schemas.microsoft.com/office/drawing/2014/main" xmlns="" id="{DB1EEA1B-1DDE-734E-9807-4420970DFF9D}"/>
              </a:ext>
            </a:extLst>
          </p:cNvPr>
          <p:cNvSpPr txBox="1"/>
          <p:nvPr/>
        </p:nvSpPr>
        <p:spPr>
          <a:xfrm>
            <a:off x="732708" y="772318"/>
            <a:ext cx="2461571" cy="369332"/>
          </a:xfrm>
          <a:prstGeom prst="rect">
            <a:avLst/>
          </a:prstGeom>
          <a:noFill/>
        </p:spPr>
        <p:txBody>
          <a:bodyPr wrap="none" rtlCol="0">
            <a:spAutoFit/>
          </a:bodyPr>
          <a:lstStyle/>
          <a:p>
            <a:r>
              <a:rPr lang="en-US" dirty="0"/>
              <a:t>* As shared by Walmart </a:t>
            </a:r>
          </a:p>
        </p:txBody>
      </p:sp>
    </p:spTree>
    <p:extLst>
      <p:ext uri="{BB962C8B-B14F-4D97-AF65-F5344CB8AC3E}">
        <p14:creationId xmlns:p14="http://schemas.microsoft.com/office/powerpoint/2010/main" val="28496667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2349BF8-C1F4-44B4-9BFB-9CA4233E7AD8}"/>
              </a:ext>
            </a:extLst>
          </p:cNvPr>
          <p:cNvSpPr>
            <a:spLocks noGrp="1"/>
          </p:cNvSpPr>
          <p:nvPr>
            <p:ph type="title"/>
          </p:nvPr>
        </p:nvSpPr>
        <p:spPr/>
        <p:txBody>
          <a:bodyPr/>
          <a:lstStyle/>
          <a:p>
            <a:r>
              <a:rPr lang="en-IN" dirty="0"/>
              <a:t>Walmart Current POC Architecture - Evaluation</a:t>
            </a:r>
            <a:endParaRPr lang="en-US" dirty="0"/>
          </a:p>
        </p:txBody>
      </p:sp>
      <p:pic>
        <p:nvPicPr>
          <p:cNvPr id="33" name="Picture 32">
            <a:extLst>
              <a:ext uri="{FF2B5EF4-FFF2-40B4-BE49-F238E27FC236}">
                <a16:creationId xmlns:a16="http://schemas.microsoft.com/office/drawing/2014/main" xmlns="" id="{DE92A1AC-6076-FB4E-96D3-4C816E4171D9}"/>
              </a:ext>
            </a:extLst>
          </p:cNvPr>
          <p:cNvPicPr>
            <a:picLocks noChangeAspect="1"/>
          </p:cNvPicPr>
          <p:nvPr/>
        </p:nvPicPr>
        <p:blipFill>
          <a:blip r:embed="rId3"/>
          <a:stretch>
            <a:fillRect/>
          </a:stretch>
        </p:blipFill>
        <p:spPr>
          <a:xfrm>
            <a:off x="732708" y="1356653"/>
            <a:ext cx="10398868" cy="4784693"/>
          </a:xfrm>
          <a:prstGeom prst="rect">
            <a:avLst/>
          </a:prstGeom>
        </p:spPr>
      </p:pic>
      <p:grpSp>
        <p:nvGrpSpPr>
          <p:cNvPr id="34" name="Group 33">
            <a:extLst>
              <a:ext uri="{FF2B5EF4-FFF2-40B4-BE49-F238E27FC236}">
                <a16:creationId xmlns:a16="http://schemas.microsoft.com/office/drawing/2014/main" xmlns="" id="{4BA5CF61-8701-1A48-B61E-73CFA0B232B4}"/>
              </a:ext>
            </a:extLst>
          </p:cNvPr>
          <p:cNvGrpSpPr/>
          <p:nvPr/>
        </p:nvGrpSpPr>
        <p:grpSpPr>
          <a:xfrm>
            <a:off x="6005240" y="760650"/>
            <a:ext cx="2895513" cy="3030510"/>
            <a:chOff x="6005240" y="760650"/>
            <a:chExt cx="2895513" cy="3030510"/>
          </a:xfrm>
        </p:grpSpPr>
        <p:sp>
          <p:nvSpPr>
            <p:cNvPr id="35" name="Rectangle 34">
              <a:extLst>
                <a:ext uri="{FF2B5EF4-FFF2-40B4-BE49-F238E27FC236}">
                  <a16:creationId xmlns:a16="http://schemas.microsoft.com/office/drawing/2014/main" xmlns="" id="{4F91B704-0CEB-8747-B7E4-2E943FDAF837}"/>
                </a:ext>
              </a:extLst>
            </p:cNvPr>
            <p:cNvSpPr/>
            <p:nvPr/>
          </p:nvSpPr>
          <p:spPr>
            <a:xfrm>
              <a:off x="6290076" y="1266854"/>
              <a:ext cx="2239617" cy="2524306"/>
            </a:xfrm>
            <a:prstGeom prst="rect">
              <a:avLst/>
            </a:prstGeom>
            <a:solidFill>
              <a:schemeClr val="accent1">
                <a:alpha val="4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36" name="Rectangle 35">
              <a:extLst>
                <a:ext uri="{FF2B5EF4-FFF2-40B4-BE49-F238E27FC236}">
                  <a16:creationId xmlns:a16="http://schemas.microsoft.com/office/drawing/2014/main" xmlns="" id="{4260047F-D62F-DD47-BB36-03C9D8B4EF54}"/>
                </a:ext>
              </a:extLst>
            </p:cNvPr>
            <p:cNvSpPr/>
            <p:nvPr/>
          </p:nvSpPr>
          <p:spPr>
            <a:xfrm>
              <a:off x="6005240" y="760650"/>
              <a:ext cx="2895513" cy="466448"/>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0070C0"/>
                  </a:solidFill>
                  <a:latin typeface="Arial" panose="020B0604020202020204" pitchFamily="34" charset="0"/>
                  <a:cs typeface="Arial" panose="020B0604020202020204" pitchFamily="34" charset="0"/>
                </a:rPr>
                <a:t>Existing Jobs – Not thoroughly evaluated for scale </a:t>
              </a:r>
            </a:p>
          </p:txBody>
        </p:sp>
      </p:grpSp>
      <p:grpSp>
        <p:nvGrpSpPr>
          <p:cNvPr id="37" name="Group 36">
            <a:extLst>
              <a:ext uri="{FF2B5EF4-FFF2-40B4-BE49-F238E27FC236}">
                <a16:creationId xmlns:a16="http://schemas.microsoft.com/office/drawing/2014/main" xmlns="" id="{E83B0EC2-6523-264A-9C5B-2C8BAE888509}"/>
              </a:ext>
            </a:extLst>
          </p:cNvPr>
          <p:cNvGrpSpPr/>
          <p:nvPr/>
        </p:nvGrpSpPr>
        <p:grpSpPr>
          <a:xfrm>
            <a:off x="3103014" y="760650"/>
            <a:ext cx="2842504" cy="3030510"/>
            <a:chOff x="3103014" y="760650"/>
            <a:chExt cx="2842504" cy="3030510"/>
          </a:xfrm>
        </p:grpSpPr>
        <p:sp>
          <p:nvSpPr>
            <p:cNvPr id="41" name="Rectangle 40">
              <a:extLst>
                <a:ext uri="{FF2B5EF4-FFF2-40B4-BE49-F238E27FC236}">
                  <a16:creationId xmlns:a16="http://schemas.microsoft.com/office/drawing/2014/main" xmlns="" id="{93515B53-3EA4-6F49-872E-57C60A7A3ABF}"/>
                </a:ext>
              </a:extLst>
            </p:cNvPr>
            <p:cNvSpPr/>
            <p:nvPr/>
          </p:nvSpPr>
          <p:spPr>
            <a:xfrm>
              <a:off x="3368058" y="1266854"/>
              <a:ext cx="2239617" cy="2524306"/>
            </a:xfrm>
            <a:prstGeom prst="rect">
              <a:avLst/>
            </a:prstGeom>
            <a:solidFill>
              <a:schemeClr val="accent1">
                <a:alpha val="4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42" name="Rectangle 41">
              <a:extLst>
                <a:ext uri="{FF2B5EF4-FFF2-40B4-BE49-F238E27FC236}">
                  <a16:creationId xmlns:a16="http://schemas.microsoft.com/office/drawing/2014/main" xmlns="" id="{F1FD060C-DFAA-194C-B7D4-A0678FE699C1}"/>
                </a:ext>
              </a:extLst>
            </p:cNvPr>
            <p:cNvSpPr/>
            <p:nvPr/>
          </p:nvSpPr>
          <p:spPr>
            <a:xfrm>
              <a:off x="3103014" y="760650"/>
              <a:ext cx="2842504" cy="466448"/>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0070C0"/>
                  </a:solidFill>
                  <a:latin typeface="Arial" panose="020B0604020202020204" pitchFamily="34" charset="0"/>
                  <a:cs typeface="Arial" panose="020B0604020202020204" pitchFamily="34" charset="0"/>
                </a:rPr>
                <a:t>Customizations might be required for diverse sources</a:t>
              </a:r>
            </a:p>
          </p:txBody>
        </p:sp>
      </p:grpSp>
      <p:sp>
        <p:nvSpPr>
          <p:cNvPr id="43" name="Rectangle 42">
            <a:extLst>
              <a:ext uri="{FF2B5EF4-FFF2-40B4-BE49-F238E27FC236}">
                <a16:creationId xmlns:a16="http://schemas.microsoft.com/office/drawing/2014/main" xmlns="" id="{A01F1A07-D135-784A-B750-C44F8644E4E7}"/>
              </a:ext>
            </a:extLst>
          </p:cNvPr>
          <p:cNvSpPr/>
          <p:nvPr/>
        </p:nvSpPr>
        <p:spPr>
          <a:xfrm>
            <a:off x="240544" y="685415"/>
            <a:ext cx="2786313" cy="696429"/>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0070C0"/>
                </a:solidFill>
                <a:latin typeface="Arial" panose="020B0604020202020204" pitchFamily="34" charset="0"/>
                <a:cs typeface="Arial" panose="020B0604020202020204" pitchFamily="34" charset="0"/>
              </a:rPr>
              <a:t>Discovery required for analyzing sources, refresh frequency, reporting requirements</a:t>
            </a:r>
          </a:p>
        </p:txBody>
      </p:sp>
      <p:grpSp>
        <p:nvGrpSpPr>
          <p:cNvPr id="44" name="Group 43">
            <a:extLst>
              <a:ext uri="{FF2B5EF4-FFF2-40B4-BE49-F238E27FC236}">
                <a16:creationId xmlns:a16="http://schemas.microsoft.com/office/drawing/2014/main" xmlns="" id="{A346BCA2-5902-4E4C-B44F-FFB0D0C0795C}"/>
              </a:ext>
            </a:extLst>
          </p:cNvPr>
          <p:cNvGrpSpPr/>
          <p:nvPr/>
        </p:nvGrpSpPr>
        <p:grpSpPr>
          <a:xfrm>
            <a:off x="3368058" y="4480100"/>
            <a:ext cx="5161635" cy="2274522"/>
            <a:chOff x="3368058" y="4480100"/>
            <a:chExt cx="5161635" cy="2274522"/>
          </a:xfrm>
        </p:grpSpPr>
        <p:sp>
          <p:nvSpPr>
            <p:cNvPr id="45" name="Rectangle 44">
              <a:extLst>
                <a:ext uri="{FF2B5EF4-FFF2-40B4-BE49-F238E27FC236}">
                  <a16:creationId xmlns:a16="http://schemas.microsoft.com/office/drawing/2014/main" xmlns="" id="{3ADC9464-434D-6E42-9B59-7598FA6D9939}"/>
                </a:ext>
              </a:extLst>
            </p:cNvPr>
            <p:cNvSpPr/>
            <p:nvPr/>
          </p:nvSpPr>
          <p:spPr>
            <a:xfrm>
              <a:off x="3368058" y="4480100"/>
              <a:ext cx="5161635" cy="1768747"/>
            </a:xfrm>
            <a:prstGeom prst="rect">
              <a:avLst/>
            </a:prstGeom>
            <a:solidFill>
              <a:schemeClr val="accent1">
                <a:alpha val="4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46" name="Rectangle 45">
              <a:extLst>
                <a:ext uri="{FF2B5EF4-FFF2-40B4-BE49-F238E27FC236}">
                  <a16:creationId xmlns:a16="http://schemas.microsoft.com/office/drawing/2014/main" xmlns="" id="{4A6D5D09-4E34-6F40-8B04-4875F79F3343}"/>
                </a:ext>
              </a:extLst>
            </p:cNvPr>
            <p:cNvSpPr/>
            <p:nvPr/>
          </p:nvSpPr>
          <p:spPr>
            <a:xfrm>
              <a:off x="4136705" y="6288174"/>
              <a:ext cx="3737069" cy="466448"/>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0070C0"/>
                  </a:solidFill>
                  <a:latin typeface="Arial" panose="020B0604020202020204" pitchFamily="34" charset="0"/>
                  <a:cs typeface="Arial" panose="020B0604020202020204" pitchFamily="34" charset="0"/>
                </a:rPr>
                <a:t>Data Storage format and compression to be evaluated for optimal consumption</a:t>
              </a:r>
            </a:p>
          </p:txBody>
        </p:sp>
      </p:grpSp>
      <p:grpSp>
        <p:nvGrpSpPr>
          <p:cNvPr id="47" name="Group 46">
            <a:extLst>
              <a:ext uri="{FF2B5EF4-FFF2-40B4-BE49-F238E27FC236}">
                <a16:creationId xmlns:a16="http://schemas.microsoft.com/office/drawing/2014/main" xmlns="" id="{50A4412E-202E-2A4B-B443-C5A80F937FB3}"/>
              </a:ext>
            </a:extLst>
          </p:cNvPr>
          <p:cNvGrpSpPr/>
          <p:nvPr/>
        </p:nvGrpSpPr>
        <p:grpSpPr>
          <a:xfrm>
            <a:off x="9212094" y="3499845"/>
            <a:ext cx="2922018" cy="2524306"/>
            <a:chOff x="9212094" y="3499845"/>
            <a:chExt cx="2922018" cy="2524306"/>
          </a:xfrm>
        </p:grpSpPr>
        <p:sp>
          <p:nvSpPr>
            <p:cNvPr id="48" name="Rectangle 47">
              <a:extLst>
                <a:ext uri="{FF2B5EF4-FFF2-40B4-BE49-F238E27FC236}">
                  <a16:creationId xmlns:a16="http://schemas.microsoft.com/office/drawing/2014/main" xmlns="" id="{98481E77-B29A-2844-A99C-B1DF428F002A}"/>
                </a:ext>
              </a:extLst>
            </p:cNvPr>
            <p:cNvSpPr/>
            <p:nvPr/>
          </p:nvSpPr>
          <p:spPr>
            <a:xfrm>
              <a:off x="9212094" y="3499845"/>
              <a:ext cx="1952949" cy="2524306"/>
            </a:xfrm>
            <a:prstGeom prst="rect">
              <a:avLst/>
            </a:prstGeom>
            <a:solidFill>
              <a:schemeClr val="accent1">
                <a:alpha val="4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49" name="Rectangle 48">
              <a:extLst>
                <a:ext uri="{FF2B5EF4-FFF2-40B4-BE49-F238E27FC236}">
                  <a16:creationId xmlns:a16="http://schemas.microsoft.com/office/drawing/2014/main" xmlns="" id="{8832BC85-78BA-8D43-8AC8-D58658164966}"/>
                </a:ext>
              </a:extLst>
            </p:cNvPr>
            <p:cNvSpPr/>
            <p:nvPr/>
          </p:nvSpPr>
          <p:spPr>
            <a:xfrm>
              <a:off x="11217052" y="4082132"/>
              <a:ext cx="917060" cy="1660941"/>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0070C0"/>
                  </a:solidFill>
                  <a:latin typeface="Arial" panose="020B0604020202020204" pitchFamily="34" charset="0"/>
                  <a:cs typeface="Arial" panose="020B0604020202020204" pitchFamily="34" charset="0"/>
                </a:rPr>
                <a:t>To be designed based on reporting requirements </a:t>
              </a:r>
            </a:p>
          </p:txBody>
        </p:sp>
      </p:grpSp>
      <p:grpSp>
        <p:nvGrpSpPr>
          <p:cNvPr id="50" name="Group 49">
            <a:extLst>
              <a:ext uri="{FF2B5EF4-FFF2-40B4-BE49-F238E27FC236}">
                <a16:creationId xmlns:a16="http://schemas.microsoft.com/office/drawing/2014/main" xmlns="" id="{302677FE-03B0-4E4C-AC23-A8AD4B429107}"/>
              </a:ext>
            </a:extLst>
          </p:cNvPr>
          <p:cNvGrpSpPr/>
          <p:nvPr/>
        </p:nvGrpSpPr>
        <p:grpSpPr>
          <a:xfrm>
            <a:off x="9119918" y="743377"/>
            <a:ext cx="2767282" cy="2757937"/>
            <a:chOff x="9119918" y="743377"/>
            <a:chExt cx="2767282" cy="2757937"/>
          </a:xfrm>
        </p:grpSpPr>
        <p:sp>
          <p:nvSpPr>
            <p:cNvPr id="51" name="Rectangle 50">
              <a:extLst>
                <a:ext uri="{FF2B5EF4-FFF2-40B4-BE49-F238E27FC236}">
                  <a16:creationId xmlns:a16="http://schemas.microsoft.com/office/drawing/2014/main" xmlns="" id="{C6729652-7840-884B-993A-12B7DF8D9B1A}"/>
                </a:ext>
              </a:extLst>
            </p:cNvPr>
            <p:cNvSpPr/>
            <p:nvPr/>
          </p:nvSpPr>
          <p:spPr>
            <a:xfrm>
              <a:off x="9212095" y="1266854"/>
              <a:ext cx="1959238" cy="2234460"/>
            </a:xfrm>
            <a:prstGeom prst="rect">
              <a:avLst/>
            </a:prstGeom>
            <a:solidFill>
              <a:schemeClr val="accent1">
                <a:alpha val="4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52" name="Rectangle 51">
              <a:extLst>
                <a:ext uri="{FF2B5EF4-FFF2-40B4-BE49-F238E27FC236}">
                  <a16:creationId xmlns:a16="http://schemas.microsoft.com/office/drawing/2014/main" xmlns="" id="{681E5AFB-D1CF-4A43-8CB3-0FB6330A9889}"/>
                </a:ext>
              </a:extLst>
            </p:cNvPr>
            <p:cNvSpPr/>
            <p:nvPr/>
          </p:nvSpPr>
          <p:spPr>
            <a:xfrm>
              <a:off x="9119918" y="743377"/>
              <a:ext cx="2767282" cy="466448"/>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0070C0"/>
                  </a:solidFill>
                  <a:latin typeface="Arial" panose="020B0604020202020204" pitchFamily="34" charset="0"/>
                  <a:cs typeface="Arial" panose="020B0604020202020204" pitchFamily="34" charset="0"/>
                </a:rPr>
                <a:t>Discovery required for reporting dashboards specific to business</a:t>
              </a:r>
            </a:p>
          </p:txBody>
        </p:sp>
      </p:grpSp>
      <p:sp>
        <p:nvSpPr>
          <p:cNvPr id="53" name="Rectangle 52">
            <a:extLst>
              <a:ext uri="{FF2B5EF4-FFF2-40B4-BE49-F238E27FC236}">
                <a16:creationId xmlns:a16="http://schemas.microsoft.com/office/drawing/2014/main" xmlns="" id="{0E22B55F-7C9B-1E48-84B6-A8989B4AC4FD}"/>
              </a:ext>
            </a:extLst>
          </p:cNvPr>
          <p:cNvSpPr/>
          <p:nvPr/>
        </p:nvSpPr>
        <p:spPr>
          <a:xfrm>
            <a:off x="11181042" y="2054088"/>
            <a:ext cx="997706" cy="1033670"/>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0070C0"/>
                </a:solidFill>
                <a:latin typeface="Arial" panose="020B0604020202020204" pitchFamily="34" charset="0"/>
                <a:cs typeface="Arial" panose="020B0604020202020204" pitchFamily="34" charset="0"/>
              </a:rPr>
              <a:t>Report on </a:t>
            </a:r>
          </a:p>
          <a:p>
            <a:pPr algn="ctr"/>
            <a:r>
              <a:rPr lang="en-US" sz="1400" dirty="0">
                <a:solidFill>
                  <a:srgbClr val="0070C0"/>
                </a:solidFill>
                <a:latin typeface="Arial" panose="020B0604020202020204" pitchFamily="34" charset="0"/>
                <a:cs typeface="Arial" panose="020B0604020202020204" pitchFamily="34" charset="0"/>
              </a:rPr>
              <a:t>Data QA</a:t>
            </a:r>
          </a:p>
          <a:p>
            <a:pPr algn="ctr"/>
            <a:r>
              <a:rPr lang="en-US" sz="1400" dirty="0">
                <a:solidFill>
                  <a:srgbClr val="0070C0"/>
                </a:solidFill>
                <a:latin typeface="Arial" panose="020B0604020202020204" pitchFamily="34" charset="0"/>
                <a:cs typeface="Arial" panose="020B0604020202020204" pitchFamily="34" charset="0"/>
              </a:rPr>
              <a:t>&amp; Integrity</a:t>
            </a:r>
          </a:p>
          <a:p>
            <a:pPr algn="ctr"/>
            <a:endParaRPr lang="en-US" sz="1400" dirty="0">
              <a:solidFill>
                <a:srgbClr val="0070C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27595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53"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FILLFORECOLOR" val="3754615"/>
  <p:tag name="FILLFORESCHEMECOLOR" val="5"/>
</p:tagLst>
</file>

<file path=ppt/theme/theme1.xml><?xml version="1.0" encoding="utf-8"?>
<a:theme xmlns:a="http://schemas.openxmlformats.org/drawingml/2006/main" name="LV Marketing Theme">
  <a:themeElements>
    <a:clrScheme name="Custom 26">
      <a:dk1>
        <a:sysClr val="windowText" lastClr="000000"/>
      </a:dk1>
      <a:lt1>
        <a:sysClr val="window" lastClr="FFFFFF"/>
      </a:lt1>
      <a:dk2>
        <a:srgbClr val="44546A"/>
      </a:dk2>
      <a:lt2>
        <a:srgbClr val="E7E6E6"/>
      </a:lt2>
      <a:accent1>
        <a:srgbClr val="1957A3"/>
      </a:accent1>
      <a:accent2>
        <a:srgbClr val="7F7F7F"/>
      </a:accent2>
      <a:accent3>
        <a:srgbClr val="4D84BC"/>
      </a:accent3>
      <a:accent4>
        <a:srgbClr val="1AA4AD"/>
      </a:accent4>
      <a:accent5>
        <a:srgbClr val="4D84BC"/>
      </a:accent5>
      <a:accent6>
        <a:srgbClr val="112248"/>
      </a:accent6>
      <a:hlink>
        <a:srgbClr val="1957A3"/>
      </a:hlink>
      <a:folHlink>
        <a:srgbClr val="7F8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LV Marketing Theme" id="{6EC8DCDE-9097-4687-A58E-F22E6E03370B}" vid="{F54F3BFF-62C9-4FCD-9277-ADA213999265}"/>
    </a:ext>
  </a:extLst>
</a:theme>
</file>

<file path=ppt/theme/theme2.xml><?xml version="1.0" encoding="utf-8"?>
<a:theme xmlns:a="http://schemas.openxmlformats.org/drawingml/2006/main" name="LV Mkting Theme">
  <a:themeElements>
    <a:clrScheme name="Custom 26">
      <a:dk1>
        <a:sysClr val="windowText" lastClr="000000"/>
      </a:dk1>
      <a:lt1>
        <a:sysClr val="window" lastClr="FFFFFF"/>
      </a:lt1>
      <a:dk2>
        <a:srgbClr val="44546A"/>
      </a:dk2>
      <a:lt2>
        <a:srgbClr val="E7E6E6"/>
      </a:lt2>
      <a:accent1>
        <a:srgbClr val="1957A3"/>
      </a:accent1>
      <a:accent2>
        <a:srgbClr val="7F7F7F"/>
      </a:accent2>
      <a:accent3>
        <a:srgbClr val="4D84BC"/>
      </a:accent3>
      <a:accent4>
        <a:srgbClr val="1AA4AD"/>
      </a:accent4>
      <a:accent5>
        <a:srgbClr val="4D84BC"/>
      </a:accent5>
      <a:accent6>
        <a:srgbClr val="112248"/>
      </a:accent6>
      <a:hlink>
        <a:srgbClr val="1957A3"/>
      </a:hlink>
      <a:folHlink>
        <a:srgbClr val="7F8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LV Mkting Theme" id="{5FD5764A-DC24-483A-8F9F-851942A38643}" vid="{36C3421B-C600-4EC0-95F8-65E3346DC77B}"/>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emplate>LV Marketing Theme</Template>
  <TotalTime>14458</TotalTime>
  <Words>2891</Words>
  <Application>Microsoft Office PowerPoint</Application>
  <PresentationFormat>Widescreen</PresentationFormat>
  <Paragraphs>543</Paragraphs>
  <Slides>27</Slides>
  <Notes>8</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27</vt:i4>
      </vt:variant>
    </vt:vector>
  </HeadingPairs>
  <TitlesOfParts>
    <vt:vector size="39" baseType="lpstr">
      <vt:lpstr>Arial</vt:lpstr>
      <vt:lpstr>Avenir Book</vt:lpstr>
      <vt:lpstr>Calibri</vt:lpstr>
      <vt:lpstr>Calibri Light</vt:lpstr>
      <vt:lpstr>Gill Sans MT</vt:lpstr>
      <vt:lpstr>Lucida Sans</vt:lpstr>
      <vt:lpstr>Open Sans</vt:lpstr>
      <vt:lpstr>Segoe UI</vt:lpstr>
      <vt:lpstr>Segoe UI Semibold</vt:lpstr>
      <vt:lpstr>Wingdings</vt:lpstr>
      <vt:lpstr>LV Marketing Theme</vt:lpstr>
      <vt:lpstr>LV Mkting Theme</vt:lpstr>
      <vt:lpstr>ADE Data on Demand  LatentView Proposal </vt:lpstr>
      <vt:lpstr> Agenda</vt:lpstr>
      <vt:lpstr>LatentView – A World Class Analytics Company</vt:lpstr>
      <vt:lpstr>End to End Expertise – High level view</vt:lpstr>
      <vt:lpstr>Driving Business Benefits through Data</vt:lpstr>
      <vt:lpstr>Snapshot of Select Projects : Data Engineering</vt:lpstr>
      <vt:lpstr>PowerPoint Presentation</vt:lpstr>
      <vt:lpstr>Walmart Current POC Architecture</vt:lpstr>
      <vt:lpstr>Walmart Current POC Architecture - Evaluation</vt:lpstr>
      <vt:lpstr>PowerPoint Presentation</vt:lpstr>
      <vt:lpstr>Key Asks For Project Delivery</vt:lpstr>
      <vt:lpstr>PowerPoint Presentation</vt:lpstr>
      <vt:lpstr>Project Timelines</vt:lpstr>
      <vt:lpstr>Risk Mitigation Plan</vt:lpstr>
      <vt:lpstr>Proposed Team Structure Options &amp; Pricing</vt:lpstr>
      <vt:lpstr>PowerPoint Presentation</vt:lpstr>
      <vt:lpstr>Ideal Data Ecosystem Vision</vt:lpstr>
      <vt:lpstr>POV on Evolving Data Lake Architecture for Diverse Analytical Workloads</vt:lpstr>
      <vt:lpstr>PowerPoint Presentation</vt:lpstr>
      <vt:lpstr>Data Engineering Capabilities Practiced at LatentView</vt:lpstr>
      <vt:lpstr>Expertise in Cloud platforms</vt:lpstr>
      <vt:lpstr>PowerPoint Presentation</vt:lpstr>
      <vt:lpstr> All-In-One Power BI Dashboard</vt:lpstr>
      <vt:lpstr>Improving Marketing Effectiveness through Purchase Intent Modeling</vt:lpstr>
      <vt:lpstr>Data Harmonization for Efficient Digital Supply Chain</vt:lpstr>
      <vt:lpstr>Cloud Transformation for a major food distributor</vt:lpstr>
      <vt:lpstr>Thank You</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Abhineet Basan</dc:creator>
  <cp:lastModifiedBy>Abhineet Basan</cp:lastModifiedBy>
  <cp:revision>197</cp:revision>
  <dcterms:created xsi:type="dcterms:W3CDTF">2018-07-09T10:37:31Z</dcterms:created>
  <dcterms:modified xsi:type="dcterms:W3CDTF">2018-08-06T12:04:51Z</dcterms:modified>
</cp:coreProperties>
</file>